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301" r:id="rId2"/>
    <p:sldId id="259" r:id="rId3"/>
    <p:sldId id="279" r:id="rId4"/>
    <p:sldId id="303" r:id="rId5"/>
    <p:sldId id="262" r:id="rId6"/>
    <p:sldId id="261" r:id="rId7"/>
    <p:sldId id="280" r:id="rId8"/>
    <p:sldId id="302" r:id="rId9"/>
    <p:sldId id="278" r:id="rId10"/>
    <p:sldId id="304" r:id="rId11"/>
    <p:sldId id="27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A2F62B-2257-4F68-B930-ACD6895D77C2}">
  <a:tblStyle styleId="{30A2F62B-2257-4F68-B930-ACD6895D7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A91A94-BA37-4F64-AE84-884841029D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8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9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53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  <p:sldLayoutId id="2147483659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4857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Etapele</a:t>
            </a:r>
            <a:r>
              <a:rPr lang="en-US" sz="6000" dirty="0"/>
              <a:t> de </a:t>
            </a:r>
            <a:r>
              <a:rPr lang="en-US" sz="6000" dirty="0" err="1"/>
              <a:t>proiectare</a:t>
            </a:r>
            <a:r>
              <a:rPr lang="en-US" sz="6000" dirty="0"/>
              <a:t> a </a:t>
            </a:r>
            <a:r>
              <a:rPr lang="en-US" sz="6000" dirty="0" err="1"/>
              <a:t>bazei</a:t>
            </a:r>
            <a:r>
              <a:rPr lang="en-US" sz="6000" dirty="0"/>
              <a:t> de date</a:t>
            </a:r>
            <a:endParaRPr sz="6000" dirty="0"/>
          </a:p>
        </p:txBody>
      </p:sp>
      <p:sp>
        <p:nvSpPr>
          <p:cNvPr id="4" name="Google Shape;335;p27">
            <a:extLst>
              <a:ext uri="{FF2B5EF4-FFF2-40B4-BE49-F238E27FC236}">
                <a16:creationId xmlns:a16="http://schemas.microsoft.com/office/drawing/2014/main" id="{781022CC-FF17-43E6-8BFE-E01B15B4F5A5}"/>
              </a:ext>
            </a:extLst>
          </p:cNvPr>
          <p:cNvSpPr txBox="1">
            <a:spLocks/>
          </p:cNvSpPr>
          <p:nvPr/>
        </p:nvSpPr>
        <p:spPr>
          <a:xfrm>
            <a:off x="718575" y="1615804"/>
            <a:ext cx="3726363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 err="1">
                <a:solidFill>
                  <a:schemeClr val="dk2"/>
                </a:solidFill>
              </a:rPr>
              <a:t>Laborator</a:t>
            </a:r>
            <a:r>
              <a:rPr lang="en-US" dirty="0">
                <a:solidFill>
                  <a:schemeClr val="dk2"/>
                </a:solidFill>
              </a:rPr>
              <a:t> nr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376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         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de date sunt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tot,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companie</a:t>
            </a:r>
            <a:r>
              <a:rPr lang="en-US" dirty="0"/>
              <a:t>, </a:t>
            </a:r>
            <a:r>
              <a:rPr lang="en-US" dirty="0" err="1"/>
              <a:t>întreprindere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ales cu</a:t>
            </a:r>
            <a:r>
              <a:rPr lang="ro-MD" dirty="0"/>
              <a:t> </a:t>
            </a:r>
            <a:r>
              <a:rPr lang="en-US" dirty="0" err="1"/>
              <a:t>caracter</a:t>
            </a:r>
            <a:r>
              <a:rPr lang="en-US" dirty="0"/>
              <a:t> de </a:t>
            </a:r>
            <a:r>
              <a:rPr lang="en-US" dirty="0" err="1"/>
              <a:t>producere</a:t>
            </a:r>
            <a:r>
              <a:rPr lang="en-US" dirty="0"/>
              <a:t>, </a:t>
            </a:r>
            <a:r>
              <a:rPr lang="en-US" dirty="0" err="1"/>
              <a:t>comercializare</a:t>
            </a:r>
            <a:r>
              <a:rPr lang="en-US" dirty="0"/>
              <a:t> are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implimentează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lor o </a:t>
            </a:r>
            <a:r>
              <a:rPr lang="en-US" dirty="0" err="1"/>
              <a:t>bază</a:t>
            </a:r>
            <a:r>
              <a:rPr lang="en-US" dirty="0"/>
              <a:t> de date.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fiabilă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important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urmărească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</a:t>
            </a:r>
            <a:r>
              <a:rPr lang="en-US" dirty="0" err="1"/>
              <a:t>corecți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și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. Important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etapă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elaborare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parcurgă</a:t>
            </a:r>
            <a:r>
              <a:rPr lang="en-US" dirty="0"/>
              <a:t> conform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ro-MD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ierarhic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Concluzie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67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Mulțumesc pentru atenție 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rafinarea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unei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baze</a:t>
            </a:r>
            <a:r>
              <a:rPr lang="en-US" dirty="0"/>
              <a:t> de date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cerințelor</a:t>
            </a:r>
            <a:r>
              <a:rPr lang="en-US" dirty="0"/>
              <a:t> formulate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beneficiarul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deduse</a:t>
            </a:r>
            <a:r>
              <a:rPr lang="en-US" dirty="0"/>
              <a:t> pe </a:t>
            </a:r>
            <a:r>
              <a:rPr lang="en-US" dirty="0" err="1"/>
              <a:t>baza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efectuării</a:t>
            </a:r>
            <a:r>
              <a:rPr lang="en-US" dirty="0"/>
              <a:t> </a:t>
            </a:r>
            <a:r>
              <a:rPr lang="en-US" dirty="0" err="1"/>
              <a:t>analizei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urmează</a:t>
            </a:r>
            <a:r>
              <a:rPr lang="en-US" dirty="0"/>
              <a:t> a fi </a:t>
            </a:r>
            <a:r>
              <a:rPr lang="en-US" dirty="0" err="1"/>
              <a:t>modelat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Introducere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376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Planificarea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bazei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date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reprezintă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controlul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activităților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permit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realizarea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efectivă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și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eficientă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a</a:t>
            </a: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etapelor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proiectare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a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unei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baze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date.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În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acest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scop se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realizează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următoarea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documentație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  <a:endParaRPr lang="ro-MD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-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identificarea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scopului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bazei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date;</a:t>
            </a:r>
            <a:endParaRPr lang="ro-MD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obiectivele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bazei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date 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identificarea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fiecărei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activități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individuale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trebuie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suportată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baza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</a:t>
            </a:r>
            <a:r>
              <a:rPr lang="ro-MD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date).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About</a:t>
            </a:r>
            <a:r>
              <a:rPr lang="ro-MD" dirty="0"/>
              <a:t> ...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Proiectarea conceptual</a:t>
            </a:r>
            <a:r>
              <a:rPr lang="ro-MD" dirty="0"/>
              <a:t>ă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03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263775" y="1261434"/>
            <a:ext cx="446420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conceptuală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model al </a:t>
            </a:r>
            <a:r>
              <a:rPr lang="en-US" dirty="0" err="1"/>
              <a:t>informațiilor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ro-MD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Primul</a:t>
            </a:r>
            <a:r>
              <a:rPr lang="en-US" b="1" dirty="0"/>
              <a:t> pas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</a:t>
            </a:r>
            <a:r>
              <a:rPr lang="en-US" dirty="0" err="1"/>
              <a:t>definire</a:t>
            </a:r>
            <a:r>
              <a:rPr lang="en-US" dirty="0"/>
              <a:t> a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acelu</a:t>
            </a:r>
            <a:r>
              <a:rPr lang="ro-MD" dirty="0"/>
              <a:t>i </a:t>
            </a:r>
            <a:r>
              <a:rPr lang="en-US" dirty="0" err="1"/>
              <a:t>domeniu</a:t>
            </a:r>
            <a:r>
              <a:rPr lang="en-US" dirty="0"/>
              <a:t>.</a:t>
            </a:r>
            <a:endParaRPr lang="ro-M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acest</a:t>
            </a:r>
            <a:r>
              <a:rPr lang="en-US" b="1" dirty="0"/>
              <a:t> scop </a:t>
            </a:r>
            <a:r>
              <a:rPr lang="en-US" b="1" dirty="0" err="1"/>
              <a:t>este</a:t>
            </a:r>
            <a:r>
              <a:rPr lang="ro-MD" b="1" dirty="0"/>
              <a:t> </a:t>
            </a:r>
            <a:r>
              <a:rPr lang="en-US" b="1" dirty="0" err="1"/>
              <a:t>importantă</a:t>
            </a:r>
            <a:r>
              <a:rPr lang="en-US" b="1" dirty="0"/>
              <a:t> </a:t>
            </a:r>
            <a:r>
              <a:rPr lang="en-US" b="1" dirty="0" err="1"/>
              <a:t>definirea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ro-MD" dirty="0"/>
              <a:t> </a:t>
            </a:r>
            <a:r>
              <a:rPr lang="en-US" dirty="0" err="1"/>
              <a:t>tipurilor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categoriilor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regulilor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constrângerilor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tipurilor</a:t>
            </a:r>
            <a:r>
              <a:rPr lang="en-US" dirty="0"/>
              <a:t> de </a:t>
            </a:r>
            <a:r>
              <a:rPr lang="en-US" dirty="0" err="1"/>
              <a:t>rapoarte</a:t>
            </a:r>
            <a:r>
              <a:rPr lang="en-US" dirty="0"/>
              <a:t> generate;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24728" y="624400"/>
            <a:ext cx="458749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conceptuală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Proiectarea logică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MD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00" y="57150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ro-MD" b="1" dirty="0"/>
              <a:t>logică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466027" y="1857074"/>
            <a:ext cx="7690734" cy="1164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logică</a:t>
            </a:r>
            <a:r>
              <a:rPr lang="en-US" b="1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constituire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model al </a:t>
            </a:r>
            <a:r>
              <a:rPr lang="en-US" dirty="0" err="1"/>
              <a:t>informațiilor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la </a:t>
            </a:r>
            <a:r>
              <a:rPr lang="en-US" dirty="0" err="1"/>
              <a:t>modelarea</a:t>
            </a:r>
            <a:r>
              <a:rPr lang="ro-MD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ro-MD" dirty="0"/>
              <a:t> </a:t>
            </a:r>
            <a:r>
              <a:rPr lang="en-US" dirty="0"/>
              <a:t>independent de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considerații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.</a:t>
            </a: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a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la </a:t>
            </a:r>
            <a:r>
              <a:rPr lang="en-US" b="1" dirty="0" err="1"/>
              <a:t>definirea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achiziționarea</a:t>
            </a:r>
            <a:r>
              <a:rPr lang="en-US" b="1" dirty="0"/>
              <a:t> </a:t>
            </a:r>
            <a:r>
              <a:rPr lang="en-US" dirty="0" err="1"/>
              <a:t>cerințelor</a:t>
            </a:r>
            <a:r>
              <a:rPr lang="en-US" dirty="0"/>
              <a:t>. </a:t>
            </a:r>
            <a:r>
              <a:rPr lang="ro-MD" dirty="0"/>
              <a:t>Aceasta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element de </a:t>
            </a:r>
            <a:r>
              <a:rPr lang="en-US" dirty="0" err="1"/>
              <a:t>informație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relațiilor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</a:t>
            </a:r>
            <a:r>
              <a:rPr lang="ro-MD" dirty="0"/>
              <a:t> </a:t>
            </a:r>
            <a:r>
              <a:rPr lang="en-US" dirty="0" err="1"/>
              <a:t>informație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Modelul</a:t>
            </a:r>
            <a:r>
              <a:rPr lang="en-US" b="1" dirty="0"/>
              <a:t> logic al</a:t>
            </a:r>
            <a:r>
              <a:rPr lang="ro-MD" b="1" dirty="0"/>
              <a:t> </a:t>
            </a:r>
            <a:r>
              <a:rPr lang="en-US" b="1" dirty="0" err="1"/>
              <a:t>bazei</a:t>
            </a:r>
            <a:r>
              <a:rPr lang="en-US" b="1" dirty="0"/>
              <a:t> de date </a:t>
            </a:r>
            <a:r>
              <a:rPr lang="en-US" dirty="0" err="1"/>
              <a:t>descrie</a:t>
            </a:r>
            <a:r>
              <a:rPr lang="en-US" dirty="0"/>
              <a:t> </a:t>
            </a: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dimensiunea</a:t>
            </a:r>
            <a:r>
              <a:rPr lang="en-US" dirty="0"/>
              <a:t>, forma </a:t>
            </a:r>
            <a:r>
              <a:rPr lang="en-US" dirty="0" err="1"/>
              <a:t>sistemelor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</a:t>
            </a:r>
            <a:endParaRPr lang="ro-M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necesitățile</a:t>
            </a:r>
            <a:r>
              <a:rPr lang="en-US" dirty="0"/>
              <a:t> </a:t>
            </a:r>
            <a:r>
              <a:rPr lang="en-US" dirty="0" err="1"/>
              <a:t>informaționale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operaționale</a:t>
            </a:r>
            <a:r>
              <a:rPr lang="en-US" dirty="0"/>
              <a:t> ale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Proiectarea fizică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MD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50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276725" y="907070"/>
            <a:ext cx="4674093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fizică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implementării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pe </a:t>
            </a:r>
            <a:r>
              <a:rPr lang="en-US" dirty="0" err="1"/>
              <a:t>mediile</a:t>
            </a:r>
            <a:r>
              <a:rPr lang="en-US" dirty="0"/>
              <a:t> </a:t>
            </a:r>
            <a:r>
              <a:rPr lang="en-US" dirty="0" err="1"/>
              <a:t>secundare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</a:t>
            </a:r>
            <a:r>
              <a:rPr lang="en-US" dirty="0" err="1"/>
              <a:t>stocare</a:t>
            </a:r>
            <a:r>
              <a:rPr lang="en-US" dirty="0"/>
              <a:t>. Sunt </a:t>
            </a:r>
            <a:r>
              <a:rPr lang="en-US" dirty="0" err="1"/>
              <a:t>descrise</a:t>
            </a:r>
            <a:r>
              <a:rPr lang="en-US" dirty="0"/>
              <a:t> </a:t>
            </a:r>
            <a:r>
              <a:rPr lang="en-US" dirty="0" err="1"/>
              <a:t>structurile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un </a:t>
            </a:r>
            <a:r>
              <a:rPr lang="en-US" dirty="0" err="1"/>
              <a:t>acces</a:t>
            </a:r>
            <a:r>
              <a:rPr lang="en-US" dirty="0"/>
              <a:t> efficient</a:t>
            </a:r>
            <a:r>
              <a:rPr lang="ro-MD" dirty="0"/>
              <a:t> </a:t>
            </a:r>
            <a:r>
              <a:rPr lang="en-US" dirty="0"/>
              <a:t>la date.</a:t>
            </a:r>
            <a:endParaRPr lang="ro-M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Acest</a:t>
            </a:r>
            <a:r>
              <a:rPr lang="en-US" dirty="0"/>
              <a:t> pas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proiectare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b="1" dirty="0" err="1"/>
              <a:t>determinarea</a:t>
            </a:r>
            <a:r>
              <a:rPr lang="en-US" b="1" dirty="0"/>
              <a:t> </a:t>
            </a:r>
            <a:r>
              <a:rPr lang="en-US" b="1" dirty="0" err="1"/>
              <a:t>următoarelor</a:t>
            </a:r>
            <a:r>
              <a:rPr lang="en-US" b="1" dirty="0"/>
              <a:t> </a:t>
            </a:r>
            <a:r>
              <a:rPr lang="en-US" b="1" dirty="0" err="1"/>
              <a:t>categori</a:t>
            </a:r>
            <a:r>
              <a:rPr lang="en-US" dirty="0" err="1"/>
              <a:t>i</a:t>
            </a:r>
            <a:r>
              <a:rPr lang="en-US" dirty="0"/>
              <a:t> de</a:t>
            </a:r>
            <a:r>
              <a:rPr lang="ro-MD" dirty="0"/>
              <a:t> </a:t>
            </a:r>
            <a:r>
              <a:rPr lang="en-US" dirty="0" err="1"/>
              <a:t>informații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curent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coloanele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urmează</a:t>
            </a:r>
            <a:r>
              <a:rPr lang="en-US" dirty="0"/>
              <a:t> a fi </a:t>
            </a:r>
            <a:r>
              <a:rPr lang="en-US" dirty="0" err="1"/>
              <a:t>indexate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un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la date;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prevăzut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dimensiunilor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dacă</a:t>
            </a:r>
            <a:r>
              <a:rPr lang="en-US" dirty="0"/>
              <a:t> de </a:t>
            </a:r>
            <a:r>
              <a:rPr lang="en-US" dirty="0" err="1"/>
              <a:t>normalizarea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va</a:t>
            </a:r>
            <a:r>
              <a:rPr lang="en-US" dirty="0"/>
              <a:t> duce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performanţelor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;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591100" y="327074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Proiectarea fizică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448601" y="114117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448601" y="114117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448601" y="114117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-269319" y="3728047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-286714" y="3158402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133481" y="3504109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585581" y="3180580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769080" y="3180580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952147" y="3180580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1135647" y="3181013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1318713" y="3181013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1502664" y="3181013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1686163" y="3181013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1869230" y="3181446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2048814" y="3181446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224933" y="3181446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2409299" y="3181879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2584985" y="3181879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2761086" y="3181879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2936772" y="3182330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3112873" y="3182330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516865" y="3243196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787775" y="3243196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979972" y="3243196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1172621" y="3243629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1365684" y="3243629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1558315" y="3243629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750512" y="3244062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1943160" y="3244062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28825" y="3244062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322773" y="3244495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508023" y="3244495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2692822" y="3244495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2878072" y="3244946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3062871" y="3244946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308590" y="3433228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618188" y="3433228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838662" y="3433228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1058685" y="3433661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1283507" y="3433661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2490628" y="3434527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2703252" y="3434960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2915894" y="3434960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3128969" y="3435393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3342478" y="3435393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448168" y="3305812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848659" y="3305812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1050420" y="3306245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1253065" y="3306245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1454393" y="3306245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1656155" y="3306678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1857483" y="3306678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2055779" y="3306678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2249727" y="3307129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2444090" y="3307129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2638145" y="3307508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2832400" y="3307562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026781" y="3307562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3221594" y="3307996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378154" y="3369746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917789" y="3369746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1129565" y="3370179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1340457" y="337017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1551367" y="337061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1762259" y="3370612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1972718" y="3370612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2176230" y="3371045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2379741" y="3371045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2583235" y="3371045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2786746" y="3371478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2990258" y="3371478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3194635" y="3371478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-282366" y="3721082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7" y="1238869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503819" y="1141170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480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Anaheim</vt:lpstr>
      <vt:lpstr>Arial</vt:lpstr>
      <vt:lpstr>Nunito Light</vt:lpstr>
      <vt:lpstr>Overpass Mono</vt:lpstr>
      <vt:lpstr>Raleway Thin</vt:lpstr>
      <vt:lpstr>Programming Lesson by Slidesgo</vt:lpstr>
      <vt:lpstr>Etapele de proiectare a bazei de date</vt:lpstr>
      <vt:lpstr>Introducere</vt:lpstr>
      <vt:lpstr>About ...</vt:lpstr>
      <vt:lpstr>Proiectarea conceptuală</vt:lpstr>
      <vt:lpstr>Proiectarea conceptuală</vt:lpstr>
      <vt:lpstr>Proiectarea logică</vt:lpstr>
      <vt:lpstr>Proiectarea logică</vt:lpstr>
      <vt:lpstr>Proiectarea fizică</vt:lpstr>
      <vt:lpstr>Proiectarea fizică</vt:lpstr>
      <vt:lpstr>Concluzie</vt:lpstr>
      <vt:lpstr>Mulțumesc pentru atenție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Etapele de proiectare a bazei de date</dc:title>
  <cp:lastModifiedBy>Apaeci Aurica</cp:lastModifiedBy>
  <cp:revision>7</cp:revision>
  <dcterms:modified xsi:type="dcterms:W3CDTF">2022-08-15T13:19:57Z</dcterms:modified>
</cp:coreProperties>
</file>