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72" r:id="rId4"/>
    <p:sldId id="264" r:id="rId5"/>
    <p:sldId id="268" r:id="rId6"/>
    <p:sldId id="257" r:id="rId7"/>
    <p:sldId id="281" r:id="rId8"/>
    <p:sldId id="261" r:id="rId9"/>
    <p:sldId id="271" r:id="rId10"/>
    <p:sldId id="269" r:id="rId11"/>
    <p:sldId id="285" r:id="rId12"/>
    <p:sldId id="266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Medium" panose="020B0603050000020004" pitchFamily="34" charset="0"/>
      <p:regular r:id="rId19"/>
      <p:bold r:id="rId20"/>
      <p:italic r:id="rId21"/>
      <p:boldItalic r:id="rId22"/>
    </p:embeddedFont>
    <p:embeddedFont>
      <p:font typeface="Fira Sans SemiBold" panose="020B0603050000020004" pitchFamily="34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  <p:embeddedFont>
      <p:font typeface="Patrick Hand SC" panose="00000500000000000000" pitchFamily="2" charset="-18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645351" y="1556135"/>
            <a:ext cx="3701005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Construirea politicilor de securitate</a:t>
            </a:r>
            <a:endParaRPr sz="32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9A48AE-1B09-0809-F2D6-6E5D6BE6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10" y="136747"/>
            <a:ext cx="1154435" cy="647992"/>
          </a:xfrm>
          <a:prstGeom prst="rect">
            <a:avLst/>
          </a:prstGeom>
        </p:spPr>
      </p:pic>
      <p:sp>
        <p:nvSpPr>
          <p:cNvPr id="4" name="Google Shape;49;p12">
            <a:extLst>
              <a:ext uri="{FF2B5EF4-FFF2-40B4-BE49-F238E27FC236}">
                <a16:creationId xmlns:a16="http://schemas.microsoft.com/office/drawing/2014/main" id="{99895F50-3560-D318-C6BA-3288AE0F8688}"/>
              </a:ext>
            </a:extLst>
          </p:cNvPr>
          <p:cNvSpPr txBox="1">
            <a:spLocks/>
          </p:cNvSpPr>
          <p:nvPr/>
        </p:nvSpPr>
        <p:spPr>
          <a:xfrm>
            <a:off x="1419564" y="213808"/>
            <a:ext cx="6254748" cy="328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inisterul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Educați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sp>
        <p:nvSpPr>
          <p:cNvPr id="5" name="Google Shape;49;p12">
            <a:extLst>
              <a:ext uri="{FF2B5EF4-FFF2-40B4-BE49-F238E27FC236}">
                <a16:creationId xmlns:a16="http://schemas.microsoft.com/office/drawing/2014/main" id="{1305D04E-327C-5198-6499-43F53670DEB3}"/>
              </a:ext>
            </a:extLst>
          </p:cNvPr>
          <p:cNvSpPr txBox="1">
            <a:spLocks/>
          </p:cNvSpPr>
          <p:nvPr/>
        </p:nvSpPr>
        <p:spPr>
          <a:xfrm>
            <a:off x="706543" y="1294030"/>
            <a:ext cx="3905590" cy="32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400" dirty="0">
                <a:latin typeface="Fjalla One" panose="02000506040000020004" pitchFamily="2" charset="0"/>
                <a:cs typeface="Times New Roman" panose="02020603050405020304" pitchFamily="18" charset="0"/>
              </a:rPr>
              <a:t>Administrarea re</a:t>
            </a:r>
            <a:r>
              <a:rPr lang="en-US" sz="1400" dirty="0">
                <a:latin typeface="Fjalla One" panose="02000506040000020004" pitchFamily="2" charset="0"/>
                <a:cs typeface="Times New Roman" panose="02020603050405020304" pitchFamily="18" charset="0"/>
              </a:rPr>
              <a:t>t</a:t>
            </a:r>
            <a:r>
              <a:rPr lang="ro-MD" sz="1400" dirty="0" err="1">
                <a:latin typeface="Fjalla One" panose="02000506040000020004" pitchFamily="2" charset="0"/>
                <a:cs typeface="Times New Roman" panose="02020603050405020304" pitchFamily="18" charset="0"/>
              </a:rPr>
              <a:t>elelor</a:t>
            </a:r>
            <a:r>
              <a:rPr lang="ro-MD" sz="1400" dirty="0">
                <a:latin typeface="Fjalla One" panose="02000506040000020004" pitchFamily="2" charset="0"/>
                <a:cs typeface="Times New Roman" panose="02020603050405020304" pitchFamily="18" charset="0"/>
              </a:rPr>
              <a:t> de calculatoare </a:t>
            </a:r>
          </a:p>
          <a:p>
            <a:r>
              <a:rPr lang="ro-MD" sz="1200" dirty="0">
                <a:latin typeface="Fjalla One" panose="02000506040000020004" pitchFamily="2" charset="0"/>
                <a:cs typeface="Times New Roman" panose="02020603050405020304" pitchFamily="18" charset="0"/>
              </a:rPr>
              <a:t>Lucru individual nr. </a:t>
            </a:r>
            <a:r>
              <a:rPr lang="en-US" sz="1200" dirty="0">
                <a:latin typeface="Fjalla One" panose="02000506040000020004" pitchFamily="2" charset="0"/>
                <a:cs typeface="Times New Roman" panose="02020603050405020304" pitchFamily="18" charset="0"/>
              </a:rPr>
              <a:t>5</a:t>
            </a:r>
            <a:endParaRPr lang="ro-MD" sz="1200" dirty="0">
              <a:latin typeface="Fjalla One" panose="0200050604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9;p12">
            <a:extLst>
              <a:ext uri="{FF2B5EF4-FFF2-40B4-BE49-F238E27FC236}">
                <a16:creationId xmlns:a16="http://schemas.microsoft.com/office/drawing/2014/main" id="{8C837667-F39B-A63E-2B3E-6A4515D84372}"/>
              </a:ext>
            </a:extLst>
          </p:cNvPr>
          <p:cNvSpPr txBox="1">
            <a:spLocks/>
          </p:cNvSpPr>
          <p:nvPr/>
        </p:nvSpPr>
        <p:spPr>
          <a:xfrm>
            <a:off x="648941" y="3691477"/>
            <a:ext cx="1898068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Elevă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Aurica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2032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Turceac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Natalia</a:t>
            </a:r>
            <a:endParaRPr lang="ro-MD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>
            <a:off x="2864951" y="446843"/>
            <a:ext cx="3718898" cy="2076244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7167B5-F481-0006-0918-89BAF187E0AB}"/>
              </a:ext>
            </a:extLst>
          </p:cNvPr>
          <p:cNvSpPr txBox="1"/>
          <p:nvPr/>
        </p:nvSpPr>
        <p:spPr>
          <a:xfrm>
            <a:off x="770840" y="2894845"/>
            <a:ext cx="7863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Fira Sans" panose="020B0503050000020004" pitchFamily="34" charset="0"/>
              </a:rPr>
              <a:t>Secure Shell (SSH) </a:t>
            </a:r>
            <a:r>
              <a:rPr lang="en-US" sz="1600" dirty="0" err="1">
                <a:latin typeface="Fira Sans" panose="020B0503050000020004" pitchFamily="34" charset="0"/>
              </a:rPr>
              <a:t>este</a:t>
            </a:r>
            <a:r>
              <a:rPr lang="en-US" sz="1600" dirty="0">
                <a:latin typeface="Fira Sans" panose="020B0503050000020004" pitchFamily="34" charset="0"/>
              </a:rPr>
              <a:t> un protocol de </a:t>
            </a:r>
            <a:r>
              <a:rPr lang="en-US" sz="1600" dirty="0" err="1">
                <a:latin typeface="Fira Sans" panose="020B0503050000020004" pitchFamily="34" charset="0"/>
              </a:rPr>
              <a:t>rețea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criptografic</a:t>
            </a:r>
            <a:r>
              <a:rPr lang="en-US" sz="1600" dirty="0">
                <a:latin typeface="Fira Sans" panose="020B0503050000020004" pitchFamily="34" charset="0"/>
              </a:rPr>
              <a:t> care </a:t>
            </a:r>
            <a:r>
              <a:rPr lang="en-US" sz="1600" dirty="0" err="1">
                <a:latin typeface="Fira Sans" panose="020B0503050000020004" pitchFamily="34" charset="0"/>
              </a:rPr>
              <a:t>permite</a:t>
            </a:r>
            <a:r>
              <a:rPr lang="en-US" sz="1600" dirty="0">
                <a:latin typeface="Fira Sans" panose="020B0503050000020004" pitchFamily="34" charset="0"/>
              </a:rPr>
              <a:t> ca </a:t>
            </a:r>
            <a:r>
              <a:rPr lang="en-US" sz="1600" dirty="0" err="1">
                <a:latin typeface="Fira Sans" panose="020B0503050000020004" pitchFamily="34" charset="0"/>
              </a:rPr>
              <a:t>datele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să</a:t>
            </a:r>
            <a:r>
              <a:rPr lang="en-US" sz="1600" dirty="0">
                <a:latin typeface="Fira Sans" panose="020B0503050000020004" pitchFamily="34" charset="0"/>
              </a:rPr>
              <a:t> fie </a:t>
            </a:r>
            <a:r>
              <a:rPr lang="en-US" sz="1600" dirty="0" err="1">
                <a:latin typeface="Fira Sans" panose="020B0503050000020004" pitchFamily="34" charset="0"/>
              </a:rPr>
              <a:t>transferate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folosind</a:t>
            </a:r>
            <a:r>
              <a:rPr lang="en-US" sz="1600" dirty="0">
                <a:latin typeface="Fira Sans" panose="020B0503050000020004" pitchFamily="34" charset="0"/>
              </a:rPr>
              <a:t> un canal </a:t>
            </a:r>
            <a:r>
              <a:rPr lang="en-US" sz="1600" dirty="0" err="1">
                <a:latin typeface="Fira Sans" panose="020B0503050000020004" pitchFamily="34" charset="0"/>
              </a:rPr>
              <a:t>securizat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între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dispozitive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dintr</a:t>
            </a:r>
            <a:r>
              <a:rPr lang="en-US" sz="1600" dirty="0">
                <a:latin typeface="Fira Sans" panose="020B0503050000020004" pitchFamily="34" charset="0"/>
              </a:rPr>
              <a:t>-o </a:t>
            </a:r>
            <a:r>
              <a:rPr lang="en-US" sz="1600" dirty="0" err="1">
                <a:latin typeface="Fira Sans" panose="020B0503050000020004" pitchFamily="34" charset="0"/>
              </a:rPr>
              <a:t>anumită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rețea</a:t>
            </a:r>
            <a:r>
              <a:rPr lang="en-US" sz="1600" dirty="0">
                <a:latin typeface="Fira Sans" panose="020B0503050000020004" pitchFamily="34" charset="0"/>
              </a:rPr>
              <a:t>. </a:t>
            </a:r>
            <a:r>
              <a:rPr lang="en-US" sz="1600" dirty="0" err="1">
                <a:latin typeface="Fira Sans" panose="020B0503050000020004" pitchFamily="34" charset="0"/>
              </a:rPr>
              <a:t>Protocolul</a:t>
            </a:r>
            <a:r>
              <a:rPr lang="en-US" sz="1600" dirty="0">
                <a:latin typeface="Fira Sans" panose="020B0503050000020004" pitchFamily="34" charset="0"/>
              </a:rPr>
              <a:t> SSH </a:t>
            </a:r>
            <a:r>
              <a:rPr lang="en-US" sz="1600" dirty="0" err="1">
                <a:latin typeface="Fira Sans" panose="020B0503050000020004" pitchFamily="34" charset="0"/>
              </a:rPr>
              <a:t>este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folosit</a:t>
            </a:r>
            <a:r>
              <a:rPr lang="en-US" sz="1600" dirty="0">
                <a:latin typeface="Fira Sans" panose="020B0503050000020004" pitchFamily="34" charset="0"/>
              </a:rPr>
              <a:t> cu </a:t>
            </a:r>
            <a:r>
              <a:rPr lang="en-US" sz="1600" dirty="0" err="1">
                <a:latin typeface="Fira Sans" panose="020B0503050000020004" pitchFamily="34" charset="0"/>
              </a:rPr>
              <a:t>precădere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în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sistemele</a:t>
            </a:r>
            <a:r>
              <a:rPr lang="en-US" sz="1600" dirty="0">
                <a:latin typeface="Fira Sans" panose="020B0503050000020004" pitchFamily="34" charset="0"/>
              </a:rPr>
              <a:t> de </a:t>
            </a:r>
            <a:r>
              <a:rPr lang="en-US" sz="1600" dirty="0" err="1">
                <a:latin typeface="Fira Sans" panose="020B0503050000020004" pitchFamily="34" charset="0"/>
              </a:rPr>
              <a:t>operare</a:t>
            </a:r>
            <a:endParaRPr lang="en-US" sz="1600" dirty="0">
              <a:latin typeface="Fira Sans" panose="020B0503050000020004" pitchFamily="34" charset="0"/>
            </a:endParaRPr>
          </a:p>
          <a:p>
            <a:pPr algn="ctr"/>
            <a:r>
              <a:rPr lang="en-US" sz="1600" dirty="0" err="1">
                <a:latin typeface="Fira Sans" panose="020B0503050000020004" pitchFamily="34" charset="0"/>
              </a:rPr>
              <a:t>linux</a:t>
            </a:r>
            <a:r>
              <a:rPr lang="en-US" sz="1600" dirty="0">
                <a:latin typeface="Fira Sans" panose="020B0503050000020004" pitchFamily="34" charset="0"/>
              </a:rPr>
              <a:t>, </a:t>
            </a:r>
            <a:r>
              <a:rPr lang="en-US" sz="1600" dirty="0" err="1">
                <a:latin typeface="Fira Sans" panose="020B0503050000020004" pitchFamily="34" charset="0"/>
              </a:rPr>
              <a:t>unix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și</a:t>
            </a:r>
            <a:r>
              <a:rPr lang="en-US" sz="1600" dirty="0">
                <a:latin typeface="Fira Sans" panose="020B0503050000020004" pitchFamily="34" charset="0"/>
              </a:rPr>
              <a:t> windows. SSH a </a:t>
            </a:r>
            <a:r>
              <a:rPr lang="en-US" sz="1600" dirty="0" err="1">
                <a:latin typeface="Fira Sans" panose="020B0503050000020004" pitchFamily="34" charset="0"/>
              </a:rPr>
              <a:t>fost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dezvoltat</a:t>
            </a:r>
            <a:r>
              <a:rPr lang="en-US" sz="1600" dirty="0">
                <a:latin typeface="Fira Sans" panose="020B0503050000020004" pitchFamily="34" charset="0"/>
              </a:rPr>
              <a:t> din </a:t>
            </a:r>
            <a:r>
              <a:rPr lang="en-US" sz="1600" dirty="0" err="1">
                <a:latin typeface="Fira Sans" panose="020B0503050000020004" pitchFamily="34" charset="0"/>
              </a:rPr>
              <a:t>dorința</a:t>
            </a:r>
            <a:r>
              <a:rPr lang="en-US" sz="1600" dirty="0">
                <a:latin typeface="Fira Sans" panose="020B0503050000020004" pitchFamily="34" charset="0"/>
              </a:rPr>
              <a:t> de a </a:t>
            </a:r>
            <a:r>
              <a:rPr lang="en-US" sz="1600" dirty="0" err="1">
                <a:latin typeface="Fira Sans" panose="020B0503050000020004" pitchFamily="34" charset="0"/>
              </a:rPr>
              <a:t>înlocui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vechiul</a:t>
            </a:r>
            <a:r>
              <a:rPr lang="en-US" sz="1600" dirty="0">
                <a:latin typeface="Fira Sans" panose="020B0503050000020004" pitchFamily="34" charset="0"/>
              </a:rPr>
              <a:t> protocol Telnet </a:t>
            </a:r>
            <a:r>
              <a:rPr lang="en-US" sz="1600" dirty="0" err="1">
                <a:latin typeface="Fira Sans" panose="020B0503050000020004" pitchFamily="34" charset="0"/>
              </a:rPr>
              <a:t>și</a:t>
            </a:r>
            <a:r>
              <a:rPr lang="en-US" sz="1600" dirty="0">
                <a:latin typeface="Fira Sans" panose="020B0503050000020004" pitchFamily="34" charset="0"/>
              </a:rPr>
              <a:t> al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altor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protocoale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nesigure</a:t>
            </a:r>
            <a:r>
              <a:rPr lang="en-US" sz="1600" dirty="0">
                <a:latin typeface="Fira Sans" panose="020B0503050000020004" pitchFamily="34" charset="0"/>
              </a:rPr>
              <a:t> de </a:t>
            </a:r>
            <a:r>
              <a:rPr lang="en-US" sz="1600" dirty="0" err="1">
                <a:latin typeface="Fira Sans" panose="020B0503050000020004" pitchFamily="34" charset="0"/>
              </a:rPr>
              <a:t>acces</a:t>
            </a:r>
            <a:r>
              <a:rPr lang="en-US" sz="1600" dirty="0">
                <a:latin typeface="Fira Sans" panose="020B0503050000020004" pitchFamily="34" charset="0"/>
              </a:rPr>
              <a:t> de la </a:t>
            </a:r>
            <a:r>
              <a:rPr lang="en-US" sz="1600" dirty="0" err="1">
                <a:latin typeface="Fira Sans" panose="020B0503050000020004" pitchFamily="34" charset="0"/>
              </a:rPr>
              <a:t>distanță</a:t>
            </a:r>
            <a:r>
              <a:rPr lang="en-US" sz="1600" dirty="0">
                <a:latin typeface="Fira Sans" panose="020B0503050000020004" pitchFamily="34" charset="0"/>
              </a:rPr>
              <a:t>, care </a:t>
            </a:r>
            <a:r>
              <a:rPr lang="en-US" sz="1600" dirty="0" err="1">
                <a:latin typeface="Fira Sans" panose="020B0503050000020004" pitchFamily="34" charset="0"/>
              </a:rPr>
              <a:t>trimit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informația</a:t>
            </a:r>
            <a:r>
              <a:rPr lang="en-US" sz="1600" dirty="0">
                <a:latin typeface="Fira Sans" panose="020B0503050000020004" pitchFamily="34" charset="0"/>
              </a:rPr>
              <a:t>. </a:t>
            </a:r>
            <a:r>
              <a:rPr lang="en-US" sz="1600" dirty="0" err="1">
                <a:latin typeface="Fira Sans" panose="020B0503050000020004" pitchFamily="34" charset="0"/>
              </a:rPr>
              <a:t>Criptarea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folosita</a:t>
            </a:r>
            <a:r>
              <a:rPr lang="en-US" sz="1600" dirty="0">
                <a:latin typeface="Fira Sans" panose="020B0503050000020004" pitchFamily="34" charset="0"/>
              </a:rPr>
              <a:t> de SSH </a:t>
            </a:r>
            <a:r>
              <a:rPr lang="en-US" sz="1600" dirty="0" err="1">
                <a:latin typeface="Fira Sans" panose="020B0503050000020004" pitchFamily="34" charset="0"/>
              </a:rPr>
              <a:t>intenționează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să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asigure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confidențialitatea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și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integritatea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datelor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transmise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printr</a:t>
            </a:r>
            <a:r>
              <a:rPr lang="en-US" sz="1600" dirty="0">
                <a:latin typeface="Fira Sans" panose="020B0503050000020004" pitchFamily="34" charset="0"/>
              </a:rPr>
              <a:t>-o </a:t>
            </a:r>
            <a:r>
              <a:rPr lang="en-US" sz="1600" dirty="0" err="1">
                <a:latin typeface="Fira Sans" panose="020B0503050000020004" pitchFamily="34" charset="0"/>
              </a:rPr>
              <a:t>rețea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nesigură</a:t>
            </a:r>
            <a:r>
              <a:rPr lang="en-US" sz="1600" dirty="0">
                <a:latin typeface="Fira Sans" panose="020B0503050000020004" pitchFamily="34" charset="0"/>
              </a:rPr>
              <a:t> cum </a:t>
            </a:r>
            <a:r>
              <a:rPr lang="en-US" sz="1600" dirty="0" err="1">
                <a:latin typeface="Fira Sans" panose="020B0503050000020004" pitchFamily="34" charset="0"/>
              </a:rPr>
              <a:t>este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Internetul</a:t>
            </a:r>
            <a:r>
              <a:rPr lang="ro-MD" sz="1600" dirty="0">
                <a:latin typeface="Fira Sans" panose="020B0503050000020004" pitchFamily="34" charset="0"/>
              </a:rPr>
              <a:t>.</a:t>
            </a:r>
            <a:endParaRPr lang="en-US" sz="16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5" name="Google Shape;4985;p42"/>
          <p:cNvGrpSpPr/>
          <p:nvPr/>
        </p:nvGrpSpPr>
        <p:grpSpPr>
          <a:xfrm>
            <a:off x="5320263" y="1122898"/>
            <a:ext cx="2925557" cy="2697851"/>
            <a:chOff x="2254650" y="1683750"/>
            <a:chExt cx="3092500" cy="2851800"/>
          </a:xfrm>
        </p:grpSpPr>
        <p:sp>
          <p:nvSpPr>
            <p:cNvPr id="4986" name="Google Shape;4986;p42"/>
            <p:cNvSpPr/>
            <p:nvPr/>
          </p:nvSpPr>
          <p:spPr>
            <a:xfrm>
              <a:off x="4309175" y="3160300"/>
              <a:ext cx="462400" cy="13500"/>
            </a:xfrm>
            <a:custGeom>
              <a:avLst/>
              <a:gdLst/>
              <a:ahLst/>
              <a:cxnLst/>
              <a:rect l="l" t="t" r="r" b="b"/>
              <a:pathLst>
                <a:path w="18496" h="540" extrusionOk="0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2"/>
            <p:cNvSpPr/>
            <p:nvPr/>
          </p:nvSpPr>
          <p:spPr>
            <a:xfrm>
              <a:off x="2830225" y="3160300"/>
              <a:ext cx="463175" cy="13500"/>
            </a:xfrm>
            <a:custGeom>
              <a:avLst/>
              <a:gdLst/>
              <a:ahLst/>
              <a:cxnLst/>
              <a:rect l="l" t="t" r="r" b="b"/>
              <a:pathLst>
                <a:path w="18527" h="540" extrusionOk="0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2"/>
            <p:cNvSpPr/>
            <p:nvPr/>
          </p:nvSpPr>
          <p:spPr>
            <a:xfrm>
              <a:off x="4005950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5899"/>
                  </a:lnTo>
                  <a:cubicBezTo>
                    <a:pt x="0" y="15994"/>
                    <a:pt x="32" y="16057"/>
                    <a:pt x="95" y="16120"/>
                  </a:cubicBezTo>
                  <a:lnTo>
                    <a:pt x="6492" y="22518"/>
                  </a:lnTo>
                  <a:lnTo>
                    <a:pt x="6492" y="39935"/>
                  </a:lnTo>
                  <a:cubicBezTo>
                    <a:pt x="6492" y="40094"/>
                    <a:pt x="6619" y="40220"/>
                    <a:pt x="6777" y="40220"/>
                  </a:cubicBezTo>
                  <a:cubicBezTo>
                    <a:pt x="6936" y="40220"/>
                    <a:pt x="7062" y="40094"/>
                    <a:pt x="7062" y="39935"/>
                  </a:cubicBezTo>
                  <a:lnTo>
                    <a:pt x="7062" y="22391"/>
                  </a:lnTo>
                  <a:cubicBezTo>
                    <a:pt x="7062" y="22328"/>
                    <a:pt x="7031" y="22264"/>
                    <a:pt x="6967" y="22201"/>
                  </a:cubicBezTo>
                  <a:lnTo>
                    <a:pt x="570" y="15804"/>
                  </a:lnTo>
                  <a:lnTo>
                    <a:pt x="570" y="286"/>
                  </a:lnTo>
                  <a:cubicBezTo>
                    <a:pt x="570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2"/>
            <p:cNvSpPr/>
            <p:nvPr/>
          </p:nvSpPr>
          <p:spPr>
            <a:xfrm>
              <a:off x="3904600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22454"/>
                  </a:lnTo>
                  <a:cubicBezTo>
                    <a:pt x="0" y="22549"/>
                    <a:pt x="32" y="22612"/>
                    <a:pt x="64" y="22644"/>
                  </a:cubicBezTo>
                  <a:lnTo>
                    <a:pt x="4022" y="26602"/>
                  </a:lnTo>
                  <a:lnTo>
                    <a:pt x="4022" y="33475"/>
                  </a:lnTo>
                  <a:cubicBezTo>
                    <a:pt x="4022" y="33633"/>
                    <a:pt x="4149" y="33760"/>
                    <a:pt x="4307" y="33760"/>
                  </a:cubicBezTo>
                  <a:cubicBezTo>
                    <a:pt x="4466" y="33760"/>
                    <a:pt x="4592" y="33633"/>
                    <a:pt x="4592" y="33475"/>
                  </a:cubicBezTo>
                  <a:lnTo>
                    <a:pt x="4592" y="26476"/>
                  </a:lnTo>
                  <a:cubicBezTo>
                    <a:pt x="4592" y="26412"/>
                    <a:pt x="4561" y="26349"/>
                    <a:pt x="4497" y="26286"/>
                  </a:cubicBezTo>
                  <a:lnTo>
                    <a:pt x="539" y="22359"/>
                  </a:lnTo>
                  <a:lnTo>
                    <a:pt x="539" y="286"/>
                  </a:lnTo>
                  <a:cubicBezTo>
                    <a:pt x="539" y="127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2"/>
            <p:cNvSpPr/>
            <p:nvPr/>
          </p:nvSpPr>
          <p:spPr>
            <a:xfrm>
              <a:off x="4290175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13" y="1"/>
                  </a:moveTo>
                  <a:cubicBezTo>
                    <a:pt x="238" y="1"/>
                    <a:pt x="159" y="33"/>
                    <a:pt x="95" y="96"/>
                  </a:cubicBezTo>
                  <a:cubicBezTo>
                    <a:pt x="0" y="191"/>
                    <a:pt x="0" y="381"/>
                    <a:pt x="95" y="476"/>
                  </a:cubicBezTo>
                  <a:lnTo>
                    <a:pt x="9026" y="9375"/>
                  </a:lnTo>
                  <a:cubicBezTo>
                    <a:pt x="9058" y="9438"/>
                    <a:pt x="9121" y="9470"/>
                    <a:pt x="9216" y="9470"/>
                  </a:cubicBezTo>
                  <a:lnTo>
                    <a:pt x="23562" y="9470"/>
                  </a:lnTo>
                  <a:lnTo>
                    <a:pt x="36800" y="22708"/>
                  </a:lnTo>
                  <a:cubicBezTo>
                    <a:pt x="36863" y="22771"/>
                    <a:pt x="36926" y="22803"/>
                    <a:pt x="36990" y="22803"/>
                  </a:cubicBezTo>
                  <a:cubicBezTo>
                    <a:pt x="37085" y="22803"/>
                    <a:pt x="37148" y="22771"/>
                    <a:pt x="37211" y="22739"/>
                  </a:cubicBezTo>
                  <a:cubicBezTo>
                    <a:pt x="37306" y="22613"/>
                    <a:pt x="37306" y="22454"/>
                    <a:pt x="37211" y="22327"/>
                  </a:cubicBezTo>
                  <a:lnTo>
                    <a:pt x="23879" y="8995"/>
                  </a:lnTo>
                  <a:cubicBezTo>
                    <a:pt x="23815" y="8932"/>
                    <a:pt x="23752" y="8900"/>
                    <a:pt x="23657" y="8900"/>
                  </a:cubicBezTo>
                  <a:lnTo>
                    <a:pt x="9343" y="8900"/>
                  </a:lnTo>
                  <a:lnTo>
                    <a:pt x="507" y="96"/>
                  </a:lnTo>
                  <a:cubicBezTo>
                    <a:pt x="459" y="33"/>
                    <a:pt x="388" y="1"/>
                    <a:pt x="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2"/>
            <p:cNvSpPr/>
            <p:nvPr/>
          </p:nvSpPr>
          <p:spPr>
            <a:xfrm>
              <a:off x="4233175" y="3427125"/>
              <a:ext cx="281075" cy="635775"/>
            </a:xfrm>
            <a:custGeom>
              <a:avLst/>
              <a:gdLst/>
              <a:ahLst/>
              <a:cxnLst/>
              <a:rect l="l" t="t" r="r" b="b"/>
              <a:pathLst>
                <a:path w="11243" h="25431" extrusionOk="0">
                  <a:moveTo>
                    <a:pt x="285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17418"/>
                  </a:lnTo>
                  <a:cubicBezTo>
                    <a:pt x="0" y="17513"/>
                    <a:pt x="32" y="17608"/>
                    <a:pt x="127" y="17640"/>
                  </a:cubicBezTo>
                  <a:lnTo>
                    <a:pt x="10736" y="25367"/>
                  </a:lnTo>
                  <a:cubicBezTo>
                    <a:pt x="10799" y="25399"/>
                    <a:pt x="10863" y="25430"/>
                    <a:pt x="10926" y="25430"/>
                  </a:cubicBezTo>
                  <a:cubicBezTo>
                    <a:pt x="10989" y="25430"/>
                    <a:pt x="11084" y="25367"/>
                    <a:pt x="11148" y="25304"/>
                  </a:cubicBezTo>
                  <a:cubicBezTo>
                    <a:pt x="11243" y="25177"/>
                    <a:pt x="11211" y="24987"/>
                    <a:pt x="11084" y="24892"/>
                  </a:cubicBezTo>
                  <a:lnTo>
                    <a:pt x="570" y="17291"/>
                  </a:lnTo>
                  <a:lnTo>
                    <a:pt x="570" y="254"/>
                  </a:ln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2"/>
            <p:cNvSpPr/>
            <p:nvPr/>
          </p:nvSpPr>
          <p:spPr>
            <a:xfrm>
              <a:off x="3904600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2"/>
            <p:cNvSpPr/>
            <p:nvPr/>
          </p:nvSpPr>
          <p:spPr>
            <a:xfrm>
              <a:off x="423317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2"/>
            <p:cNvSpPr/>
            <p:nvPr/>
          </p:nvSpPr>
          <p:spPr>
            <a:xfrm>
              <a:off x="5108825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2"/>
            <p:cNvSpPr/>
            <p:nvPr/>
          </p:nvSpPr>
          <p:spPr>
            <a:xfrm>
              <a:off x="5276650" y="22363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2"/>
            <p:cNvSpPr/>
            <p:nvPr/>
          </p:nvSpPr>
          <p:spPr>
            <a:xfrm>
              <a:off x="4011475" y="182072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2"/>
            <p:cNvSpPr/>
            <p:nvPr/>
          </p:nvSpPr>
          <p:spPr>
            <a:xfrm>
              <a:off x="4158750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2"/>
            <p:cNvSpPr/>
            <p:nvPr/>
          </p:nvSpPr>
          <p:spPr>
            <a:xfrm>
              <a:off x="4638525" y="2792150"/>
              <a:ext cx="70500" cy="71300"/>
            </a:xfrm>
            <a:custGeom>
              <a:avLst/>
              <a:gdLst/>
              <a:ahLst/>
              <a:cxnLst/>
              <a:rect l="l" t="t" r="r" b="b"/>
              <a:pathLst>
                <a:path w="2820" h="2852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2"/>
            <p:cNvSpPr/>
            <p:nvPr/>
          </p:nvSpPr>
          <p:spPr>
            <a:xfrm>
              <a:off x="5262400" y="3606050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2"/>
            <p:cNvSpPr/>
            <p:nvPr/>
          </p:nvSpPr>
          <p:spPr>
            <a:xfrm>
              <a:off x="520777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8" y="2851"/>
                    <a:pt x="2851" y="2218"/>
                    <a:pt x="2851" y="1426"/>
                  </a:cubicBezTo>
                  <a:cubicBezTo>
                    <a:pt x="2851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2"/>
            <p:cNvSpPr/>
            <p:nvPr/>
          </p:nvSpPr>
          <p:spPr>
            <a:xfrm>
              <a:off x="4139750" y="44175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5" y="538"/>
                  </a:moveTo>
                  <a:cubicBezTo>
                    <a:pt x="1900" y="538"/>
                    <a:pt x="2280" y="918"/>
                    <a:pt x="2280" y="1393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3"/>
                  </a:cubicBezTo>
                  <a:cubicBezTo>
                    <a:pt x="570" y="918"/>
                    <a:pt x="950" y="538"/>
                    <a:pt x="1425" y="538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393"/>
                  </a:cubicBezTo>
                  <a:cubicBezTo>
                    <a:pt x="0" y="2185"/>
                    <a:pt x="634" y="2819"/>
                    <a:pt x="1425" y="2819"/>
                  </a:cubicBezTo>
                  <a:cubicBezTo>
                    <a:pt x="2185" y="2819"/>
                    <a:pt x="2850" y="2185"/>
                    <a:pt x="2850" y="1393"/>
                  </a:cubicBezTo>
                  <a:cubicBezTo>
                    <a:pt x="2850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2"/>
            <p:cNvSpPr/>
            <p:nvPr/>
          </p:nvSpPr>
          <p:spPr>
            <a:xfrm>
              <a:off x="3976650" y="433997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1" y="951"/>
                    <a:pt x="2281" y="1426"/>
                  </a:cubicBezTo>
                  <a:cubicBezTo>
                    <a:pt x="2281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7"/>
                    <a:pt x="634" y="2851"/>
                    <a:pt x="1425" y="2851"/>
                  </a:cubicBezTo>
                  <a:cubicBezTo>
                    <a:pt x="2186" y="2851"/>
                    <a:pt x="2851" y="2217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2"/>
            <p:cNvSpPr/>
            <p:nvPr/>
          </p:nvSpPr>
          <p:spPr>
            <a:xfrm>
              <a:off x="4011475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2"/>
            <p:cNvSpPr/>
            <p:nvPr/>
          </p:nvSpPr>
          <p:spPr>
            <a:xfrm>
              <a:off x="4278300" y="2294750"/>
              <a:ext cx="855075" cy="509300"/>
            </a:xfrm>
            <a:custGeom>
              <a:avLst/>
              <a:gdLst/>
              <a:ahLst/>
              <a:cxnLst/>
              <a:rect l="l" t="t" r="r" b="b"/>
              <a:pathLst>
                <a:path w="34203" h="20372" extrusionOk="0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2"/>
            <p:cNvSpPr/>
            <p:nvPr/>
          </p:nvSpPr>
          <p:spPr>
            <a:xfrm>
              <a:off x="4283825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2"/>
            <p:cNvSpPr/>
            <p:nvPr/>
          </p:nvSpPr>
          <p:spPr>
            <a:xfrm>
              <a:off x="4309175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2"/>
            <p:cNvSpPr/>
            <p:nvPr/>
          </p:nvSpPr>
          <p:spPr>
            <a:xfrm>
              <a:off x="4279075" y="2842025"/>
              <a:ext cx="380850" cy="197975"/>
            </a:xfrm>
            <a:custGeom>
              <a:avLst/>
              <a:gdLst/>
              <a:ahLst/>
              <a:cxnLst/>
              <a:rect l="l" t="t" r="r" b="b"/>
              <a:pathLst>
                <a:path w="15234" h="7919" extrusionOk="0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2"/>
            <p:cNvSpPr/>
            <p:nvPr/>
          </p:nvSpPr>
          <p:spPr>
            <a:xfrm>
              <a:off x="3419275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6778" y="1"/>
                  </a:moveTo>
                  <a:cubicBezTo>
                    <a:pt x="6619" y="1"/>
                    <a:pt x="6492" y="128"/>
                    <a:pt x="6492" y="286"/>
                  </a:cubicBezTo>
                  <a:lnTo>
                    <a:pt x="6492" y="15804"/>
                  </a:lnTo>
                  <a:lnTo>
                    <a:pt x="95" y="22201"/>
                  </a:lnTo>
                  <a:cubicBezTo>
                    <a:pt x="32" y="22264"/>
                    <a:pt x="0" y="22328"/>
                    <a:pt x="0" y="22391"/>
                  </a:cubicBezTo>
                  <a:lnTo>
                    <a:pt x="0" y="39935"/>
                  </a:lnTo>
                  <a:cubicBezTo>
                    <a:pt x="0" y="40094"/>
                    <a:pt x="127" y="40220"/>
                    <a:pt x="285" y="40220"/>
                  </a:cubicBezTo>
                  <a:cubicBezTo>
                    <a:pt x="444" y="40220"/>
                    <a:pt x="570" y="40094"/>
                    <a:pt x="570" y="39935"/>
                  </a:cubicBezTo>
                  <a:lnTo>
                    <a:pt x="570" y="22518"/>
                  </a:lnTo>
                  <a:lnTo>
                    <a:pt x="6968" y="16120"/>
                  </a:lnTo>
                  <a:cubicBezTo>
                    <a:pt x="7031" y="16057"/>
                    <a:pt x="7063" y="15994"/>
                    <a:pt x="7063" y="15899"/>
                  </a:cubicBezTo>
                  <a:lnTo>
                    <a:pt x="7063" y="286"/>
                  </a:lnTo>
                  <a:cubicBezTo>
                    <a:pt x="7063" y="128"/>
                    <a:pt x="6936" y="1"/>
                    <a:pt x="67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2"/>
            <p:cNvSpPr/>
            <p:nvPr/>
          </p:nvSpPr>
          <p:spPr>
            <a:xfrm>
              <a:off x="3582375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4339" y="1"/>
                  </a:moveTo>
                  <a:cubicBezTo>
                    <a:pt x="4180" y="1"/>
                    <a:pt x="4054" y="127"/>
                    <a:pt x="4054" y="254"/>
                  </a:cubicBezTo>
                  <a:lnTo>
                    <a:pt x="4054" y="22327"/>
                  </a:lnTo>
                  <a:lnTo>
                    <a:pt x="95" y="26286"/>
                  </a:lnTo>
                  <a:cubicBezTo>
                    <a:pt x="32" y="26349"/>
                    <a:pt x="0" y="26412"/>
                    <a:pt x="0" y="26476"/>
                  </a:cubicBezTo>
                  <a:lnTo>
                    <a:pt x="0" y="33475"/>
                  </a:lnTo>
                  <a:cubicBezTo>
                    <a:pt x="0" y="33633"/>
                    <a:pt x="127" y="33760"/>
                    <a:pt x="285" y="33760"/>
                  </a:cubicBezTo>
                  <a:cubicBezTo>
                    <a:pt x="444" y="33760"/>
                    <a:pt x="570" y="33633"/>
                    <a:pt x="570" y="33475"/>
                  </a:cubicBezTo>
                  <a:lnTo>
                    <a:pt x="570" y="26602"/>
                  </a:lnTo>
                  <a:lnTo>
                    <a:pt x="4529" y="22644"/>
                  </a:lnTo>
                  <a:cubicBezTo>
                    <a:pt x="4592" y="22612"/>
                    <a:pt x="4592" y="22517"/>
                    <a:pt x="4592" y="22454"/>
                  </a:cubicBezTo>
                  <a:lnTo>
                    <a:pt x="4592" y="254"/>
                  </a:lnTo>
                  <a:cubicBezTo>
                    <a:pt x="4592" y="127"/>
                    <a:pt x="4465" y="1"/>
                    <a:pt x="43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2"/>
            <p:cNvSpPr/>
            <p:nvPr/>
          </p:nvSpPr>
          <p:spPr>
            <a:xfrm>
              <a:off x="2378950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6990" y="1"/>
                  </a:moveTo>
                  <a:cubicBezTo>
                    <a:pt x="36918" y="1"/>
                    <a:pt x="36847" y="33"/>
                    <a:pt x="36800" y="96"/>
                  </a:cubicBezTo>
                  <a:lnTo>
                    <a:pt x="27996" y="8900"/>
                  </a:lnTo>
                  <a:lnTo>
                    <a:pt x="13650" y="8900"/>
                  </a:lnTo>
                  <a:cubicBezTo>
                    <a:pt x="13555" y="8900"/>
                    <a:pt x="13491" y="8932"/>
                    <a:pt x="13460" y="8995"/>
                  </a:cubicBezTo>
                  <a:lnTo>
                    <a:pt x="127" y="22327"/>
                  </a:lnTo>
                  <a:cubicBezTo>
                    <a:pt x="0" y="22422"/>
                    <a:pt x="0" y="22613"/>
                    <a:pt x="127" y="22708"/>
                  </a:cubicBezTo>
                  <a:cubicBezTo>
                    <a:pt x="159" y="22771"/>
                    <a:pt x="254" y="22803"/>
                    <a:pt x="317" y="22803"/>
                  </a:cubicBezTo>
                  <a:cubicBezTo>
                    <a:pt x="380" y="22803"/>
                    <a:pt x="444" y="22771"/>
                    <a:pt x="507" y="22708"/>
                  </a:cubicBezTo>
                  <a:lnTo>
                    <a:pt x="13745" y="9470"/>
                  </a:lnTo>
                  <a:lnTo>
                    <a:pt x="28091" y="9470"/>
                  </a:lnTo>
                  <a:cubicBezTo>
                    <a:pt x="28154" y="9470"/>
                    <a:pt x="28249" y="9438"/>
                    <a:pt x="28281" y="9375"/>
                  </a:cubicBezTo>
                  <a:lnTo>
                    <a:pt x="37180" y="476"/>
                  </a:lnTo>
                  <a:cubicBezTo>
                    <a:pt x="37306" y="381"/>
                    <a:pt x="37306" y="191"/>
                    <a:pt x="37180" y="96"/>
                  </a:cubicBezTo>
                  <a:cubicBezTo>
                    <a:pt x="37132" y="33"/>
                    <a:pt x="37061" y="1"/>
                    <a:pt x="369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2"/>
            <p:cNvSpPr/>
            <p:nvPr/>
          </p:nvSpPr>
          <p:spPr>
            <a:xfrm>
              <a:off x="3087525" y="3427125"/>
              <a:ext cx="281100" cy="635775"/>
            </a:xfrm>
            <a:custGeom>
              <a:avLst/>
              <a:gdLst/>
              <a:ahLst/>
              <a:cxnLst/>
              <a:rect l="l" t="t" r="r" b="b"/>
              <a:pathLst>
                <a:path w="11244" h="25431" extrusionOk="0">
                  <a:moveTo>
                    <a:pt x="10958" y="0"/>
                  </a:moveTo>
                  <a:cubicBezTo>
                    <a:pt x="10800" y="0"/>
                    <a:pt x="10673" y="127"/>
                    <a:pt x="10673" y="254"/>
                  </a:cubicBezTo>
                  <a:lnTo>
                    <a:pt x="10673" y="17291"/>
                  </a:lnTo>
                  <a:lnTo>
                    <a:pt x="159" y="24924"/>
                  </a:lnTo>
                  <a:cubicBezTo>
                    <a:pt x="33" y="24987"/>
                    <a:pt x="1" y="25177"/>
                    <a:pt x="96" y="25304"/>
                  </a:cubicBezTo>
                  <a:cubicBezTo>
                    <a:pt x="159" y="25367"/>
                    <a:pt x="254" y="25430"/>
                    <a:pt x="318" y="25430"/>
                  </a:cubicBezTo>
                  <a:cubicBezTo>
                    <a:pt x="381" y="25430"/>
                    <a:pt x="444" y="25399"/>
                    <a:pt x="508" y="25367"/>
                  </a:cubicBezTo>
                  <a:lnTo>
                    <a:pt x="11117" y="17640"/>
                  </a:lnTo>
                  <a:cubicBezTo>
                    <a:pt x="11212" y="17608"/>
                    <a:pt x="11244" y="17513"/>
                    <a:pt x="11244" y="17418"/>
                  </a:cubicBezTo>
                  <a:lnTo>
                    <a:pt x="11244" y="254"/>
                  </a:lnTo>
                  <a:cubicBezTo>
                    <a:pt x="11244" y="127"/>
                    <a:pt x="11117" y="0"/>
                    <a:pt x="109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2"/>
            <p:cNvSpPr/>
            <p:nvPr/>
          </p:nvSpPr>
          <p:spPr>
            <a:xfrm>
              <a:off x="3548325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2"/>
            <p:cNvSpPr/>
            <p:nvPr/>
          </p:nvSpPr>
          <p:spPr>
            <a:xfrm>
              <a:off x="302182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2"/>
            <p:cNvSpPr/>
            <p:nvPr/>
          </p:nvSpPr>
          <p:spPr>
            <a:xfrm>
              <a:off x="2421700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254650" y="2236375"/>
              <a:ext cx="70475" cy="71275"/>
            </a:xfrm>
            <a:custGeom>
              <a:avLst/>
              <a:gdLst/>
              <a:ahLst/>
              <a:cxnLst/>
              <a:rect l="l" t="t" r="r" b="b"/>
              <a:pathLst>
                <a:path w="2819" h="2851" extrusionOk="0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2"/>
            <p:cNvSpPr/>
            <p:nvPr/>
          </p:nvSpPr>
          <p:spPr>
            <a:xfrm>
              <a:off x="3519825" y="182072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2"/>
            <p:cNvSpPr/>
            <p:nvPr/>
          </p:nvSpPr>
          <p:spPr>
            <a:xfrm>
              <a:off x="3371775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2"/>
            <p:cNvSpPr/>
            <p:nvPr/>
          </p:nvSpPr>
          <p:spPr>
            <a:xfrm>
              <a:off x="2892775" y="2792150"/>
              <a:ext cx="70475" cy="71300"/>
            </a:xfrm>
            <a:custGeom>
              <a:avLst/>
              <a:gdLst/>
              <a:ahLst/>
              <a:cxnLst/>
              <a:rect l="l" t="t" r="r" b="b"/>
              <a:pathLst>
                <a:path w="2819" h="2852" extrusionOk="0">
                  <a:moveTo>
                    <a:pt x="1425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8"/>
                    <a:pt x="634" y="2851"/>
                    <a:pt x="1425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2"/>
            <p:cNvSpPr/>
            <p:nvPr/>
          </p:nvSpPr>
          <p:spPr>
            <a:xfrm>
              <a:off x="2268900" y="3606050"/>
              <a:ext cx="70475" cy="70475"/>
            </a:xfrm>
            <a:custGeom>
              <a:avLst/>
              <a:gdLst/>
              <a:ahLst/>
              <a:cxnLst/>
              <a:rect l="l" t="t" r="r" b="b"/>
              <a:pathLst>
                <a:path w="2819" h="2819" extrusionOk="0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2"/>
            <p:cNvSpPr/>
            <p:nvPr/>
          </p:nvSpPr>
          <p:spPr>
            <a:xfrm>
              <a:off x="232272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7" y="2851"/>
                    <a:pt x="2851" y="2218"/>
                    <a:pt x="2851" y="1426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2"/>
            <p:cNvSpPr/>
            <p:nvPr/>
          </p:nvSpPr>
          <p:spPr>
            <a:xfrm>
              <a:off x="3391550" y="4417575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8"/>
                  </a:moveTo>
                  <a:cubicBezTo>
                    <a:pt x="1869" y="538"/>
                    <a:pt x="2249" y="918"/>
                    <a:pt x="2249" y="1393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19" y="2249"/>
                    <a:pt x="539" y="1869"/>
                    <a:pt x="539" y="1393"/>
                  </a:cubicBezTo>
                  <a:cubicBezTo>
                    <a:pt x="539" y="918"/>
                    <a:pt x="919" y="538"/>
                    <a:pt x="1394" y="538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393"/>
                  </a:cubicBezTo>
                  <a:cubicBezTo>
                    <a:pt x="1" y="2185"/>
                    <a:pt x="634" y="2819"/>
                    <a:pt x="1394" y="2819"/>
                  </a:cubicBezTo>
                  <a:cubicBezTo>
                    <a:pt x="2186" y="2819"/>
                    <a:pt x="2819" y="2185"/>
                    <a:pt x="2819" y="1393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42"/>
            <p:cNvSpPr/>
            <p:nvPr/>
          </p:nvSpPr>
          <p:spPr>
            <a:xfrm>
              <a:off x="3554650" y="43399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19" y="2281"/>
                    <a:pt x="539" y="1901"/>
                    <a:pt x="539" y="1426"/>
                  </a:cubicBezTo>
                  <a:cubicBezTo>
                    <a:pt x="539" y="951"/>
                    <a:pt x="919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7"/>
                    <a:pt x="634" y="2851"/>
                    <a:pt x="1394" y="2851"/>
                  </a:cubicBezTo>
                  <a:cubicBezTo>
                    <a:pt x="2186" y="2851"/>
                    <a:pt x="2819" y="2217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2"/>
            <p:cNvSpPr/>
            <p:nvPr/>
          </p:nvSpPr>
          <p:spPr>
            <a:xfrm>
              <a:off x="3420850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2"/>
            <p:cNvSpPr/>
            <p:nvPr/>
          </p:nvSpPr>
          <p:spPr>
            <a:xfrm>
              <a:off x="2468400" y="2294750"/>
              <a:ext cx="855100" cy="509300"/>
            </a:xfrm>
            <a:custGeom>
              <a:avLst/>
              <a:gdLst/>
              <a:ahLst/>
              <a:cxnLst/>
              <a:rect l="l" t="t" r="r" b="b"/>
              <a:pathLst>
                <a:path w="34204" h="20372" extrusionOk="0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2"/>
            <p:cNvSpPr/>
            <p:nvPr/>
          </p:nvSpPr>
          <p:spPr>
            <a:xfrm>
              <a:off x="2310050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2"/>
            <p:cNvSpPr/>
            <p:nvPr/>
          </p:nvSpPr>
          <p:spPr>
            <a:xfrm>
              <a:off x="2330650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2"/>
            <p:cNvSpPr/>
            <p:nvPr/>
          </p:nvSpPr>
          <p:spPr>
            <a:xfrm>
              <a:off x="2941850" y="2842025"/>
              <a:ext cx="381650" cy="197975"/>
            </a:xfrm>
            <a:custGeom>
              <a:avLst/>
              <a:gdLst/>
              <a:ahLst/>
              <a:cxnLst/>
              <a:rect l="l" t="t" r="r" b="b"/>
              <a:pathLst>
                <a:path w="15266" h="7919" extrusionOk="0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42"/>
            <p:cNvSpPr/>
            <p:nvPr/>
          </p:nvSpPr>
          <p:spPr>
            <a:xfrm>
              <a:off x="3793750" y="3393075"/>
              <a:ext cx="14275" cy="1086275"/>
            </a:xfrm>
            <a:custGeom>
              <a:avLst/>
              <a:gdLst/>
              <a:ahLst/>
              <a:cxnLst/>
              <a:rect l="l" t="t" r="r" b="b"/>
              <a:pathLst>
                <a:path w="571" h="4345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lnTo>
                    <a:pt x="1" y="43165"/>
                  </a:lnTo>
                  <a:cubicBezTo>
                    <a:pt x="1" y="43324"/>
                    <a:pt x="127" y="43450"/>
                    <a:pt x="286" y="43450"/>
                  </a:cubicBezTo>
                  <a:cubicBezTo>
                    <a:pt x="444" y="43450"/>
                    <a:pt x="571" y="43324"/>
                    <a:pt x="571" y="43165"/>
                  </a:cubicBezTo>
                  <a:lnTo>
                    <a:pt x="571" y="286"/>
                  </a:ln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2"/>
            <p:cNvSpPr/>
            <p:nvPr/>
          </p:nvSpPr>
          <p:spPr>
            <a:xfrm>
              <a:off x="3793750" y="1739950"/>
              <a:ext cx="14275" cy="1064100"/>
            </a:xfrm>
            <a:custGeom>
              <a:avLst/>
              <a:gdLst/>
              <a:ahLst/>
              <a:cxnLst/>
              <a:rect l="l" t="t" r="r" b="b"/>
              <a:pathLst>
                <a:path w="571" h="42564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2"/>
            <p:cNvSpPr/>
            <p:nvPr/>
          </p:nvSpPr>
          <p:spPr>
            <a:xfrm>
              <a:off x="3765250" y="1683750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2"/>
            <p:cNvSpPr/>
            <p:nvPr/>
          </p:nvSpPr>
          <p:spPr>
            <a:xfrm>
              <a:off x="3765250" y="44650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70"/>
                  </a:moveTo>
                  <a:cubicBezTo>
                    <a:pt x="1901" y="570"/>
                    <a:pt x="2281" y="950"/>
                    <a:pt x="2281" y="1425"/>
                  </a:cubicBezTo>
                  <a:cubicBezTo>
                    <a:pt x="2281" y="1900"/>
                    <a:pt x="1901" y="2280"/>
                    <a:pt x="1426" y="2280"/>
                  </a:cubicBezTo>
                  <a:cubicBezTo>
                    <a:pt x="951" y="2280"/>
                    <a:pt x="571" y="1900"/>
                    <a:pt x="571" y="1425"/>
                  </a:cubicBezTo>
                  <a:cubicBezTo>
                    <a:pt x="571" y="950"/>
                    <a:pt x="951" y="570"/>
                    <a:pt x="1426" y="570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25"/>
                  </a:cubicBezTo>
                  <a:cubicBezTo>
                    <a:pt x="1" y="2185"/>
                    <a:pt x="634" y="2819"/>
                    <a:pt x="1426" y="2819"/>
                  </a:cubicBezTo>
                  <a:cubicBezTo>
                    <a:pt x="2218" y="2819"/>
                    <a:pt x="2851" y="2185"/>
                    <a:pt x="2851" y="1425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2"/>
            <p:cNvSpPr/>
            <p:nvPr/>
          </p:nvSpPr>
          <p:spPr>
            <a:xfrm>
              <a:off x="2278400" y="3860050"/>
              <a:ext cx="691975" cy="652675"/>
            </a:xfrm>
            <a:custGeom>
              <a:avLst/>
              <a:gdLst/>
              <a:ahLst/>
              <a:cxnLst/>
              <a:rect l="l" t="t" r="r" b="b"/>
              <a:pathLst>
                <a:path w="27679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4" y="101"/>
                  </a:cubicBezTo>
                  <a:cubicBezTo>
                    <a:pt x="5099" y="988"/>
                    <a:pt x="0" y="7512"/>
                    <a:pt x="887" y="14669"/>
                  </a:cubicBezTo>
                  <a:cubicBezTo>
                    <a:pt x="1706" y="21253"/>
                    <a:pt x="7339" y="26107"/>
                    <a:pt x="13811" y="26107"/>
                  </a:cubicBezTo>
                  <a:cubicBezTo>
                    <a:pt x="14344" y="26107"/>
                    <a:pt x="14882" y="26074"/>
                    <a:pt x="15423" y="26006"/>
                  </a:cubicBezTo>
                  <a:cubicBezTo>
                    <a:pt x="22580" y="25120"/>
                    <a:pt x="27679" y="18596"/>
                    <a:pt x="26792" y="11470"/>
                  </a:cubicBezTo>
                  <a:cubicBezTo>
                    <a:pt x="25973" y="4857"/>
                    <a:pt x="20340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42"/>
            <p:cNvSpPr/>
            <p:nvPr/>
          </p:nvSpPr>
          <p:spPr>
            <a:xfrm>
              <a:off x="2411400" y="3973400"/>
              <a:ext cx="425975" cy="425975"/>
            </a:xfrm>
            <a:custGeom>
              <a:avLst/>
              <a:gdLst/>
              <a:ahLst/>
              <a:cxnLst/>
              <a:rect l="l" t="t" r="r" b="b"/>
              <a:pathLst>
                <a:path w="17039" h="17039" extrusionOk="0">
                  <a:moveTo>
                    <a:pt x="8520" y="1"/>
                  </a:moveTo>
                  <a:cubicBezTo>
                    <a:pt x="3801" y="1"/>
                    <a:pt x="1" y="3801"/>
                    <a:pt x="1" y="8520"/>
                  </a:cubicBezTo>
                  <a:cubicBezTo>
                    <a:pt x="1" y="13238"/>
                    <a:pt x="3801" y="17039"/>
                    <a:pt x="8520" y="17039"/>
                  </a:cubicBezTo>
                  <a:cubicBezTo>
                    <a:pt x="13238" y="17039"/>
                    <a:pt x="17039" y="13238"/>
                    <a:pt x="17039" y="8520"/>
                  </a:cubicBezTo>
                  <a:cubicBezTo>
                    <a:pt x="17039" y="3801"/>
                    <a:pt x="13238" y="1"/>
                    <a:pt x="8520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42"/>
            <p:cNvSpPr/>
            <p:nvPr/>
          </p:nvSpPr>
          <p:spPr>
            <a:xfrm>
              <a:off x="2446250" y="4008250"/>
              <a:ext cx="356300" cy="356300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53"/>
                    <a:pt x="3199" y="14251"/>
                    <a:pt x="7126" y="14251"/>
                  </a:cubicBezTo>
                  <a:cubicBezTo>
                    <a:pt x="11053" y="14251"/>
                    <a:pt x="14251" y="11053"/>
                    <a:pt x="14251" y="7126"/>
                  </a:cubicBezTo>
                  <a:cubicBezTo>
                    <a:pt x="14251" y="3199"/>
                    <a:pt x="11053" y="0"/>
                    <a:pt x="712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42"/>
            <p:cNvSpPr/>
            <p:nvPr/>
          </p:nvSpPr>
          <p:spPr>
            <a:xfrm>
              <a:off x="2481075" y="4008250"/>
              <a:ext cx="321475" cy="305625"/>
            </a:xfrm>
            <a:custGeom>
              <a:avLst/>
              <a:gdLst/>
              <a:ahLst/>
              <a:cxnLst/>
              <a:rect l="l" t="t" r="r" b="b"/>
              <a:pathLst>
                <a:path w="12859" h="12225" extrusionOk="0">
                  <a:moveTo>
                    <a:pt x="5733" y="0"/>
                  </a:moveTo>
                  <a:cubicBezTo>
                    <a:pt x="3389" y="0"/>
                    <a:pt x="1299" y="1140"/>
                    <a:pt x="0" y="2914"/>
                  </a:cubicBezTo>
                  <a:cubicBezTo>
                    <a:pt x="1267" y="1647"/>
                    <a:pt x="3041" y="887"/>
                    <a:pt x="4941" y="887"/>
                  </a:cubicBezTo>
                  <a:cubicBezTo>
                    <a:pt x="8899" y="887"/>
                    <a:pt x="12066" y="4086"/>
                    <a:pt x="12066" y="8012"/>
                  </a:cubicBezTo>
                  <a:cubicBezTo>
                    <a:pt x="12066" y="9596"/>
                    <a:pt x="11560" y="11053"/>
                    <a:pt x="10673" y="12224"/>
                  </a:cubicBezTo>
                  <a:cubicBezTo>
                    <a:pt x="12003" y="10926"/>
                    <a:pt x="12858" y="9121"/>
                    <a:pt x="12858" y="7126"/>
                  </a:cubicBezTo>
                  <a:cubicBezTo>
                    <a:pt x="12858" y="3199"/>
                    <a:pt x="9660" y="0"/>
                    <a:pt x="573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42"/>
            <p:cNvSpPr/>
            <p:nvPr/>
          </p:nvSpPr>
          <p:spPr>
            <a:xfrm>
              <a:off x="2524625" y="4063675"/>
              <a:ext cx="203500" cy="245450"/>
            </a:xfrm>
            <a:custGeom>
              <a:avLst/>
              <a:gdLst/>
              <a:ahLst/>
              <a:cxnLst/>
              <a:rect l="l" t="t" r="r" b="b"/>
              <a:pathLst>
                <a:path w="8140" h="9818" extrusionOk="0">
                  <a:moveTo>
                    <a:pt x="4522" y="2237"/>
                  </a:moveTo>
                  <a:cubicBezTo>
                    <a:pt x="4852" y="2237"/>
                    <a:pt x="5511" y="2344"/>
                    <a:pt x="5511" y="3199"/>
                  </a:cubicBezTo>
                  <a:cubicBezTo>
                    <a:pt x="5511" y="4117"/>
                    <a:pt x="4719" y="4149"/>
                    <a:pt x="4719" y="4149"/>
                  </a:cubicBezTo>
                  <a:lnTo>
                    <a:pt x="3167" y="4149"/>
                  </a:lnTo>
                  <a:lnTo>
                    <a:pt x="3167" y="2249"/>
                  </a:lnTo>
                  <a:lnTo>
                    <a:pt x="4339" y="2249"/>
                  </a:lnTo>
                  <a:cubicBezTo>
                    <a:pt x="4339" y="2249"/>
                    <a:pt x="4412" y="2237"/>
                    <a:pt x="4522" y="2237"/>
                  </a:cubicBezTo>
                  <a:close/>
                  <a:moveTo>
                    <a:pt x="4855" y="5224"/>
                  </a:moveTo>
                  <a:cubicBezTo>
                    <a:pt x="5168" y="5224"/>
                    <a:pt x="6397" y="5296"/>
                    <a:pt x="6397" y="6429"/>
                  </a:cubicBezTo>
                  <a:cubicBezTo>
                    <a:pt x="6397" y="7601"/>
                    <a:pt x="5321" y="7632"/>
                    <a:pt x="5321" y="7632"/>
                  </a:cubicBezTo>
                  <a:lnTo>
                    <a:pt x="3167" y="7632"/>
                  </a:lnTo>
                  <a:lnTo>
                    <a:pt x="3167" y="5225"/>
                  </a:lnTo>
                  <a:lnTo>
                    <a:pt x="4782" y="5225"/>
                  </a:lnTo>
                  <a:cubicBezTo>
                    <a:pt x="4782" y="5225"/>
                    <a:pt x="4809" y="5224"/>
                    <a:pt x="4855" y="5224"/>
                  </a:cubicBezTo>
                  <a:close/>
                  <a:moveTo>
                    <a:pt x="2185" y="0"/>
                  </a:moveTo>
                  <a:lnTo>
                    <a:pt x="2185" y="1172"/>
                  </a:lnTo>
                  <a:lnTo>
                    <a:pt x="0" y="1172"/>
                  </a:lnTo>
                  <a:lnTo>
                    <a:pt x="0" y="2185"/>
                  </a:lnTo>
                  <a:lnTo>
                    <a:pt x="1584" y="2185"/>
                  </a:lnTo>
                  <a:lnTo>
                    <a:pt x="1584" y="7506"/>
                  </a:lnTo>
                  <a:lnTo>
                    <a:pt x="95" y="7506"/>
                  </a:lnTo>
                  <a:lnTo>
                    <a:pt x="95" y="8614"/>
                  </a:lnTo>
                  <a:lnTo>
                    <a:pt x="2185" y="8614"/>
                  </a:lnTo>
                  <a:lnTo>
                    <a:pt x="2185" y="9817"/>
                  </a:lnTo>
                  <a:lnTo>
                    <a:pt x="3136" y="9817"/>
                  </a:lnTo>
                  <a:lnTo>
                    <a:pt x="3136" y="8614"/>
                  </a:lnTo>
                  <a:lnTo>
                    <a:pt x="4022" y="8614"/>
                  </a:lnTo>
                  <a:lnTo>
                    <a:pt x="4022" y="9817"/>
                  </a:lnTo>
                  <a:lnTo>
                    <a:pt x="5004" y="9817"/>
                  </a:lnTo>
                  <a:lnTo>
                    <a:pt x="5004" y="8614"/>
                  </a:lnTo>
                  <a:cubicBezTo>
                    <a:pt x="6112" y="8614"/>
                    <a:pt x="7759" y="8424"/>
                    <a:pt x="7949" y="6619"/>
                  </a:cubicBezTo>
                  <a:cubicBezTo>
                    <a:pt x="8139" y="4782"/>
                    <a:pt x="6777" y="4339"/>
                    <a:pt x="6777" y="4339"/>
                  </a:cubicBezTo>
                  <a:cubicBezTo>
                    <a:pt x="6777" y="4339"/>
                    <a:pt x="7252" y="4117"/>
                    <a:pt x="7252" y="2914"/>
                  </a:cubicBezTo>
                  <a:cubicBezTo>
                    <a:pt x="7252" y="1249"/>
                    <a:pt x="5718" y="1171"/>
                    <a:pt x="5430" y="1171"/>
                  </a:cubicBezTo>
                  <a:cubicBezTo>
                    <a:pt x="5400" y="1171"/>
                    <a:pt x="5384" y="1172"/>
                    <a:pt x="5384" y="1172"/>
                  </a:cubicBezTo>
                  <a:lnTo>
                    <a:pt x="5004" y="1172"/>
                  </a:lnTo>
                  <a:lnTo>
                    <a:pt x="5004" y="0"/>
                  </a:lnTo>
                  <a:lnTo>
                    <a:pt x="4022" y="0"/>
                  </a:lnTo>
                  <a:lnTo>
                    <a:pt x="4022" y="1172"/>
                  </a:lnTo>
                  <a:lnTo>
                    <a:pt x="3136" y="117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278400" y="1798400"/>
              <a:ext cx="691975" cy="651900"/>
            </a:xfrm>
            <a:custGeom>
              <a:avLst/>
              <a:gdLst/>
              <a:ahLst/>
              <a:cxnLst/>
              <a:rect l="l" t="t" r="r" b="b"/>
              <a:pathLst>
                <a:path w="27679" h="26076" extrusionOk="0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404275" y="1975900"/>
              <a:ext cx="307225" cy="338075"/>
            </a:xfrm>
            <a:custGeom>
              <a:avLst/>
              <a:gdLst/>
              <a:ahLst/>
              <a:cxnLst/>
              <a:rect l="l" t="t" r="r" b="b"/>
              <a:pathLst>
                <a:path w="12289" h="13523" extrusionOk="0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506400" y="1960050"/>
              <a:ext cx="229625" cy="279500"/>
            </a:xfrm>
            <a:custGeom>
              <a:avLst/>
              <a:gdLst/>
              <a:ahLst/>
              <a:cxnLst/>
              <a:rect l="l" t="t" r="r" b="b"/>
              <a:pathLst>
                <a:path w="9185" h="11180" extrusionOk="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2673475" y="2118200"/>
              <a:ext cx="101350" cy="99200"/>
            </a:xfrm>
            <a:custGeom>
              <a:avLst/>
              <a:gdLst/>
              <a:ahLst/>
              <a:cxnLst/>
              <a:rect l="l" t="t" r="r" b="b"/>
              <a:pathLst>
                <a:path w="4054" h="3968" extrusionOk="0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2714625" y="2159575"/>
              <a:ext cx="132250" cy="126500"/>
            </a:xfrm>
            <a:custGeom>
              <a:avLst/>
              <a:gdLst/>
              <a:ahLst/>
              <a:cxnLst/>
              <a:rect l="l" t="t" r="r" b="b"/>
              <a:pathLst>
                <a:path w="5290" h="5060" extrusionOk="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587175" y="1990150"/>
              <a:ext cx="57800" cy="58600"/>
            </a:xfrm>
            <a:custGeom>
              <a:avLst/>
              <a:gdLst/>
              <a:ahLst/>
              <a:cxnLst/>
              <a:rect l="l" t="t" r="r" b="b"/>
              <a:pathLst>
                <a:path w="2312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563425" y="2046350"/>
              <a:ext cx="105325" cy="74450"/>
            </a:xfrm>
            <a:custGeom>
              <a:avLst/>
              <a:gdLst/>
              <a:ahLst/>
              <a:cxnLst/>
              <a:rect l="l" t="t" r="r" b="b"/>
              <a:pathLst>
                <a:path w="4213" h="2978" extrusionOk="0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534900" y="2167500"/>
              <a:ext cx="165500" cy="12675"/>
            </a:xfrm>
            <a:custGeom>
              <a:avLst/>
              <a:gdLst/>
              <a:ahLst/>
              <a:cxnLst/>
              <a:rect l="l" t="t" r="r" b="b"/>
              <a:pathLst>
                <a:path w="6620" h="507" extrusionOk="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534900" y="2138975"/>
              <a:ext cx="165500" cy="11925"/>
            </a:xfrm>
            <a:custGeom>
              <a:avLst/>
              <a:gdLst/>
              <a:ahLst/>
              <a:cxnLst/>
              <a:rect l="l" t="t" r="r" b="b"/>
              <a:pathLst>
                <a:path w="6620" h="477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534900" y="2196775"/>
              <a:ext cx="165500" cy="11900"/>
            </a:xfrm>
            <a:custGeom>
              <a:avLst/>
              <a:gdLst/>
              <a:ahLst/>
              <a:cxnLst/>
              <a:rect l="l" t="t" r="r" b="b"/>
              <a:pathLst>
                <a:path w="6620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479500" y="1934725"/>
              <a:ext cx="265250" cy="241500"/>
            </a:xfrm>
            <a:custGeom>
              <a:avLst/>
              <a:gdLst/>
              <a:ahLst/>
              <a:cxnLst/>
              <a:rect l="l" t="t" r="r" b="b"/>
              <a:pathLst>
                <a:path w="10610" h="9660" extrusionOk="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42"/>
            <p:cNvSpPr/>
            <p:nvPr/>
          </p:nvSpPr>
          <p:spPr>
            <a:xfrm>
              <a:off x="4634575" y="3860050"/>
              <a:ext cx="691200" cy="652675"/>
            </a:xfrm>
            <a:custGeom>
              <a:avLst/>
              <a:gdLst/>
              <a:ahLst/>
              <a:cxnLst/>
              <a:rect l="l" t="t" r="r" b="b"/>
              <a:pathLst>
                <a:path w="27648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5" y="101"/>
                  </a:cubicBezTo>
                  <a:cubicBezTo>
                    <a:pt x="5067" y="988"/>
                    <a:pt x="0" y="7512"/>
                    <a:pt x="887" y="14669"/>
                  </a:cubicBezTo>
                  <a:cubicBezTo>
                    <a:pt x="1677" y="21253"/>
                    <a:pt x="7307" y="26107"/>
                    <a:pt x="13805" y="26107"/>
                  </a:cubicBezTo>
                  <a:cubicBezTo>
                    <a:pt x="14339" y="26107"/>
                    <a:pt x="14879" y="26074"/>
                    <a:pt x="15423" y="26006"/>
                  </a:cubicBezTo>
                  <a:cubicBezTo>
                    <a:pt x="22580" y="25120"/>
                    <a:pt x="27647" y="18596"/>
                    <a:pt x="26761" y="11470"/>
                  </a:cubicBezTo>
                  <a:cubicBezTo>
                    <a:pt x="25941" y="4857"/>
                    <a:pt x="20336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2"/>
            <p:cNvSpPr/>
            <p:nvPr/>
          </p:nvSpPr>
          <p:spPr>
            <a:xfrm>
              <a:off x="4774700" y="3940150"/>
              <a:ext cx="425975" cy="182125"/>
            </a:xfrm>
            <a:custGeom>
              <a:avLst/>
              <a:gdLst/>
              <a:ahLst/>
              <a:cxnLst/>
              <a:rect l="l" t="t" r="r" b="b"/>
              <a:pathLst>
                <a:path w="17039" h="7285" extrusionOk="0">
                  <a:moveTo>
                    <a:pt x="8520" y="1"/>
                  </a:moveTo>
                  <a:lnTo>
                    <a:pt x="1" y="7285"/>
                  </a:lnTo>
                  <a:lnTo>
                    <a:pt x="17039" y="7285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2"/>
            <p:cNvSpPr/>
            <p:nvPr/>
          </p:nvSpPr>
          <p:spPr>
            <a:xfrm>
              <a:off x="4877625" y="3994000"/>
              <a:ext cx="220125" cy="94225"/>
            </a:xfrm>
            <a:custGeom>
              <a:avLst/>
              <a:gdLst/>
              <a:ahLst/>
              <a:cxnLst/>
              <a:rect l="l" t="t" r="r" b="b"/>
              <a:pathLst>
                <a:path w="8805" h="3769" extrusionOk="0">
                  <a:moveTo>
                    <a:pt x="4403" y="0"/>
                  </a:moveTo>
                  <a:lnTo>
                    <a:pt x="1" y="3769"/>
                  </a:lnTo>
                  <a:lnTo>
                    <a:pt x="8805" y="3769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2"/>
            <p:cNvSpPr/>
            <p:nvPr/>
          </p:nvSpPr>
          <p:spPr>
            <a:xfrm>
              <a:off x="4959975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2"/>
            <p:cNvSpPr/>
            <p:nvPr/>
          </p:nvSpPr>
          <p:spPr>
            <a:xfrm>
              <a:off x="485230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2"/>
            <p:cNvSpPr/>
            <p:nvPr/>
          </p:nvSpPr>
          <p:spPr>
            <a:xfrm>
              <a:off x="506765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2"/>
            <p:cNvSpPr/>
            <p:nvPr/>
          </p:nvSpPr>
          <p:spPr>
            <a:xfrm>
              <a:off x="4819825" y="4292475"/>
              <a:ext cx="334925" cy="37225"/>
            </a:xfrm>
            <a:custGeom>
              <a:avLst/>
              <a:gdLst/>
              <a:ahLst/>
              <a:cxnLst/>
              <a:rect l="l" t="t" r="r" b="b"/>
              <a:pathLst>
                <a:path w="13397" h="1489" extrusionOk="0">
                  <a:moveTo>
                    <a:pt x="1" y="0"/>
                  </a:moveTo>
                  <a:lnTo>
                    <a:pt x="1" y="1489"/>
                  </a:lnTo>
                  <a:lnTo>
                    <a:pt x="13397" y="1489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2"/>
            <p:cNvSpPr/>
            <p:nvPr/>
          </p:nvSpPr>
          <p:spPr>
            <a:xfrm>
              <a:off x="4792925" y="4329675"/>
              <a:ext cx="389550" cy="36450"/>
            </a:xfrm>
            <a:custGeom>
              <a:avLst/>
              <a:gdLst/>
              <a:ahLst/>
              <a:cxnLst/>
              <a:rect l="l" t="t" r="r" b="b"/>
              <a:pathLst>
                <a:path w="15582" h="1458" extrusionOk="0">
                  <a:moveTo>
                    <a:pt x="0" y="1"/>
                  </a:moveTo>
                  <a:lnTo>
                    <a:pt x="0" y="1458"/>
                  </a:lnTo>
                  <a:lnTo>
                    <a:pt x="15581" y="1458"/>
                  </a:lnTo>
                  <a:lnTo>
                    <a:pt x="1558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2"/>
            <p:cNvSpPr/>
            <p:nvPr/>
          </p:nvSpPr>
          <p:spPr>
            <a:xfrm>
              <a:off x="4634575" y="1798400"/>
              <a:ext cx="691200" cy="651900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2"/>
            <p:cNvSpPr/>
            <p:nvPr/>
          </p:nvSpPr>
          <p:spPr>
            <a:xfrm>
              <a:off x="4853875" y="22743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2"/>
            <p:cNvSpPr/>
            <p:nvPr/>
          </p:nvSpPr>
          <p:spPr>
            <a:xfrm>
              <a:off x="4853875" y="2260900"/>
              <a:ext cx="120375" cy="61800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2"/>
            <p:cNvSpPr/>
            <p:nvPr/>
          </p:nvSpPr>
          <p:spPr>
            <a:xfrm>
              <a:off x="4853875" y="22482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2"/>
            <p:cNvSpPr/>
            <p:nvPr/>
          </p:nvSpPr>
          <p:spPr>
            <a:xfrm>
              <a:off x="4853875" y="223477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2"/>
            <p:cNvSpPr/>
            <p:nvPr/>
          </p:nvSpPr>
          <p:spPr>
            <a:xfrm>
              <a:off x="4853875" y="222132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2"/>
            <p:cNvSpPr/>
            <p:nvPr/>
          </p:nvSpPr>
          <p:spPr>
            <a:xfrm>
              <a:off x="4853875" y="2208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2"/>
            <p:cNvSpPr/>
            <p:nvPr/>
          </p:nvSpPr>
          <p:spPr>
            <a:xfrm>
              <a:off x="4853875" y="21952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2"/>
            <p:cNvSpPr/>
            <p:nvPr/>
          </p:nvSpPr>
          <p:spPr>
            <a:xfrm>
              <a:off x="4853875" y="2181750"/>
              <a:ext cx="120375" cy="61775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2"/>
            <p:cNvSpPr/>
            <p:nvPr/>
          </p:nvSpPr>
          <p:spPr>
            <a:xfrm>
              <a:off x="4853875" y="2170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2"/>
            <p:cNvSpPr/>
            <p:nvPr/>
          </p:nvSpPr>
          <p:spPr>
            <a:xfrm>
              <a:off x="4853875" y="21580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2"/>
            <p:cNvSpPr/>
            <p:nvPr/>
          </p:nvSpPr>
          <p:spPr>
            <a:xfrm>
              <a:off x="4853875" y="21437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2"/>
            <p:cNvSpPr/>
            <p:nvPr/>
          </p:nvSpPr>
          <p:spPr>
            <a:xfrm>
              <a:off x="4853875" y="21310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2"/>
            <p:cNvSpPr/>
            <p:nvPr/>
          </p:nvSpPr>
          <p:spPr>
            <a:xfrm>
              <a:off x="4853875" y="211760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2"/>
            <p:cNvSpPr/>
            <p:nvPr/>
          </p:nvSpPr>
          <p:spPr>
            <a:xfrm>
              <a:off x="4853875" y="21049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2"/>
            <p:cNvSpPr/>
            <p:nvPr/>
          </p:nvSpPr>
          <p:spPr>
            <a:xfrm>
              <a:off x="4990850" y="22767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2"/>
            <p:cNvSpPr/>
            <p:nvPr/>
          </p:nvSpPr>
          <p:spPr>
            <a:xfrm>
              <a:off x="4990850" y="22633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2"/>
            <p:cNvSpPr/>
            <p:nvPr/>
          </p:nvSpPr>
          <p:spPr>
            <a:xfrm>
              <a:off x="4990850" y="22498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2"/>
            <p:cNvSpPr/>
            <p:nvPr/>
          </p:nvSpPr>
          <p:spPr>
            <a:xfrm>
              <a:off x="4990850" y="223715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2"/>
            <p:cNvSpPr/>
            <p:nvPr/>
          </p:nvSpPr>
          <p:spPr>
            <a:xfrm>
              <a:off x="4990850" y="22237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2"/>
            <p:cNvSpPr/>
            <p:nvPr/>
          </p:nvSpPr>
          <p:spPr>
            <a:xfrm>
              <a:off x="4990850" y="22102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2"/>
            <p:cNvSpPr/>
            <p:nvPr/>
          </p:nvSpPr>
          <p:spPr>
            <a:xfrm>
              <a:off x="4990850" y="2197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2"/>
            <p:cNvSpPr/>
            <p:nvPr/>
          </p:nvSpPr>
          <p:spPr>
            <a:xfrm>
              <a:off x="4990850" y="2184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2"/>
            <p:cNvSpPr/>
            <p:nvPr/>
          </p:nvSpPr>
          <p:spPr>
            <a:xfrm>
              <a:off x="4990850" y="21730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2"/>
            <p:cNvSpPr/>
            <p:nvPr/>
          </p:nvSpPr>
          <p:spPr>
            <a:xfrm>
              <a:off x="4990850" y="2159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2"/>
            <p:cNvSpPr/>
            <p:nvPr/>
          </p:nvSpPr>
          <p:spPr>
            <a:xfrm>
              <a:off x="4990850" y="2146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2"/>
            <p:cNvSpPr/>
            <p:nvPr/>
          </p:nvSpPr>
          <p:spPr>
            <a:xfrm>
              <a:off x="4990850" y="21334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2"/>
            <p:cNvSpPr/>
            <p:nvPr/>
          </p:nvSpPr>
          <p:spPr>
            <a:xfrm>
              <a:off x="4990850" y="211997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2"/>
            <p:cNvSpPr/>
            <p:nvPr/>
          </p:nvSpPr>
          <p:spPr>
            <a:xfrm>
              <a:off x="4990850" y="21065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2"/>
            <p:cNvSpPr/>
            <p:nvPr/>
          </p:nvSpPr>
          <p:spPr>
            <a:xfrm>
              <a:off x="4990850" y="20978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2"/>
            <p:cNvSpPr/>
            <p:nvPr/>
          </p:nvSpPr>
          <p:spPr>
            <a:xfrm>
              <a:off x="4990850" y="20851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2"/>
            <p:cNvSpPr/>
            <p:nvPr/>
          </p:nvSpPr>
          <p:spPr>
            <a:xfrm>
              <a:off x="4990850" y="20709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2"/>
            <p:cNvSpPr/>
            <p:nvPr/>
          </p:nvSpPr>
          <p:spPr>
            <a:xfrm>
              <a:off x="4990850" y="20582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2"/>
            <p:cNvSpPr/>
            <p:nvPr/>
          </p:nvSpPr>
          <p:spPr>
            <a:xfrm>
              <a:off x="4990850" y="20447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2"/>
            <p:cNvSpPr/>
            <p:nvPr/>
          </p:nvSpPr>
          <p:spPr>
            <a:xfrm>
              <a:off x="4990850" y="20321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2"/>
            <p:cNvSpPr/>
            <p:nvPr/>
          </p:nvSpPr>
          <p:spPr>
            <a:xfrm>
              <a:off x="4790550" y="1927500"/>
              <a:ext cx="316700" cy="162425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2"/>
            <p:cNvSpPr/>
            <p:nvPr/>
          </p:nvSpPr>
          <p:spPr>
            <a:xfrm>
              <a:off x="5053400" y="1911775"/>
              <a:ext cx="69700" cy="66525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2"/>
            <p:cNvSpPr/>
            <p:nvPr/>
          </p:nvSpPr>
          <p:spPr>
            <a:xfrm>
              <a:off x="2278400" y="2829250"/>
              <a:ext cx="691975" cy="652650"/>
            </a:xfrm>
            <a:custGeom>
              <a:avLst/>
              <a:gdLst/>
              <a:ahLst/>
              <a:cxnLst/>
              <a:rect l="l" t="t" r="r" b="b"/>
              <a:pathLst>
                <a:path w="27679" h="26106" extrusionOk="0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396350" y="2953675"/>
              <a:ext cx="305650" cy="300075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427225" y="3057375"/>
              <a:ext cx="165500" cy="165500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516700" y="29782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564200" y="30257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573700" y="3035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583200" y="30439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592700" y="3054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465250" y="3097775"/>
              <a:ext cx="51475" cy="46725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485025" y="3117950"/>
              <a:ext cx="92675" cy="89875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2637825" y="2995625"/>
              <a:ext cx="121950" cy="147300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599050" y="3075600"/>
              <a:ext cx="199525" cy="198750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599825" y="3076375"/>
              <a:ext cx="197975" cy="19797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2673475" y="3136550"/>
              <a:ext cx="50675" cy="50700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2687725" y="3164275"/>
              <a:ext cx="22175" cy="5465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601425" y="3302825"/>
              <a:ext cx="78400" cy="7682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2671875" y="3232350"/>
              <a:ext cx="76825" cy="7682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2742350" y="3161900"/>
              <a:ext cx="79200" cy="7682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2652875" y="3284600"/>
              <a:ext cx="43575" cy="42775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2721750" y="3215725"/>
              <a:ext cx="44375" cy="42775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2765300" y="3091425"/>
              <a:ext cx="15075" cy="51500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2"/>
            <p:cNvSpPr/>
            <p:nvPr/>
          </p:nvSpPr>
          <p:spPr>
            <a:xfrm>
              <a:off x="4634575" y="2829250"/>
              <a:ext cx="691200" cy="652650"/>
            </a:xfrm>
            <a:custGeom>
              <a:avLst/>
              <a:gdLst/>
              <a:ahLst/>
              <a:cxnLst/>
              <a:rect l="l" t="t" r="r" b="b"/>
              <a:pathLst>
                <a:path w="27648" h="26106" extrusionOk="0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2"/>
            <p:cNvSpPr/>
            <p:nvPr/>
          </p:nvSpPr>
          <p:spPr>
            <a:xfrm>
              <a:off x="4819825" y="2946550"/>
              <a:ext cx="319900" cy="425975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42"/>
            <p:cNvSpPr/>
            <p:nvPr/>
          </p:nvSpPr>
          <p:spPr>
            <a:xfrm>
              <a:off x="4965525" y="3323400"/>
              <a:ext cx="29300" cy="29325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42"/>
            <p:cNvSpPr/>
            <p:nvPr/>
          </p:nvSpPr>
          <p:spPr>
            <a:xfrm>
              <a:off x="48839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42"/>
            <p:cNvSpPr/>
            <p:nvPr/>
          </p:nvSpPr>
          <p:spPr>
            <a:xfrm>
              <a:off x="49267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42"/>
            <p:cNvSpPr/>
            <p:nvPr/>
          </p:nvSpPr>
          <p:spPr>
            <a:xfrm>
              <a:off x="4960750" y="305660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42"/>
            <p:cNvSpPr/>
            <p:nvPr/>
          </p:nvSpPr>
          <p:spPr>
            <a:xfrm>
              <a:off x="50035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42"/>
            <p:cNvSpPr/>
            <p:nvPr/>
          </p:nvSpPr>
          <p:spPr>
            <a:xfrm>
              <a:off x="50367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42"/>
            <p:cNvSpPr/>
            <p:nvPr/>
          </p:nvSpPr>
          <p:spPr>
            <a:xfrm>
              <a:off x="48839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42"/>
            <p:cNvSpPr/>
            <p:nvPr/>
          </p:nvSpPr>
          <p:spPr>
            <a:xfrm>
              <a:off x="49267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42"/>
            <p:cNvSpPr/>
            <p:nvPr/>
          </p:nvSpPr>
          <p:spPr>
            <a:xfrm>
              <a:off x="4960750" y="31183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42"/>
            <p:cNvSpPr/>
            <p:nvPr/>
          </p:nvSpPr>
          <p:spPr>
            <a:xfrm>
              <a:off x="50035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2"/>
            <p:cNvSpPr/>
            <p:nvPr/>
          </p:nvSpPr>
          <p:spPr>
            <a:xfrm>
              <a:off x="50367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2"/>
            <p:cNvSpPr/>
            <p:nvPr/>
          </p:nvSpPr>
          <p:spPr>
            <a:xfrm>
              <a:off x="48839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2"/>
            <p:cNvSpPr/>
            <p:nvPr/>
          </p:nvSpPr>
          <p:spPr>
            <a:xfrm>
              <a:off x="49267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2"/>
            <p:cNvSpPr/>
            <p:nvPr/>
          </p:nvSpPr>
          <p:spPr>
            <a:xfrm>
              <a:off x="4960750" y="31856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2"/>
            <p:cNvSpPr/>
            <p:nvPr/>
          </p:nvSpPr>
          <p:spPr>
            <a:xfrm>
              <a:off x="50035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2"/>
            <p:cNvSpPr/>
            <p:nvPr/>
          </p:nvSpPr>
          <p:spPr>
            <a:xfrm>
              <a:off x="50367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2"/>
            <p:cNvSpPr/>
            <p:nvPr/>
          </p:nvSpPr>
          <p:spPr>
            <a:xfrm>
              <a:off x="3240350" y="2719325"/>
              <a:ext cx="1123475" cy="880425"/>
            </a:xfrm>
            <a:custGeom>
              <a:avLst/>
              <a:gdLst/>
              <a:ahLst/>
              <a:cxnLst/>
              <a:rect l="l" t="t" r="r" b="b"/>
              <a:pathLst>
                <a:path w="44939" h="35217" extrusionOk="0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2"/>
            <p:cNvSpPr/>
            <p:nvPr/>
          </p:nvSpPr>
          <p:spPr>
            <a:xfrm>
              <a:off x="3321100" y="2791375"/>
              <a:ext cx="961975" cy="737900"/>
            </a:xfrm>
            <a:custGeom>
              <a:avLst/>
              <a:gdLst/>
              <a:ahLst/>
              <a:cxnLst/>
              <a:rect l="l" t="t" r="r" b="b"/>
              <a:pathLst>
                <a:path w="38479" h="29516" extrusionOk="0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2"/>
            <p:cNvSpPr/>
            <p:nvPr/>
          </p:nvSpPr>
          <p:spPr>
            <a:xfrm>
              <a:off x="3321100" y="2795325"/>
              <a:ext cx="948500" cy="730000"/>
            </a:xfrm>
            <a:custGeom>
              <a:avLst/>
              <a:gdLst/>
              <a:ahLst/>
              <a:cxnLst/>
              <a:rect l="l" t="t" r="r" b="b"/>
              <a:pathLst>
                <a:path w="37940" h="29200" extrusionOk="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2"/>
            <p:cNvSpPr/>
            <p:nvPr/>
          </p:nvSpPr>
          <p:spPr>
            <a:xfrm>
              <a:off x="3116050" y="3488875"/>
              <a:ext cx="1393450" cy="128275"/>
            </a:xfrm>
            <a:custGeom>
              <a:avLst/>
              <a:gdLst/>
              <a:ahLst/>
              <a:cxnLst/>
              <a:rect l="l" t="t" r="r" b="b"/>
              <a:pathLst>
                <a:path w="55738" h="5131" extrusionOk="0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8" name="Google Shape;5138;p42"/>
          <p:cNvSpPr txBox="1"/>
          <p:nvPr/>
        </p:nvSpPr>
        <p:spPr>
          <a:xfrm>
            <a:off x="-174069" y="1128817"/>
            <a:ext cx="305525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>
                <a:latin typeface="Fira Sans Medium"/>
                <a:ea typeface="Fira Sans Medium"/>
                <a:cs typeface="Fira Sans Medium"/>
                <a:sym typeface="Fira Sans Medium"/>
              </a:rPr>
              <a:t>Concluzii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AB436-F3C1-30DE-A0D2-5D88572A664D}"/>
              </a:ext>
            </a:extLst>
          </p:cNvPr>
          <p:cNvSpPr txBox="1"/>
          <p:nvPr/>
        </p:nvSpPr>
        <p:spPr>
          <a:xfrm>
            <a:off x="536227" y="1560312"/>
            <a:ext cx="464233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Fira Sans" panose="020B0503050000020004" pitchFamily="34" charset="0"/>
              </a:rPr>
              <a:t>Aceste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două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protocoale</a:t>
            </a:r>
            <a:r>
              <a:rPr lang="en-US" dirty="0">
                <a:latin typeface="Fira Sans" panose="020B0503050000020004" pitchFamily="34" charset="0"/>
              </a:rPr>
              <a:t> sunt </a:t>
            </a:r>
            <a:r>
              <a:rPr lang="en-US" dirty="0" err="1">
                <a:latin typeface="Fira Sans" panose="020B0503050000020004" pitchFamily="34" charset="0"/>
              </a:rPr>
              <a:t>cele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mai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răspândite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în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acest</a:t>
            </a:r>
            <a:r>
              <a:rPr lang="en-US" dirty="0">
                <a:latin typeface="Fira Sans" panose="020B0503050000020004" pitchFamily="34" charset="0"/>
              </a:rPr>
              <a:t> moment la </a:t>
            </a:r>
            <a:r>
              <a:rPr lang="en-US" dirty="0" err="1">
                <a:latin typeface="Fira Sans" panose="020B0503050000020004" pitchFamily="34" charset="0"/>
              </a:rPr>
              <a:t>nivel</a:t>
            </a:r>
            <a:r>
              <a:rPr lang="en-US" dirty="0">
                <a:latin typeface="Fira Sans" panose="020B0503050000020004" pitchFamily="34" charset="0"/>
              </a:rPr>
              <a:t> global, </a:t>
            </a:r>
            <a:r>
              <a:rPr lang="en-US" dirty="0" err="1">
                <a:latin typeface="Fira Sans" panose="020B0503050000020004" pitchFamily="34" charset="0"/>
              </a:rPr>
              <a:t>fiind</a:t>
            </a:r>
            <a:r>
              <a:rPr lang="en-US" dirty="0">
                <a:latin typeface="Fira Sans" panose="020B0503050000020004" pitchFamily="34" charset="0"/>
              </a:rPr>
              <a:t> considerate</a:t>
            </a:r>
          </a:p>
          <a:p>
            <a:r>
              <a:rPr lang="en-US" dirty="0" err="1">
                <a:latin typeface="Fira Sans" panose="020B0503050000020004" pitchFamily="34" charset="0"/>
              </a:rPr>
              <a:t>bune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pentru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securizarea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informațiilor</a:t>
            </a:r>
            <a:r>
              <a:rPr lang="en-US" dirty="0">
                <a:latin typeface="Fira Sans" panose="020B0503050000020004" pitchFamily="34" charset="0"/>
              </a:rPr>
              <a:t> cu </a:t>
            </a:r>
            <a:r>
              <a:rPr lang="en-US" dirty="0" err="1">
                <a:latin typeface="Fira Sans" panose="020B0503050000020004" pitchFamily="34" charset="0"/>
              </a:rPr>
              <a:t>caracter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sensibil</a:t>
            </a:r>
            <a:r>
              <a:rPr lang="en-US" dirty="0">
                <a:latin typeface="Fira Sans" panose="020B0503050000020004" pitchFamily="34" charset="0"/>
              </a:rPr>
              <a:t>. </a:t>
            </a:r>
            <a:r>
              <a:rPr lang="en-US" dirty="0" err="1">
                <a:latin typeface="Fira Sans" panose="020B0503050000020004" pitchFamily="34" charset="0"/>
              </a:rPr>
              <a:t>Fiecare</a:t>
            </a:r>
            <a:r>
              <a:rPr lang="en-US" dirty="0">
                <a:latin typeface="Fira Sans" panose="020B0503050000020004" pitchFamily="34" charset="0"/>
              </a:rPr>
              <a:t> protocol se </a:t>
            </a:r>
            <a:r>
              <a:rPr lang="en-US" dirty="0" err="1">
                <a:latin typeface="Fira Sans" panose="020B0503050000020004" pitchFamily="34" charset="0"/>
              </a:rPr>
              <a:t>axează</a:t>
            </a:r>
            <a:r>
              <a:rPr lang="en-US" dirty="0">
                <a:latin typeface="Fira Sans" panose="020B0503050000020004" pitchFamily="34" charset="0"/>
              </a:rPr>
              <a:t> pe un</a:t>
            </a:r>
          </a:p>
          <a:p>
            <a:r>
              <a:rPr lang="en-US" dirty="0" err="1">
                <a:latin typeface="Fira Sans" panose="020B0503050000020004" pitchFamily="34" charset="0"/>
              </a:rPr>
              <a:t>anumit</a:t>
            </a:r>
            <a:r>
              <a:rPr lang="en-US" dirty="0">
                <a:latin typeface="Fira Sans" panose="020B0503050000020004" pitchFamily="34" charset="0"/>
              </a:rPr>
              <a:t> segment, SSL/TLS se </a:t>
            </a:r>
            <a:r>
              <a:rPr lang="en-US" dirty="0" err="1">
                <a:latin typeface="Fira Sans" panose="020B0503050000020004" pitchFamily="34" charset="0"/>
              </a:rPr>
              <a:t>folosește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în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cazul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autentificări</a:t>
            </a:r>
            <a:r>
              <a:rPr lang="en-US" dirty="0">
                <a:latin typeface="Fira Sans" panose="020B0503050000020004" pitchFamily="34" charset="0"/>
              </a:rPr>
              <a:t> pe o </a:t>
            </a:r>
            <a:r>
              <a:rPr lang="en-US" dirty="0" err="1">
                <a:latin typeface="Fira Sans" panose="020B0503050000020004" pitchFamily="34" charset="0"/>
              </a:rPr>
              <a:t>platformă</a:t>
            </a:r>
            <a:r>
              <a:rPr lang="en-US" dirty="0">
                <a:latin typeface="Fira Sans" panose="020B0503050000020004" pitchFamily="34" charset="0"/>
              </a:rPr>
              <a:t> online</a:t>
            </a:r>
            <a:r>
              <a:rPr lang="ro-MD" dirty="0">
                <a:latin typeface="Fira Sans" panose="020B0503050000020004" pitchFamily="34" charset="0"/>
              </a:rPr>
              <a:t> </a:t>
            </a:r>
            <a:r>
              <a:rPr lang="en-US" dirty="0">
                <a:latin typeface="Fira Sans" panose="020B0503050000020004" pitchFamily="34" charset="0"/>
              </a:rPr>
              <a:t>web-server </a:t>
            </a:r>
            <a:r>
              <a:rPr lang="en-US" dirty="0" err="1">
                <a:latin typeface="Fira Sans" panose="020B0503050000020004" pitchFamily="34" charset="0"/>
              </a:rPr>
              <a:t>iar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protocolul</a:t>
            </a:r>
            <a:r>
              <a:rPr lang="en-US" dirty="0">
                <a:latin typeface="Fira Sans" panose="020B0503050000020004" pitchFamily="34" charset="0"/>
              </a:rPr>
              <a:t> SSH se </a:t>
            </a:r>
            <a:r>
              <a:rPr lang="en-US" dirty="0" err="1">
                <a:latin typeface="Fira Sans" panose="020B0503050000020004" pitchFamily="34" charset="0"/>
              </a:rPr>
              <a:t>folosește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în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cazul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unei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inițierii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unei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sesiuni</a:t>
            </a:r>
            <a:r>
              <a:rPr lang="en-US" dirty="0">
                <a:latin typeface="Fira Sans" panose="020B0503050000020004" pitchFamily="34" charset="0"/>
              </a:rPr>
              <a:t> de </a:t>
            </a:r>
            <a:r>
              <a:rPr lang="en-US" dirty="0" err="1">
                <a:latin typeface="Fira Sans" panose="020B0503050000020004" pitchFamily="34" charset="0"/>
              </a:rPr>
              <a:t>lucru</a:t>
            </a:r>
            <a:r>
              <a:rPr lang="ro-MD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între</a:t>
            </a:r>
            <a:r>
              <a:rPr lang="en-US" dirty="0">
                <a:latin typeface="Fira Sans" panose="020B0503050000020004" pitchFamily="34" charset="0"/>
              </a:rPr>
              <a:t> un client </a:t>
            </a:r>
            <a:r>
              <a:rPr lang="en-US" dirty="0" err="1">
                <a:latin typeface="Fira Sans" panose="020B0503050000020004" pitchFamily="34" charset="0"/>
              </a:rPr>
              <a:t>și</a:t>
            </a:r>
            <a:r>
              <a:rPr lang="en-US" dirty="0">
                <a:latin typeface="Fira Sans" panose="020B0503050000020004" pitchFamily="34" charset="0"/>
              </a:rPr>
              <a:t> un server.</a:t>
            </a:r>
          </a:p>
          <a:p>
            <a:r>
              <a:rPr lang="en-US" dirty="0" err="1">
                <a:latin typeface="Fira Sans" panose="020B0503050000020004" pitchFamily="34" charset="0"/>
              </a:rPr>
              <a:t>Chiar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dacă</a:t>
            </a:r>
            <a:r>
              <a:rPr lang="en-US" dirty="0">
                <a:latin typeface="Fira Sans" panose="020B0503050000020004" pitchFamily="34" charset="0"/>
              </a:rPr>
              <a:t> sunt considerate </a:t>
            </a:r>
            <a:r>
              <a:rPr lang="en-US" dirty="0" err="1">
                <a:latin typeface="Fira Sans" panose="020B0503050000020004" pitchFamily="34" charset="0"/>
              </a:rPr>
              <a:t>protocoale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sigure</a:t>
            </a:r>
            <a:r>
              <a:rPr lang="en-US" dirty="0">
                <a:latin typeface="Fira Sans" panose="020B0503050000020004" pitchFamily="34" charset="0"/>
              </a:rPr>
              <a:t>, </a:t>
            </a:r>
            <a:r>
              <a:rPr lang="en-US" dirty="0" err="1">
                <a:latin typeface="Fira Sans" panose="020B0503050000020004" pitchFamily="34" charset="0"/>
              </a:rPr>
              <a:t>atât</a:t>
            </a:r>
            <a:r>
              <a:rPr lang="en-US" dirty="0">
                <a:latin typeface="Fira Sans" panose="020B0503050000020004" pitchFamily="34" charset="0"/>
              </a:rPr>
              <a:t> SSL/TLS </a:t>
            </a:r>
            <a:r>
              <a:rPr lang="en-US" dirty="0" err="1">
                <a:latin typeface="Fira Sans" panose="020B0503050000020004" pitchFamily="34" charset="0"/>
              </a:rPr>
              <a:t>cât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și</a:t>
            </a:r>
            <a:r>
              <a:rPr lang="en-US" dirty="0">
                <a:latin typeface="Fira Sans" panose="020B0503050000020004" pitchFamily="34" charset="0"/>
              </a:rPr>
              <a:t> SSH </a:t>
            </a:r>
            <a:r>
              <a:rPr lang="en-US" dirty="0" err="1">
                <a:latin typeface="Fira Sans" panose="020B0503050000020004" pitchFamily="34" charset="0"/>
              </a:rPr>
              <a:t>prezintă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anumite</a:t>
            </a:r>
            <a:endParaRPr lang="en-US" dirty="0">
              <a:latin typeface="Fira Sans" panose="020B0503050000020004" pitchFamily="34" charset="0"/>
            </a:endParaRPr>
          </a:p>
          <a:p>
            <a:r>
              <a:rPr lang="en-US" dirty="0" err="1">
                <a:latin typeface="Fira Sans" panose="020B0503050000020004" pitchFamily="34" charset="0"/>
              </a:rPr>
              <a:t>vulnerabilități</a:t>
            </a:r>
            <a:r>
              <a:rPr lang="en-US" dirty="0">
                <a:latin typeface="Fira Sans" panose="020B05030500000200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" name="Google Shape;1848;p23"/>
          <p:cNvGrpSpPr/>
          <p:nvPr/>
        </p:nvGrpSpPr>
        <p:grpSpPr>
          <a:xfrm>
            <a:off x="2552809" y="1064799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3046768" y="3544814"/>
            <a:ext cx="3346434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Fira Sans Medium"/>
                <a:ea typeface="Fira Sans Medium"/>
                <a:cs typeface="Fira Sans Medium"/>
                <a:sym typeface="Fira Sans Medium"/>
              </a:rPr>
              <a:t>V</a:t>
            </a:r>
            <a:r>
              <a:rPr lang="ro-MD" sz="2400" dirty="0">
                <a:latin typeface="Fira Sans Medium"/>
                <a:ea typeface="Fira Sans Medium"/>
                <a:cs typeface="Fira Sans Medium"/>
                <a:sym typeface="Fira Sans Medium"/>
              </a:rPr>
              <a:t>a mulțumesc !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457175" y="1025829"/>
            <a:ext cx="8238506" cy="3710630"/>
            <a:chOff x="713150" y="1387900"/>
            <a:chExt cx="6337800" cy="2854550"/>
          </a:xfrm>
        </p:grpSpPr>
        <p:sp>
          <p:nvSpPr>
            <p:cNvPr id="318" name="Google Shape;318;p15"/>
            <p:cNvSpPr/>
            <p:nvPr/>
          </p:nvSpPr>
          <p:spPr>
            <a:xfrm>
              <a:off x="4369350" y="25131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560850" y="2534850"/>
              <a:ext cx="490100" cy="688025"/>
            </a:xfrm>
            <a:custGeom>
              <a:avLst/>
              <a:gdLst/>
              <a:ahLst/>
              <a:cxnLst/>
              <a:rect l="l" t="t" r="r" b="b"/>
              <a:pathLst>
                <a:path w="19604" h="27521" extrusionOk="0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177750" y="15088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245825" y="3517575"/>
              <a:ext cx="2681600" cy="724875"/>
            </a:xfrm>
            <a:custGeom>
              <a:avLst/>
              <a:gdLst/>
              <a:ahLst/>
              <a:cxnLst/>
              <a:rect l="l" t="t" r="r" b="b"/>
              <a:pathLst>
                <a:path w="107264" h="28995" extrusionOk="0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437325" y="35387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953675" y="3636925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3725" y="3741900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109650" y="3765975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185650" y="2633025"/>
              <a:ext cx="485375" cy="485350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257700" y="2823825"/>
              <a:ext cx="200350" cy="200325"/>
            </a:xfrm>
            <a:custGeom>
              <a:avLst/>
              <a:gdLst/>
              <a:ahLst/>
              <a:cxnLst/>
              <a:rect l="l" t="t" r="r" b="b"/>
              <a:pathLst>
                <a:path w="8014" h="8013" extrusionOk="0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31350" y="2897450"/>
              <a:ext cx="52275" cy="5227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cubicBezTo>
                    <a:pt x="0" y="1648"/>
                    <a:pt x="475" y="2091"/>
                    <a:pt x="1045" y="2091"/>
                  </a:cubicBezTo>
                  <a:cubicBezTo>
                    <a:pt x="1647" y="2091"/>
                    <a:pt x="2090" y="1648"/>
                    <a:pt x="2090" y="1046"/>
                  </a:cubicBezTo>
                  <a:cubicBezTo>
                    <a:pt x="2090" y="476"/>
                    <a:pt x="1647" y="1"/>
                    <a:pt x="10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424775" y="274070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88900" y="28048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384500" y="223310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6368450" y="15301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5"/>
          <p:cNvSpPr txBox="1"/>
          <p:nvPr/>
        </p:nvSpPr>
        <p:spPr>
          <a:xfrm>
            <a:off x="4838324" y="411475"/>
            <a:ext cx="360257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>
                <a:latin typeface="Fira Sans Medium"/>
                <a:ea typeface="Fira Sans Medium"/>
                <a:cs typeface="Fira Sans Medium"/>
                <a:sym typeface="Fira Sans Medium"/>
              </a:rPr>
              <a:t>Cuprins</a:t>
            </a:r>
            <a:endParaRPr sz="3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5" y="1248795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700" dirty="0">
                <a:latin typeface="Fira Sans Medium"/>
                <a:ea typeface="Fira Sans Medium"/>
                <a:cs typeface="Fira Sans Medium"/>
                <a:sym typeface="Fira Sans Medium"/>
              </a:rPr>
              <a:t>Securitatea unei rețele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691676" y="2709046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700" dirty="0">
                <a:latin typeface="Fira Sans Medium"/>
                <a:ea typeface="Fira Sans Medium"/>
                <a:cs typeface="Fira Sans Medium"/>
                <a:sym typeface="Fira Sans Medium"/>
              </a:rPr>
              <a:t>Măsuri de securizare a datelor transmise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353061" y="1473255"/>
            <a:ext cx="2573100" cy="51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100" dirty="0">
                <a:latin typeface="Fira Sans"/>
                <a:ea typeface="Fira Sans"/>
                <a:cs typeface="Fira Sans"/>
                <a:sym typeface="Fira Sans"/>
              </a:rPr>
              <a:t>Tipuri de atacuri în mediul online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449635" y="4181529"/>
            <a:ext cx="2714940" cy="12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MD" sz="1700" dirty="0">
                <a:latin typeface="Fira Sans Medium"/>
                <a:ea typeface="Fira Sans Medium"/>
                <a:cs typeface="Fira Sans Medium"/>
                <a:sym typeface="Fira Sans Medium"/>
              </a:rPr>
              <a:t>Protocoale de securizare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Google Shape;422;p15">
            <a:extLst>
              <a:ext uri="{FF2B5EF4-FFF2-40B4-BE49-F238E27FC236}">
                <a16:creationId xmlns:a16="http://schemas.microsoft.com/office/drawing/2014/main" id="{25751D47-57D9-5D0C-872F-C4D1E1FE552E}"/>
              </a:ext>
            </a:extLst>
          </p:cNvPr>
          <p:cNvSpPr txBox="1"/>
          <p:nvPr/>
        </p:nvSpPr>
        <p:spPr>
          <a:xfrm>
            <a:off x="5464275" y="4166304"/>
            <a:ext cx="2573100" cy="51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100" dirty="0">
                <a:latin typeface="Fira Sans"/>
                <a:ea typeface="Fira Sans"/>
                <a:cs typeface="Fira Sans"/>
                <a:sym typeface="Fira Sans"/>
              </a:rPr>
              <a:t>SSH/SSL/TLS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/>
          <p:cNvGrpSpPr/>
          <p:nvPr/>
        </p:nvGrpSpPr>
        <p:grpSpPr>
          <a:xfrm>
            <a:off x="797752" y="1101828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239490" y="1031963"/>
            <a:ext cx="387927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Securitatea unei re</a:t>
            </a:r>
            <a:r>
              <a:rPr lang="ro-MD" sz="2500" dirty="0" err="1">
                <a:latin typeface="Fira Sans Medium"/>
                <a:ea typeface="Fira Sans Medium"/>
                <a:cs typeface="Fira Sans Medium"/>
                <a:sym typeface="Fira Sans Medium"/>
              </a:rPr>
              <a:t>țele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A7AB8-ED96-C74A-E5F4-FA6EBB672C5F}"/>
              </a:ext>
            </a:extLst>
          </p:cNvPr>
          <p:cNvSpPr txBox="1"/>
          <p:nvPr/>
        </p:nvSpPr>
        <p:spPr>
          <a:xfrm>
            <a:off x="3372497" y="1599553"/>
            <a:ext cx="54645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dirty="0"/>
              <a:t>	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vorbim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zona </a:t>
            </a:r>
            <a:r>
              <a:rPr lang="en-US" dirty="0" err="1"/>
              <a:t>reţelelor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aspecte</a:t>
            </a:r>
            <a:r>
              <a:rPr lang="en-US" dirty="0"/>
              <a:t>: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neautorizat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neprevăzute</a:t>
            </a:r>
            <a:r>
              <a:rPr lang="en-US" dirty="0"/>
              <a:t>.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neautorizat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asigurată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,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acesta</a:t>
            </a:r>
            <a:r>
              <a:rPr lang="en-US" dirty="0"/>
              <a:t>. </a:t>
            </a:r>
            <a:endParaRPr lang="ro-MD" dirty="0"/>
          </a:p>
          <a:p>
            <a:r>
              <a:rPr lang="ro-MD" dirty="0"/>
              <a:t>	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reţelei</a:t>
            </a:r>
            <a:r>
              <a:rPr lang="en-US" dirty="0"/>
              <a:t> nu se </a:t>
            </a:r>
            <a:r>
              <a:rPr lang="en-US" dirty="0" err="1"/>
              <a:t>referă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la </a:t>
            </a:r>
            <a:r>
              <a:rPr lang="en-US" dirty="0" err="1"/>
              <a:t>securitatea</a:t>
            </a:r>
            <a:r>
              <a:rPr lang="en-US" dirty="0"/>
              <a:t> pe care o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softul</a:t>
            </a:r>
            <a:r>
              <a:rPr lang="ro-MD" dirty="0"/>
              <a:t> </a:t>
            </a:r>
            <a:r>
              <a:rPr lang="en-US" dirty="0"/>
              <a:t>ci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. </a:t>
            </a:r>
            <a:r>
              <a:rPr lang="en-US" dirty="0" err="1"/>
              <a:t>Ameninţările</a:t>
            </a:r>
            <a:r>
              <a:rPr lang="en-US" dirty="0"/>
              <a:t> la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securităţii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reţele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origini</a:t>
            </a:r>
            <a:r>
              <a:rPr lang="en-US" dirty="0"/>
              <a:t>: </a:t>
            </a:r>
            <a:r>
              <a:rPr lang="en-US" dirty="0" err="1"/>
              <a:t>dezastre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calamităţi</a:t>
            </a:r>
            <a:r>
              <a:rPr lang="en-US" dirty="0"/>
              <a:t> </a:t>
            </a:r>
            <a:r>
              <a:rPr lang="en-US" dirty="0" err="1"/>
              <a:t>naturale</a:t>
            </a:r>
            <a:r>
              <a:rPr lang="en-US" dirty="0"/>
              <a:t>, </a:t>
            </a:r>
            <a:r>
              <a:rPr lang="en-US" dirty="0" err="1"/>
              <a:t>defectări</a:t>
            </a:r>
            <a:r>
              <a:rPr lang="en-US" dirty="0"/>
              <a:t> ale </a:t>
            </a:r>
            <a:r>
              <a:rPr lang="en-US" dirty="0" err="1"/>
              <a:t>echipamentelor</a:t>
            </a:r>
            <a:r>
              <a:rPr lang="en-US" dirty="0"/>
              <a:t>, </a:t>
            </a:r>
            <a:r>
              <a:rPr lang="en-US" dirty="0" err="1"/>
              <a:t>greşeli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manipulare</a:t>
            </a:r>
            <a:r>
              <a:rPr lang="en-US" dirty="0"/>
              <a:t>, </a:t>
            </a:r>
            <a:r>
              <a:rPr lang="en-US" dirty="0" err="1"/>
              <a:t>fraude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1"/>
          <p:cNvSpPr/>
          <p:nvPr/>
        </p:nvSpPr>
        <p:spPr>
          <a:xfrm>
            <a:off x="463323" y="891380"/>
            <a:ext cx="3997610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336043" y="828775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5284455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5672709" y="1629666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5916696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246415" y="3368303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3997611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391684" y="4154306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Fira Sans Medium"/>
                <a:ea typeface="Fira Sans Medium"/>
                <a:cs typeface="Fira Sans Medium"/>
                <a:sym typeface="Fira Sans Medium"/>
              </a:rPr>
              <a:t>Exista</a:t>
            </a:r>
            <a:r>
              <a:rPr lang="en-US" sz="11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ro-MD" sz="1100" dirty="0"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r>
              <a:rPr lang="en-US" sz="11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100" dirty="0" err="1">
                <a:latin typeface="Fira Sans Medium"/>
                <a:ea typeface="Fira Sans Medium"/>
                <a:cs typeface="Fira Sans Medium"/>
                <a:sym typeface="Fira Sans Medium"/>
              </a:rPr>
              <a:t>modalităţi</a:t>
            </a:r>
            <a:r>
              <a:rPr lang="en-US" sz="1100" dirty="0">
                <a:latin typeface="Fira Sans Medium"/>
                <a:ea typeface="Fira Sans Medium"/>
                <a:cs typeface="Fira Sans Medium"/>
                <a:sym typeface="Fira Sans Medium"/>
              </a:rPr>
              <a:t> de </a:t>
            </a:r>
            <a:r>
              <a:rPr lang="en-US" sz="1100" dirty="0" err="1">
                <a:latin typeface="Fira Sans Medium"/>
                <a:ea typeface="Fira Sans Medium"/>
                <a:cs typeface="Fira Sans Medium"/>
                <a:sym typeface="Fira Sans Medium"/>
              </a:rPr>
              <a:t>protecţie</a:t>
            </a:r>
            <a:r>
              <a:rPr lang="en-US" sz="1100" dirty="0">
                <a:latin typeface="Fira Sans Medium"/>
                <a:ea typeface="Fira Sans Medium"/>
                <a:cs typeface="Fira Sans Medium"/>
                <a:sym typeface="Fira Sans Medium"/>
              </a:rPr>
              <a:t> a </a:t>
            </a:r>
            <a:r>
              <a:rPr lang="en-US" sz="1100" dirty="0" err="1">
                <a:latin typeface="Fira Sans Medium"/>
                <a:ea typeface="Fira Sans Medium"/>
                <a:cs typeface="Fira Sans Medium"/>
                <a:sym typeface="Fira Sans Medium"/>
              </a:rPr>
              <a:t>informaţiei</a:t>
            </a:r>
            <a:r>
              <a:rPr lang="en-US" sz="1100" dirty="0">
                <a:latin typeface="Fira Sans Medium"/>
                <a:ea typeface="Fira Sans Medium"/>
                <a:cs typeface="Fira Sans Medium"/>
                <a:sym typeface="Fira Sans Medium"/>
              </a:rPr>
              <a:t> din </a:t>
            </a:r>
            <a:r>
              <a:rPr lang="en-US" sz="1100" dirty="0" err="1">
                <a:latin typeface="Fira Sans Medium"/>
                <a:ea typeface="Fira Sans Medium"/>
                <a:cs typeface="Fira Sans Medium"/>
                <a:sym typeface="Fira Sans Medium"/>
              </a:rPr>
              <a:t>reţea</a:t>
            </a:r>
            <a:r>
              <a:rPr lang="en-US" sz="1200" dirty="0">
                <a:latin typeface="Fira Sans Medium"/>
                <a:ea typeface="Fira Sans Medium"/>
                <a:cs typeface="Fira Sans Medium"/>
                <a:sym typeface="Fira Sans Medium"/>
              </a:rPr>
              <a:t>: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4768122" y="3935682"/>
            <a:ext cx="3329860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4735563" y="3935682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4683069" y="323749"/>
            <a:ext cx="3294660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4683069" y="323749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6031779" y="1407768"/>
            <a:ext cx="3001385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21"/>
          <p:cNvSpPr/>
          <p:nvPr/>
        </p:nvSpPr>
        <p:spPr>
          <a:xfrm>
            <a:off x="6535108" y="2853930"/>
            <a:ext cx="2504944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6535108" y="2853930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5122551" y="323245"/>
            <a:ext cx="2720085" cy="97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Fira Sans"/>
                <a:ea typeface="Fira Sans"/>
                <a:cs typeface="Fira Sans"/>
                <a:sym typeface="Fira Sans"/>
              </a:rPr>
              <a:t>Securitatea</a:t>
            </a: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 la </a:t>
            </a:r>
            <a:r>
              <a:rPr lang="en-US" sz="1200" b="1" dirty="0" err="1">
                <a:latin typeface="Fira Sans"/>
                <a:ea typeface="Fira Sans"/>
                <a:cs typeface="Fira Sans"/>
                <a:sym typeface="Fira Sans"/>
              </a:rPr>
              <a:t>conectare</a:t>
            </a: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- La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conectare</a:t>
            </a:r>
            <a:r>
              <a:rPr lang="ro-M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utilizatorul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îşi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declară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numele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care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s-a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asignat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şi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pe care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îl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recunoaşte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file server-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ul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1711;p21">
            <a:extLst>
              <a:ext uri="{FF2B5EF4-FFF2-40B4-BE49-F238E27FC236}">
                <a16:creationId xmlns:a16="http://schemas.microsoft.com/office/drawing/2014/main" id="{6185B4E5-3D02-E7E0-B323-09D246F2F4CF}"/>
              </a:ext>
            </a:extLst>
          </p:cNvPr>
          <p:cNvSpPr/>
          <p:nvPr/>
        </p:nvSpPr>
        <p:spPr>
          <a:xfrm>
            <a:off x="6043353" y="1407800"/>
            <a:ext cx="447502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43097-DD9A-A823-4AC7-622EE7B0A0A9}"/>
              </a:ext>
            </a:extLst>
          </p:cNvPr>
          <p:cNvSpPr txBox="1"/>
          <p:nvPr/>
        </p:nvSpPr>
        <p:spPr>
          <a:xfrm>
            <a:off x="6502429" y="1477874"/>
            <a:ext cx="2622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Fira Sans" panose="020B0503050000020004" pitchFamily="34" charset="0"/>
              </a:rPr>
              <a:t>Securitatea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prin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drepturi</a:t>
            </a:r>
            <a:r>
              <a:rPr lang="en-US" sz="1200" b="1" dirty="0">
                <a:latin typeface="Fira Sans" panose="020B0503050000020004" pitchFamily="34" charset="0"/>
              </a:rPr>
              <a:t> ale </a:t>
            </a:r>
            <a:r>
              <a:rPr lang="en-US" sz="1200" b="1" dirty="0" err="1">
                <a:latin typeface="Fira Sans" panose="020B0503050000020004" pitchFamily="34" charset="0"/>
              </a:rPr>
              <a:t>utilizatorilor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dirty="0">
                <a:latin typeface="Fira Sans" panose="020B0503050000020004" pitchFamily="34" charset="0"/>
              </a:rPr>
              <a:t>- </a:t>
            </a:r>
            <a:r>
              <a:rPr lang="en-US" sz="1200" dirty="0" err="1">
                <a:latin typeface="Fira Sans" panose="020B0503050000020004" pitchFamily="34" charset="0"/>
              </a:rPr>
              <a:t>controlează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posibilităţile</a:t>
            </a:r>
            <a:r>
              <a:rPr lang="en-US" sz="1200" dirty="0">
                <a:latin typeface="Fira Sans" panose="020B0503050000020004" pitchFamily="34" charset="0"/>
              </a:rPr>
              <a:t> de </a:t>
            </a:r>
            <a:r>
              <a:rPr lang="en-US" sz="1200" dirty="0" err="1">
                <a:latin typeface="Fira Sans" panose="020B0503050000020004" pitchFamily="34" charset="0"/>
              </a:rPr>
              <a:t>lucru</a:t>
            </a:r>
            <a:r>
              <a:rPr lang="en-US" sz="1200" dirty="0">
                <a:latin typeface="Fira Sans" panose="020B0503050000020004" pitchFamily="34" charset="0"/>
              </a:rPr>
              <a:t> ale </a:t>
            </a:r>
            <a:r>
              <a:rPr lang="en-US" sz="1200" dirty="0" err="1">
                <a:latin typeface="Fira Sans" panose="020B0503050000020004" pitchFamily="34" charset="0"/>
              </a:rPr>
              <a:t>utilizatorilor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într</a:t>
            </a:r>
            <a:r>
              <a:rPr lang="en-US" sz="1200" dirty="0">
                <a:latin typeface="Fira Sans" panose="020B0503050000020004" pitchFamily="34" charset="0"/>
              </a:rPr>
              <a:t>-un </a:t>
            </a:r>
            <a:r>
              <a:rPr lang="en-US" sz="1200" dirty="0" err="1">
                <a:latin typeface="Fira Sans" panose="020B0503050000020004" pitchFamily="34" charset="0"/>
              </a:rPr>
              <a:t>directoriu</a:t>
            </a:r>
            <a:r>
              <a:rPr lang="en-US" sz="1200" dirty="0">
                <a:latin typeface="Fira Sans" panose="020B0503050000020004" pitchFamily="34" charset="0"/>
              </a:rPr>
              <a:t> dat.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9DF16-BEF3-CF28-510A-BD06F27287AB}"/>
              </a:ext>
            </a:extLst>
          </p:cNvPr>
          <p:cNvSpPr txBox="1"/>
          <p:nvPr/>
        </p:nvSpPr>
        <p:spPr>
          <a:xfrm>
            <a:off x="7014516" y="2830621"/>
            <a:ext cx="20470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Fira Sans" panose="020B0503050000020004" pitchFamily="34" charset="0"/>
              </a:rPr>
              <a:t>Securitatea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prin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drepturi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permise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în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directoare</a:t>
            </a:r>
            <a:r>
              <a:rPr lang="en-US" sz="1200" b="1" dirty="0">
                <a:latin typeface="Fira Sans" panose="020B0503050000020004" pitchFamily="34" charset="0"/>
              </a:rPr>
              <a:t> - </a:t>
            </a:r>
            <a:r>
              <a:rPr lang="en-US" sz="1200" dirty="0" err="1">
                <a:latin typeface="Fira Sans" panose="020B0503050000020004" pitchFamily="34" charset="0"/>
              </a:rPr>
              <a:t>drepturile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permise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tuturor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utilizatorilor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intr</a:t>
            </a:r>
            <a:r>
              <a:rPr lang="en-US" sz="1200" dirty="0">
                <a:latin typeface="Fira Sans" panose="020B0503050000020004" pitchFamily="34" charset="0"/>
              </a:rPr>
              <a:t>-un </a:t>
            </a:r>
            <a:r>
              <a:rPr lang="en-US" sz="1200" dirty="0" err="1">
                <a:latin typeface="Fira Sans" panose="020B0503050000020004" pitchFamily="34" charset="0"/>
              </a:rPr>
              <a:t>directoriu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dat</a:t>
            </a:r>
            <a:r>
              <a:rPr lang="en-US" sz="1200" dirty="0">
                <a:latin typeface="Fira Sans" panose="020B0503050000020004" pitchFamily="34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365AA-FE31-50C3-DA68-9698F65AE292}"/>
              </a:ext>
            </a:extLst>
          </p:cNvPr>
          <p:cNvSpPr txBox="1"/>
          <p:nvPr/>
        </p:nvSpPr>
        <p:spPr>
          <a:xfrm>
            <a:off x="5198892" y="4004419"/>
            <a:ext cx="2829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Fira Sans" panose="020B0503050000020004" pitchFamily="34" charset="0"/>
              </a:rPr>
              <a:t>Securitatea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prin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atributele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fişierelor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şi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b="1" dirty="0" err="1">
                <a:latin typeface="Fira Sans" panose="020B0503050000020004" pitchFamily="34" charset="0"/>
              </a:rPr>
              <a:t>directoarelor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dirty="0">
                <a:latin typeface="Fira Sans" panose="020B0503050000020004" pitchFamily="34" charset="0"/>
              </a:rPr>
              <a:t>- </a:t>
            </a:r>
            <a:r>
              <a:rPr lang="en-US" sz="1200" dirty="0" err="1">
                <a:latin typeface="Fira Sans" panose="020B0503050000020004" pitchFamily="34" charset="0"/>
              </a:rPr>
              <a:t>controlul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modului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în</a:t>
            </a:r>
            <a:r>
              <a:rPr lang="en-US" sz="1200" dirty="0">
                <a:latin typeface="Fira Sans" panose="020B0503050000020004" pitchFamily="34" charset="0"/>
              </a:rPr>
              <a:t> care un </a:t>
            </a:r>
            <a:r>
              <a:rPr lang="en-US" sz="1200" dirty="0" err="1">
                <a:latin typeface="Fira Sans" panose="020B0503050000020004" pitchFamily="34" charset="0"/>
              </a:rPr>
              <a:t>fişier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poate</a:t>
            </a:r>
            <a:r>
              <a:rPr lang="en-US" sz="1200" dirty="0">
                <a:latin typeface="Fira Sans" panose="020B0503050000020004" pitchFamily="34" charset="0"/>
              </a:rPr>
              <a:t> fi </a:t>
            </a:r>
            <a:r>
              <a:rPr lang="en-US" sz="1200" dirty="0" err="1">
                <a:latin typeface="Fira Sans" panose="020B0503050000020004" pitchFamily="34" charset="0"/>
              </a:rPr>
              <a:t>modificat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sau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partajat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între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mai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mulţi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  <a:r>
              <a:rPr lang="en-US" sz="1200" dirty="0" err="1">
                <a:latin typeface="Fira Sans" panose="020B0503050000020004" pitchFamily="34" charset="0"/>
              </a:rPr>
              <a:t>utilizatori</a:t>
            </a:r>
            <a:r>
              <a:rPr lang="en-US" sz="1200" dirty="0">
                <a:latin typeface="Fira Sans" panose="020B05030500000200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0" name="Google Shape;2230;p25"/>
          <p:cNvGrpSpPr/>
          <p:nvPr/>
        </p:nvGrpSpPr>
        <p:grpSpPr>
          <a:xfrm>
            <a:off x="2858236" y="1677145"/>
            <a:ext cx="3421984" cy="1125303"/>
            <a:chOff x="2329850" y="2042400"/>
            <a:chExt cx="2937325" cy="965925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56;p16">
            <a:extLst>
              <a:ext uri="{FF2B5EF4-FFF2-40B4-BE49-F238E27FC236}">
                <a16:creationId xmlns:a16="http://schemas.microsoft.com/office/drawing/2014/main" id="{02B48144-C37E-37A5-7BE8-41D88C31B040}"/>
              </a:ext>
            </a:extLst>
          </p:cNvPr>
          <p:cNvSpPr txBox="1"/>
          <p:nvPr/>
        </p:nvSpPr>
        <p:spPr>
          <a:xfrm>
            <a:off x="745325" y="73171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latin typeface="Fira Sans" panose="020B0503050000020004" pitchFamily="34" charset="0"/>
              </a:rPr>
              <a:t>Se </a:t>
            </a:r>
            <a:r>
              <a:rPr lang="en-US" sz="1600" dirty="0" err="1">
                <a:latin typeface="Fira Sans" panose="020B0503050000020004" pitchFamily="34" charset="0"/>
              </a:rPr>
              <a:t>disting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două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categorii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principale</a:t>
            </a:r>
            <a:r>
              <a:rPr lang="en-US" sz="1600" dirty="0">
                <a:latin typeface="Fira Sans" panose="020B0503050000020004" pitchFamily="34" charset="0"/>
              </a:rPr>
              <a:t> de </a:t>
            </a:r>
            <a:r>
              <a:rPr lang="en-US" sz="1600" dirty="0" err="1">
                <a:latin typeface="Fira Sans" panose="020B0503050000020004" pitchFamily="34" charset="0"/>
              </a:rPr>
              <a:t>atacuri</a:t>
            </a:r>
            <a:endParaRPr lang="en-US" sz="1600" dirty="0">
              <a:latin typeface="Fira Sans" panose="020B0503050000020004" pitchFamily="34" charset="0"/>
            </a:endParaRPr>
          </a:p>
          <a:p>
            <a:pPr algn="ctr"/>
            <a:r>
              <a:rPr lang="en-US" sz="1600" dirty="0" err="1">
                <a:latin typeface="Fira Sans" panose="020B0503050000020004" pitchFamily="34" charset="0"/>
              </a:rPr>
              <a:t>asupra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informaţii</a:t>
            </a:r>
            <a:r>
              <a:rPr lang="en-US" sz="1600" dirty="0">
                <a:latin typeface="Fira Sans" panose="020B0503050000020004" pitchFamily="34" charset="0"/>
              </a:rPr>
              <a:t>: </a:t>
            </a:r>
            <a:r>
              <a:rPr lang="en-US" sz="1600" b="1" i="1" dirty="0" err="1">
                <a:latin typeface="Fira Sans" panose="020B0503050000020004" pitchFamily="34" charset="0"/>
              </a:rPr>
              <a:t>pasive</a:t>
            </a:r>
            <a:r>
              <a:rPr lang="en-US" sz="1600" b="1" i="1" dirty="0">
                <a:latin typeface="Fira Sans" panose="020B0503050000020004" pitchFamily="34" charset="0"/>
              </a:rPr>
              <a:t> </a:t>
            </a:r>
            <a:r>
              <a:rPr lang="en-US" sz="1600" b="1" i="1" dirty="0" err="1">
                <a:latin typeface="Fira Sans" panose="020B0503050000020004" pitchFamily="34" charset="0"/>
              </a:rPr>
              <a:t>şi</a:t>
            </a:r>
            <a:r>
              <a:rPr lang="en-US" sz="1600" b="1" i="1" dirty="0">
                <a:latin typeface="Fira Sans" panose="020B0503050000020004" pitchFamily="34" charset="0"/>
              </a:rPr>
              <a:t> active.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555F8-3D57-4754-80CC-848005D34B3E}"/>
              </a:ext>
            </a:extLst>
          </p:cNvPr>
          <p:cNvSpPr txBox="1"/>
          <p:nvPr/>
        </p:nvSpPr>
        <p:spPr>
          <a:xfrm>
            <a:off x="813580" y="2987159"/>
            <a:ext cx="37584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latin typeface="Fira Sans" panose="020B0503050000020004" pitchFamily="34" charset="0"/>
              </a:rPr>
              <a:t>Atacuri</a:t>
            </a:r>
            <a:r>
              <a:rPr lang="en-US" b="1" i="1" dirty="0">
                <a:latin typeface="Fira Sans" panose="020B0503050000020004" pitchFamily="34" charset="0"/>
              </a:rPr>
              <a:t> </a:t>
            </a:r>
            <a:r>
              <a:rPr lang="en-US" b="1" i="1" dirty="0" err="1">
                <a:latin typeface="Fira Sans" panose="020B0503050000020004" pitchFamily="34" charset="0"/>
              </a:rPr>
              <a:t>pasive</a:t>
            </a:r>
            <a:r>
              <a:rPr lang="en-US" b="1" i="1" dirty="0">
                <a:latin typeface="Fira Sans" panose="020B0503050000020004" pitchFamily="34" charset="0"/>
              </a:rPr>
              <a:t> </a:t>
            </a:r>
            <a:r>
              <a:rPr lang="en-US" dirty="0">
                <a:latin typeface="Fira Sans" panose="020B0503050000020004" pitchFamily="34" charset="0"/>
              </a:rPr>
              <a:t>- sunt </a:t>
            </a:r>
            <a:r>
              <a:rPr lang="en-US" dirty="0" err="1">
                <a:latin typeface="Fira Sans" panose="020B0503050000020004" pitchFamily="34" charset="0"/>
              </a:rPr>
              <a:t>acelea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în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cadrul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cărora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intrusul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observă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informaţia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trece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prin</a:t>
            </a:r>
            <a:r>
              <a:rPr lang="en-US" dirty="0">
                <a:latin typeface="Fira Sans" panose="020B0503050000020004" pitchFamily="34" charset="0"/>
              </a:rPr>
              <a:t> „canal”, </a:t>
            </a:r>
            <a:r>
              <a:rPr lang="en-US" dirty="0" err="1">
                <a:latin typeface="Fira Sans" panose="020B0503050000020004" pitchFamily="34" charset="0"/>
              </a:rPr>
              <a:t>fără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interfereze</a:t>
            </a:r>
            <a:r>
              <a:rPr lang="en-US" dirty="0">
                <a:latin typeface="Fira Sans" panose="020B0503050000020004" pitchFamily="34" charset="0"/>
              </a:rPr>
              <a:t> cu </a:t>
            </a:r>
            <a:r>
              <a:rPr lang="en-US" dirty="0" err="1">
                <a:latin typeface="Fira Sans" panose="020B0503050000020004" pitchFamily="34" charset="0"/>
              </a:rPr>
              <a:t>fluxul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sau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conţinutul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mesajelor</a:t>
            </a:r>
            <a:r>
              <a:rPr lang="en-US" dirty="0">
                <a:latin typeface="Fira Sans" panose="020B0503050000020004" pitchFamily="34" charset="0"/>
              </a:rPr>
              <a:t>. Ca </a:t>
            </a:r>
            <a:r>
              <a:rPr lang="en-US" dirty="0" err="1">
                <a:latin typeface="Fira Sans" panose="020B0503050000020004" pitchFamily="34" charset="0"/>
              </a:rPr>
              <a:t>urmare</a:t>
            </a:r>
            <a:r>
              <a:rPr lang="en-US" dirty="0">
                <a:latin typeface="Fira Sans" panose="020B0503050000020004" pitchFamily="34" charset="0"/>
              </a:rPr>
              <a:t>, se face </a:t>
            </a:r>
            <a:r>
              <a:rPr lang="en-US" dirty="0" err="1">
                <a:latin typeface="Fira Sans" panose="020B0503050000020004" pitchFamily="34" charset="0"/>
              </a:rPr>
              <a:t>doar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analiza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traficului</a:t>
            </a:r>
            <a:r>
              <a:rPr lang="en-US" dirty="0">
                <a:latin typeface="Fira Sans" panose="020B0503050000020004" pitchFamily="34" charset="0"/>
              </a:rPr>
              <a:t>, </a:t>
            </a:r>
            <a:r>
              <a:rPr lang="en-US" dirty="0" err="1">
                <a:latin typeface="Fira Sans" panose="020B0503050000020004" pitchFamily="34" charset="0"/>
              </a:rPr>
              <a:t>prin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citirea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identităţii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părţilor</a:t>
            </a:r>
            <a:r>
              <a:rPr lang="en-US" dirty="0">
                <a:latin typeface="Fira Sans" panose="020B0503050000020004" pitchFamily="34" charset="0"/>
              </a:rPr>
              <a:t> care </a:t>
            </a:r>
            <a:r>
              <a:rPr lang="en-US" dirty="0" err="1">
                <a:latin typeface="Fira Sans" panose="020B0503050000020004" pitchFamily="34" charset="0"/>
              </a:rPr>
              <a:t>comunică</a:t>
            </a:r>
            <a:r>
              <a:rPr lang="en-US" dirty="0"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97F0E-B04E-7960-44FE-DA35896787E9}"/>
              </a:ext>
            </a:extLst>
          </p:cNvPr>
          <p:cNvSpPr txBox="1"/>
          <p:nvPr/>
        </p:nvSpPr>
        <p:spPr>
          <a:xfrm>
            <a:off x="4572000" y="3003760"/>
            <a:ext cx="3758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latin typeface="Fira Sans" panose="020B0503050000020004" pitchFamily="34" charset="0"/>
              </a:rPr>
              <a:t>Atacuri</a:t>
            </a:r>
            <a:r>
              <a:rPr lang="en-US" b="1" i="1" dirty="0">
                <a:latin typeface="Fira Sans" panose="020B0503050000020004" pitchFamily="34" charset="0"/>
              </a:rPr>
              <a:t> active </a:t>
            </a:r>
            <a:r>
              <a:rPr lang="en-US" dirty="0">
                <a:latin typeface="Fira Sans" panose="020B0503050000020004" pitchFamily="34" charset="0"/>
              </a:rPr>
              <a:t>- </a:t>
            </a:r>
            <a:r>
              <a:rPr lang="en-US" dirty="0" err="1">
                <a:latin typeface="Fira Sans" panose="020B0503050000020004" pitchFamily="34" charset="0"/>
              </a:rPr>
              <a:t>intrusul</a:t>
            </a:r>
            <a:r>
              <a:rPr lang="en-US" dirty="0">
                <a:latin typeface="Fira Sans" panose="020B0503050000020004" pitchFamily="34" charset="0"/>
              </a:rPr>
              <a:t> se </a:t>
            </a:r>
            <a:r>
              <a:rPr lang="en-US" dirty="0" err="1">
                <a:latin typeface="Fira Sans" panose="020B0503050000020004" pitchFamily="34" charset="0"/>
              </a:rPr>
              <a:t>angajează</a:t>
            </a:r>
            <a:r>
              <a:rPr lang="en-US" dirty="0">
                <a:latin typeface="Fira Sans" panose="020B0503050000020004" pitchFamily="34" charset="0"/>
              </a:rPr>
              <a:t> fie </a:t>
            </a:r>
            <a:r>
              <a:rPr lang="en-US" dirty="0" err="1">
                <a:latin typeface="Fira Sans" panose="020B0503050000020004" pitchFamily="34" charset="0"/>
              </a:rPr>
              <a:t>în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furtul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mesajelor</a:t>
            </a:r>
            <a:r>
              <a:rPr lang="en-US" dirty="0">
                <a:latin typeface="Fira Sans" panose="020B0503050000020004" pitchFamily="34" charset="0"/>
              </a:rPr>
              <a:t>, fie </a:t>
            </a:r>
            <a:r>
              <a:rPr lang="en-US" dirty="0" err="1">
                <a:latin typeface="Fira Sans" panose="020B0503050000020004" pitchFamily="34" charset="0"/>
              </a:rPr>
              <a:t>în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modificarea</a:t>
            </a:r>
            <a:r>
              <a:rPr lang="en-US" dirty="0">
                <a:latin typeface="Fira Sans" panose="020B0503050000020004" pitchFamily="34" charset="0"/>
              </a:rPr>
              <a:t>, </a:t>
            </a:r>
            <a:r>
              <a:rPr lang="en-US" dirty="0" err="1">
                <a:latin typeface="Fira Sans" panose="020B0503050000020004" pitchFamily="34" charset="0"/>
              </a:rPr>
              <a:t>reluarea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sau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inserarea</a:t>
            </a:r>
            <a:r>
              <a:rPr lang="en-US" dirty="0">
                <a:latin typeface="Fira Sans" panose="020B0503050000020004" pitchFamily="34" charset="0"/>
              </a:rPr>
              <a:t> de </a:t>
            </a:r>
            <a:r>
              <a:rPr lang="en-US" dirty="0" err="1">
                <a:latin typeface="Fira Sans" panose="020B0503050000020004" pitchFamily="34" charset="0"/>
              </a:rPr>
              <a:t>mesaje</a:t>
            </a:r>
            <a:r>
              <a:rPr lang="en-US" dirty="0">
                <a:latin typeface="Fira Sans" panose="020B0503050000020004" pitchFamily="34" charset="0"/>
              </a:rPr>
              <a:t> false. </a:t>
            </a:r>
            <a:r>
              <a:rPr lang="en-US" dirty="0" err="1">
                <a:latin typeface="Fira Sans" panose="020B0503050000020004" pitchFamily="34" charset="0"/>
              </a:rPr>
              <a:t>Aceasta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înseamnă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că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el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poate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şterge</a:t>
            </a:r>
            <a:r>
              <a:rPr lang="en-US" dirty="0">
                <a:latin typeface="Fira Sans" panose="020B0503050000020004" pitchFamily="34" charset="0"/>
              </a:rPr>
              <a:t>, </a:t>
            </a:r>
            <a:r>
              <a:rPr lang="en-US" dirty="0" err="1">
                <a:latin typeface="Fira Sans" panose="020B0503050000020004" pitchFamily="34" charset="0"/>
              </a:rPr>
              <a:t>întârzia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sau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modifica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mesaje</a:t>
            </a:r>
            <a:r>
              <a:rPr lang="en-US" dirty="0">
                <a:latin typeface="Fira Sans" panose="020B0503050000020004" pitchFamily="34" charset="0"/>
              </a:rPr>
              <a:t>, </a:t>
            </a:r>
            <a:r>
              <a:rPr lang="en-US" dirty="0" err="1">
                <a:latin typeface="Fira Sans" panose="020B0503050000020004" pitchFamily="34" charset="0"/>
              </a:rPr>
              <a:t>poate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să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facă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înserarea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unor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mesaje</a:t>
            </a:r>
            <a:r>
              <a:rPr lang="en-US" dirty="0">
                <a:latin typeface="Fira Sans" panose="020B0503050000020004" pitchFamily="34" charset="0"/>
              </a:rPr>
              <a:t> false </a:t>
            </a:r>
            <a:r>
              <a:rPr lang="en-US" dirty="0" err="1">
                <a:latin typeface="Fira Sans" panose="020B0503050000020004" pitchFamily="34" charset="0"/>
              </a:rPr>
              <a:t>sau</a:t>
            </a: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err="1">
                <a:latin typeface="Fira Sans" panose="020B0503050000020004" pitchFamily="34" charset="0"/>
              </a:rPr>
              <a:t>vechi</a:t>
            </a:r>
            <a:r>
              <a:rPr lang="en-US" dirty="0">
                <a:latin typeface="Fira Sans" panose="020B05030500000200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10078" y="153358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Nu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cauzează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pagube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(nu se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şterg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sau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se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modifică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date);</a:t>
            </a:r>
            <a:endParaRPr sz="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56;p16">
            <a:extLst>
              <a:ext uri="{FF2B5EF4-FFF2-40B4-BE49-F238E27FC236}">
                <a16:creationId xmlns:a16="http://schemas.microsoft.com/office/drawing/2014/main" id="{D8A4030B-FE1D-541D-A602-EF6940F30E58}"/>
              </a:ext>
            </a:extLst>
          </p:cNvPr>
          <p:cNvSpPr txBox="1"/>
          <p:nvPr/>
        </p:nvSpPr>
        <p:spPr>
          <a:xfrm>
            <a:off x="502746" y="469353"/>
            <a:ext cx="173874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i="1" dirty="0" err="1">
                <a:latin typeface="Fira Sans" panose="020B0503050000020004" pitchFamily="34" charset="0"/>
              </a:rPr>
              <a:t>Atacuri</a:t>
            </a:r>
            <a:r>
              <a:rPr lang="en-US" sz="1600" b="1" i="1" dirty="0">
                <a:latin typeface="Fira Sans" panose="020B0503050000020004" pitchFamily="34" charset="0"/>
              </a:rPr>
              <a:t> </a:t>
            </a:r>
            <a:r>
              <a:rPr lang="en-US" sz="1600" b="1" i="1" dirty="0" err="1">
                <a:latin typeface="Fira Sans" panose="020B0503050000020004" pitchFamily="34" charset="0"/>
              </a:rPr>
              <a:t>pasive</a:t>
            </a:r>
            <a:endParaRPr lang="en-US" sz="1600" b="1" i="1" dirty="0">
              <a:latin typeface="Fira Sans" panose="020B0503050000020004" pitchFamily="34" charset="0"/>
            </a:endParaRPr>
          </a:p>
        </p:txBody>
      </p:sp>
      <p:sp>
        <p:nvSpPr>
          <p:cNvPr id="3" name="Google Shape;1456;p16">
            <a:extLst>
              <a:ext uri="{FF2B5EF4-FFF2-40B4-BE49-F238E27FC236}">
                <a16:creationId xmlns:a16="http://schemas.microsoft.com/office/drawing/2014/main" id="{B3F458EA-9EA9-0A58-25F6-D00C3BD936ED}"/>
              </a:ext>
            </a:extLst>
          </p:cNvPr>
          <p:cNvSpPr txBox="1"/>
          <p:nvPr/>
        </p:nvSpPr>
        <p:spPr>
          <a:xfrm>
            <a:off x="6796230" y="356973"/>
            <a:ext cx="173874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600" b="1" i="1" dirty="0" err="1">
                <a:latin typeface="Fira Sans" panose="020B0503050000020004" pitchFamily="34" charset="0"/>
              </a:rPr>
              <a:t>Atacuri</a:t>
            </a:r>
            <a:r>
              <a:rPr lang="en-US" sz="1600" b="1" i="1" dirty="0">
                <a:latin typeface="Fira Sans" panose="020B0503050000020004" pitchFamily="34" charset="0"/>
              </a:rPr>
              <a:t> active</a:t>
            </a:r>
          </a:p>
        </p:txBody>
      </p:sp>
      <p:sp>
        <p:nvSpPr>
          <p:cNvPr id="4" name="Google Shape;170;p14">
            <a:extLst>
              <a:ext uri="{FF2B5EF4-FFF2-40B4-BE49-F238E27FC236}">
                <a16:creationId xmlns:a16="http://schemas.microsoft.com/office/drawing/2014/main" id="{F432665C-94A7-9465-14F1-6472FA6DA773}"/>
              </a:ext>
            </a:extLst>
          </p:cNvPr>
          <p:cNvSpPr txBox="1"/>
          <p:nvPr/>
        </p:nvSpPr>
        <p:spPr>
          <a:xfrm>
            <a:off x="1091411" y="267610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Încalcă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regulile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de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confidenţialitate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;</a:t>
            </a:r>
            <a:endParaRPr sz="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170;p14">
            <a:extLst>
              <a:ext uri="{FF2B5EF4-FFF2-40B4-BE49-F238E27FC236}">
                <a16:creationId xmlns:a16="http://schemas.microsoft.com/office/drawing/2014/main" id="{C8EC202F-400E-1C7F-4430-5E61FB878693}"/>
              </a:ext>
            </a:extLst>
          </p:cNvPr>
          <p:cNvSpPr txBox="1"/>
          <p:nvPr/>
        </p:nvSpPr>
        <p:spPr>
          <a:xfrm>
            <a:off x="1073387" y="3833289"/>
            <a:ext cx="182211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Obiectivul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este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de a „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asculta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”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datele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schimbate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prin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reţea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;</a:t>
            </a:r>
            <a:endParaRPr sz="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170;p14">
            <a:extLst>
              <a:ext uri="{FF2B5EF4-FFF2-40B4-BE49-F238E27FC236}">
                <a16:creationId xmlns:a16="http://schemas.microsoft.com/office/drawing/2014/main" id="{75FE8656-582C-A6C3-11AE-E6F739D3EE88}"/>
              </a:ext>
            </a:extLst>
          </p:cNvPr>
          <p:cNvSpPr txBox="1"/>
          <p:nvPr/>
        </p:nvSpPr>
        <p:spPr>
          <a:xfrm>
            <a:off x="6208217" y="1533585"/>
            <a:ext cx="1825705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Viruşii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-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reprezintă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programe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inserate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în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aplicaţii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, care se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multiplică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singure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în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alte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programe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din</a:t>
            </a:r>
            <a:r>
              <a:rPr lang="ro-MD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spaţiul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rezident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de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memorie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sau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de pe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discuri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;</a:t>
            </a:r>
            <a:endParaRPr sz="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170;p14">
            <a:extLst>
              <a:ext uri="{FF2B5EF4-FFF2-40B4-BE49-F238E27FC236}">
                <a16:creationId xmlns:a16="http://schemas.microsoft.com/office/drawing/2014/main" id="{6C51A81E-C5C1-E115-B3FB-C62885A25441}"/>
              </a:ext>
            </a:extLst>
          </p:cNvPr>
          <p:cNvSpPr txBox="1"/>
          <p:nvPr/>
        </p:nvSpPr>
        <p:spPr>
          <a:xfrm>
            <a:off x="6328066" y="2699712"/>
            <a:ext cx="1738745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Calul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Troian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-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este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o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aplicaţie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care are o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funcţie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de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utilizare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foarte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cunoscută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şi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care,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într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-un mod</a:t>
            </a:r>
            <a:r>
              <a:rPr lang="ro-MD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ascuns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îndeplineşte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şi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o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altă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900" dirty="0" err="1">
                <a:latin typeface="Fira Sans Medium"/>
                <a:ea typeface="Fira Sans Medium"/>
                <a:cs typeface="Fira Sans Medium"/>
                <a:sym typeface="Fira Sans Medium"/>
              </a:rPr>
              <a:t>funcţie</a:t>
            </a:r>
            <a:r>
              <a:rPr lang="en-US" sz="900" dirty="0">
                <a:latin typeface="Fira Sans Medium"/>
                <a:ea typeface="Fira Sans Medium"/>
                <a:cs typeface="Fira Sans Medium"/>
                <a:sym typeface="Fira Sans Medium"/>
              </a:rPr>
              <a:t>.</a:t>
            </a:r>
            <a:endParaRPr sz="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" name="Google Shape;170;p14">
            <a:extLst>
              <a:ext uri="{FF2B5EF4-FFF2-40B4-BE49-F238E27FC236}">
                <a16:creationId xmlns:a16="http://schemas.microsoft.com/office/drawing/2014/main" id="{BD0CCEF4-DEBC-656F-56BC-D5EAA66A9814}"/>
              </a:ext>
            </a:extLst>
          </p:cNvPr>
          <p:cNvSpPr txBox="1"/>
          <p:nvPr/>
        </p:nvSpPr>
        <p:spPr>
          <a:xfrm>
            <a:off x="6195720" y="3884747"/>
            <a:ext cx="1860943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latin typeface="Fira Sans Medium"/>
                <a:ea typeface="Fira Sans Medium"/>
                <a:cs typeface="Fira Sans Medium"/>
                <a:sym typeface="Fira Sans Medium"/>
              </a:rPr>
              <a:t>Modificarea mesajelor - face ca datele mesajului să fie alterate prin modificare, inserare sau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latin typeface="Fira Sans Medium"/>
                <a:ea typeface="Fira Sans Medium"/>
                <a:cs typeface="Fira Sans Medium"/>
                <a:sym typeface="Fira Sans Medium"/>
              </a:rPr>
              <a:t>ştergere.</a:t>
            </a:r>
            <a:endParaRPr sz="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38"/>
          <p:cNvSpPr/>
          <p:nvPr/>
        </p:nvSpPr>
        <p:spPr>
          <a:xfrm>
            <a:off x="3976265" y="92684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38"/>
          <p:cNvSpPr/>
          <p:nvPr/>
        </p:nvSpPr>
        <p:spPr>
          <a:xfrm>
            <a:off x="3987635" y="1729771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1" name="Google Shape;3931;p38"/>
          <p:cNvSpPr/>
          <p:nvPr/>
        </p:nvSpPr>
        <p:spPr>
          <a:xfrm>
            <a:off x="3987635" y="172977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3976265" y="171735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38"/>
          <p:cNvSpPr/>
          <p:nvPr/>
        </p:nvSpPr>
        <p:spPr>
          <a:xfrm>
            <a:off x="3987635" y="252028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38"/>
          <p:cNvSpPr/>
          <p:nvPr/>
        </p:nvSpPr>
        <p:spPr>
          <a:xfrm>
            <a:off x="3987635" y="251923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3976265" y="250891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6" name="Google Shape;3936;p38"/>
          <p:cNvSpPr/>
          <p:nvPr/>
        </p:nvSpPr>
        <p:spPr>
          <a:xfrm>
            <a:off x="3987635" y="3310793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38"/>
          <p:cNvSpPr/>
          <p:nvPr/>
        </p:nvSpPr>
        <p:spPr>
          <a:xfrm>
            <a:off x="3987635" y="331079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29942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38"/>
          <p:cNvSpPr/>
          <p:nvPr/>
        </p:nvSpPr>
        <p:spPr>
          <a:xfrm>
            <a:off x="2878436" y="276447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38"/>
          <p:cNvSpPr/>
          <p:nvPr/>
        </p:nvSpPr>
        <p:spPr>
          <a:xfrm>
            <a:off x="2944663" y="208779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"/>
          <p:cNvSpPr/>
          <p:nvPr/>
        </p:nvSpPr>
        <p:spPr>
          <a:xfrm>
            <a:off x="2944663" y="282550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2288665" y="1166319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>
                <a:latin typeface="Fira Sans Medium"/>
                <a:ea typeface="Fira Sans Medium"/>
                <a:cs typeface="Fira Sans Medium"/>
                <a:sym typeface="Fira Sans Medium"/>
              </a:rPr>
              <a:t>Protocoale de securizare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4710925" y="1807368"/>
            <a:ext cx="3674100" cy="34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SSH (Secure Shell)</a:t>
            </a:r>
            <a:endParaRPr sz="18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Google Shape;4444;p38">
            <a:extLst>
              <a:ext uri="{FF2B5EF4-FFF2-40B4-BE49-F238E27FC236}">
                <a16:creationId xmlns:a16="http://schemas.microsoft.com/office/drawing/2014/main" id="{1F1BD5E1-4EDD-9D51-522F-D33B1B702231}"/>
              </a:ext>
            </a:extLst>
          </p:cNvPr>
          <p:cNvSpPr txBox="1"/>
          <p:nvPr/>
        </p:nvSpPr>
        <p:spPr>
          <a:xfrm>
            <a:off x="4710907" y="2655627"/>
            <a:ext cx="3674100" cy="34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SSL (Secure </a:t>
            </a:r>
            <a:r>
              <a:rPr lang="ro-MD" sz="1800" dirty="0" err="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Sockets</a:t>
            </a:r>
            <a:r>
              <a:rPr lang="ro-MD" sz="18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ro-MD" sz="1800" dirty="0" err="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Layer</a:t>
            </a:r>
            <a:r>
              <a:rPr lang="ro-MD" sz="18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 sz="18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4444;p38">
            <a:extLst>
              <a:ext uri="{FF2B5EF4-FFF2-40B4-BE49-F238E27FC236}">
                <a16:creationId xmlns:a16="http://schemas.microsoft.com/office/drawing/2014/main" id="{1FA9A880-2AE3-510C-AABF-5D40595AB0A8}"/>
              </a:ext>
            </a:extLst>
          </p:cNvPr>
          <p:cNvSpPr txBox="1"/>
          <p:nvPr/>
        </p:nvSpPr>
        <p:spPr>
          <a:xfrm>
            <a:off x="4720910" y="3430277"/>
            <a:ext cx="3674100" cy="34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TLS (Transport </a:t>
            </a:r>
            <a:r>
              <a:rPr lang="ro-MD" sz="1800" dirty="0" err="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Layer</a:t>
            </a:r>
            <a:r>
              <a:rPr lang="ro-MD" sz="18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ro-MD" sz="1800" dirty="0" err="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Security</a:t>
            </a:r>
            <a:r>
              <a:rPr lang="ro-MD" sz="18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 sz="18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515268" y="715318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F372FA-881B-FEED-D159-E29FE3A684E1}"/>
              </a:ext>
            </a:extLst>
          </p:cNvPr>
          <p:cNvSpPr txBox="1"/>
          <p:nvPr/>
        </p:nvSpPr>
        <p:spPr>
          <a:xfrm>
            <a:off x="3894201" y="1168182"/>
            <a:ext cx="47406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sz="1600" b="1" dirty="0">
                <a:latin typeface="Fira Sans" panose="020B0503050000020004" pitchFamily="34" charset="0"/>
              </a:rPr>
              <a:t>	</a:t>
            </a:r>
            <a:r>
              <a:rPr lang="en-US" sz="1600" b="1" dirty="0">
                <a:latin typeface="Fira Sans" panose="020B0503050000020004" pitchFamily="34" charset="0"/>
              </a:rPr>
              <a:t>SSL (Secure Sockets Layer) </a:t>
            </a:r>
            <a:r>
              <a:rPr lang="en-US" sz="1600" dirty="0" err="1">
                <a:latin typeface="Fira Sans" panose="020B0503050000020004" pitchFamily="34" charset="0"/>
              </a:rPr>
              <a:t>este</a:t>
            </a:r>
            <a:r>
              <a:rPr lang="en-US" sz="1600" dirty="0">
                <a:latin typeface="Fira Sans" panose="020B0503050000020004" pitchFamily="34" charset="0"/>
              </a:rPr>
              <a:t> un </a:t>
            </a:r>
            <a:r>
              <a:rPr lang="en-US" sz="1600" dirty="0" err="1">
                <a:latin typeface="Fira Sans" panose="020B0503050000020004" pitchFamily="34" charset="0"/>
              </a:rPr>
              <a:t>acronim</a:t>
            </a:r>
            <a:r>
              <a:rPr lang="en-US" sz="1600" dirty="0">
                <a:latin typeface="Fira Sans" panose="020B0503050000020004" pitchFamily="34" charset="0"/>
              </a:rPr>
              <a:t> care </a:t>
            </a:r>
            <a:r>
              <a:rPr lang="en-US" sz="1600" dirty="0" err="1">
                <a:latin typeface="Fira Sans" panose="020B0503050000020004" pitchFamily="34" charset="0"/>
              </a:rPr>
              <a:t>reprezintă</a:t>
            </a:r>
            <a:r>
              <a:rPr lang="en-US" sz="1600" dirty="0">
                <a:latin typeface="Fira Sans" panose="020B0503050000020004" pitchFamily="34" charset="0"/>
              </a:rPr>
              <a:t> un protocol web </a:t>
            </a:r>
            <a:r>
              <a:rPr lang="en-US" sz="1600" dirty="0" err="1">
                <a:latin typeface="Fira Sans" panose="020B0503050000020004" pitchFamily="34" charset="0"/>
              </a:rPr>
              <a:t>pentru</a:t>
            </a:r>
            <a:r>
              <a:rPr lang="en-US" sz="1600" dirty="0">
                <a:latin typeface="Fira Sans" panose="020B0503050000020004" pitchFamily="34" charset="0"/>
              </a:rPr>
              <a:t> a </a:t>
            </a:r>
            <a:r>
              <a:rPr lang="en-US" sz="1600" dirty="0" err="1">
                <a:latin typeface="Fira Sans" panose="020B0503050000020004" pitchFamily="34" charset="0"/>
              </a:rPr>
              <a:t>transmite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fără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risc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documente</a:t>
            </a:r>
            <a:r>
              <a:rPr lang="en-US" sz="1600" dirty="0">
                <a:latin typeface="Fira Sans" panose="020B0503050000020004" pitchFamily="34" charset="0"/>
              </a:rPr>
              <a:t> private </a:t>
            </a:r>
            <a:r>
              <a:rPr lang="en-US" sz="1600" dirty="0" err="1">
                <a:latin typeface="Fira Sans" panose="020B0503050000020004" pitchFamily="34" charset="0"/>
              </a:rPr>
              <a:t>prin</a:t>
            </a:r>
            <a:r>
              <a:rPr lang="en-US" sz="1600" dirty="0">
                <a:latin typeface="Fira Sans" panose="020B0503050000020004" pitchFamily="34" charset="0"/>
              </a:rPr>
              <a:t> Internet. </a:t>
            </a:r>
            <a:r>
              <a:rPr lang="en-US" sz="1600" dirty="0" err="1">
                <a:latin typeface="Fira Sans" panose="020B0503050000020004" pitchFamily="34" charset="0"/>
              </a:rPr>
              <a:t>Pentru</a:t>
            </a:r>
            <a:r>
              <a:rPr lang="en-US" sz="1600" dirty="0">
                <a:latin typeface="Fira Sans" panose="020B0503050000020004" pitchFamily="34" charset="0"/>
              </a:rPr>
              <a:t> a </a:t>
            </a:r>
            <a:r>
              <a:rPr lang="en-US" sz="1600" dirty="0" err="1">
                <a:latin typeface="Fira Sans" panose="020B0503050000020004" pitchFamily="34" charset="0"/>
              </a:rPr>
              <a:t>cripta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datele</a:t>
            </a:r>
            <a:r>
              <a:rPr lang="en-US" sz="1600" dirty="0">
                <a:latin typeface="Fira Sans" panose="020B0503050000020004" pitchFamily="34" charset="0"/>
              </a:rPr>
              <a:t>, SSL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utilizează</a:t>
            </a:r>
            <a:r>
              <a:rPr lang="en-US" sz="1600" dirty="0">
                <a:latin typeface="Fira Sans" panose="020B0503050000020004" pitchFamily="34" charset="0"/>
              </a:rPr>
              <a:t> un </a:t>
            </a:r>
            <a:r>
              <a:rPr lang="en-US" sz="1600" dirty="0" err="1">
                <a:latin typeface="Fira Sans" panose="020B0503050000020004" pitchFamily="34" charset="0"/>
              </a:rPr>
              <a:t>sistem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criptografic</a:t>
            </a:r>
            <a:r>
              <a:rPr lang="en-US" sz="1600" dirty="0">
                <a:latin typeface="Fira Sans" panose="020B0503050000020004" pitchFamily="34" charset="0"/>
              </a:rPr>
              <a:t> cu </a:t>
            </a:r>
            <a:r>
              <a:rPr lang="en-US" sz="1600" dirty="0" err="1">
                <a:latin typeface="Fira Sans" panose="020B0503050000020004" pitchFamily="34" charset="0"/>
              </a:rPr>
              <a:t>două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chei</a:t>
            </a:r>
            <a:r>
              <a:rPr lang="en-US" sz="1600" dirty="0">
                <a:latin typeface="Fira Sans" panose="020B0503050000020004" pitchFamily="34" charset="0"/>
              </a:rPr>
              <a:t>: </a:t>
            </a:r>
            <a:r>
              <a:rPr lang="en-US" sz="1600" dirty="0" err="1">
                <a:latin typeface="Fira Sans" panose="020B0503050000020004" pitchFamily="34" charset="0"/>
              </a:rPr>
              <a:t>una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publică</a:t>
            </a:r>
            <a:r>
              <a:rPr lang="en-US" sz="1600" dirty="0">
                <a:latin typeface="Fira Sans" panose="020B0503050000020004" pitchFamily="34" charset="0"/>
              </a:rPr>
              <a:t>, </a:t>
            </a:r>
            <a:r>
              <a:rPr lang="en-US" sz="1600" dirty="0" err="1">
                <a:latin typeface="Fira Sans" panose="020B0503050000020004" pitchFamily="34" charset="0"/>
              </a:rPr>
              <a:t>cunoscută</a:t>
            </a:r>
            <a:r>
              <a:rPr lang="en-US" sz="1600" dirty="0">
                <a:latin typeface="Fira Sans" panose="020B0503050000020004" pitchFamily="34" charset="0"/>
              </a:rPr>
              <a:t> de </a:t>
            </a:r>
            <a:r>
              <a:rPr lang="en-US" sz="1600" dirty="0" err="1">
                <a:latin typeface="Fira Sans" panose="020B0503050000020004" pitchFamily="34" charset="0"/>
              </a:rPr>
              <a:t>oricine</a:t>
            </a:r>
            <a:r>
              <a:rPr lang="en-US" sz="1600" dirty="0">
                <a:latin typeface="Fira Sans" panose="020B0503050000020004" pitchFamily="34" charset="0"/>
              </a:rPr>
              <a:t>, </a:t>
            </a:r>
            <a:r>
              <a:rPr lang="en-US" sz="1600" dirty="0" err="1">
                <a:latin typeface="Fira Sans" panose="020B0503050000020004" pitchFamily="34" charset="0"/>
              </a:rPr>
              <a:t>și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una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privată</a:t>
            </a:r>
            <a:r>
              <a:rPr lang="en-US" sz="1600" dirty="0">
                <a:latin typeface="Fira Sans" panose="020B0503050000020004" pitchFamily="34" charset="0"/>
              </a:rPr>
              <a:t>,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secretă</a:t>
            </a:r>
            <a:r>
              <a:rPr lang="en-US" sz="1600" dirty="0">
                <a:latin typeface="Fira Sans" panose="020B0503050000020004" pitchFamily="34" charset="0"/>
              </a:rPr>
              <a:t>, </a:t>
            </a:r>
            <a:r>
              <a:rPr lang="en-US" sz="1600" dirty="0" err="1">
                <a:latin typeface="Fira Sans" panose="020B0503050000020004" pitchFamily="34" charset="0"/>
              </a:rPr>
              <a:t>cunoscută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numai</a:t>
            </a:r>
            <a:r>
              <a:rPr lang="en-US" sz="1600" dirty="0">
                <a:latin typeface="Fira Sans" panose="020B0503050000020004" pitchFamily="34" charset="0"/>
              </a:rPr>
              <a:t> de </a:t>
            </a:r>
            <a:r>
              <a:rPr lang="en-US" sz="1600" dirty="0" err="1">
                <a:latin typeface="Fira Sans" panose="020B0503050000020004" pitchFamily="34" charset="0"/>
              </a:rPr>
              <a:t>destinatarul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mesajului</a:t>
            </a:r>
            <a:r>
              <a:rPr lang="en-US" sz="1600" dirty="0">
                <a:latin typeface="Fira Sans" panose="020B0503050000020004" pitchFamily="34" charset="0"/>
              </a:rPr>
              <a:t>. Au </a:t>
            </a:r>
            <a:r>
              <a:rPr lang="en-US" sz="1600" dirty="0" err="1">
                <a:latin typeface="Fira Sans" panose="020B0503050000020004" pitchFamily="34" charset="0"/>
              </a:rPr>
              <a:t>fost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oferite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mai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multe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actualizări</a:t>
            </a:r>
            <a:r>
              <a:rPr lang="en-US" sz="1600" dirty="0">
                <a:latin typeface="Fira Sans" panose="020B0503050000020004" pitchFamily="34" charset="0"/>
              </a:rPr>
              <a:t> ale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prezentului</a:t>
            </a:r>
            <a:r>
              <a:rPr lang="en-US" sz="1600" dirty="0">
                <a:latin typeface="Fira Sans" panose="020B0503050000020004" pitchFamily="34" charset="0"/>
              </a:rPr>
              <a:t> protocol, </a:t>
            </a:r>
            <a:r>
              <a:rPr lang="en-US" sz="1600" dirty="0" err="1">
                <a:latin typeface="Fira Sans" panose="020B0503050000020004" pitchFamily="34" charset="0"/>
              </a:rPr>
              <a:t>astăzi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versiunea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mai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nouă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fiind</a:t>
            </a:r>
            <a:r>
              <a:rPr lang="en-US" sz="1600" dirty="0">
                <a:latin typeface="Fira Sans" panose="020B0503050000020004" pitchFamily="34" charset="0"/>
              </a:rPr>
              <a:t> SSL 3.0, </a:t>
            </a:r>
            <a:r>
              <a:rPr lang="en-US" sz="1600" dirty="0" err="1">
                <a:latin typeface="Fira Sans" panose="020B0503050000020004" pitchFamily="34" charset="0"/>
              </a:rPr>
              <a:t>devenită</a:t>
            </a:r>
            <a:r>
              <a:rPr lang="en-US" sz="1600" dirty="0">
                <a:latin typeface="Fira Sans" panose="020B0503050000020004" pitchFamily="34" charset="0"/>
              </a:rPr>
              <a:t> standard. </a:t>
            </a:r>
            <a:r>
              <a:rPr lang="en-US" sz="1600" dirty="0" err="1">
                <a:latin typeface="Fira Sans" panose="020B0503050000020004" pitchFamily="34" charset="0"/>
              </a:rPr>
              <a:t>Versiunea</a:t>
            </a:r>
            <a:r>
              <a:rPr lang="en-US" sz="1600" dirty="0">
                <a:latin typeface="Fira Sans" panose="020B0503050000020004" pitchFamily="34" charset="0"/>
              </a:rPr>
              <a:t> 3.0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este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suportată</a:t>
            </a:r>
            <a:r>
              <a:rPr lang="en-US" sz="1600" dirty="0">
                <a:latin typeface="Fira Sans" panose="020B0503050000020004" pitchFamily="34" charset="0"/>
              </a:rPr>
              <a:t> de </a:t>
            </a:r>
            <a:r>
              <a:rPr lang="en-US" sz="1600" dirty="0" err="1">
                <a:latin typeface="Fira Sans" panose="020B0503050000020004" pitchFamily="34" charset="0"/>
              </a:rPr>
              <a:t>majoritatea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serverelor</a:t>
            </a:r>
            <a:r>
              <a:rPr lang="en-US" sz="1600" dirty="0">
                <a:latin typeface="Fira Sans" panose="020B0503050000020004" pitchFamily="34" charset="0"/>
              </a:rPr>
              <a:t> Web, </a:t>
            </a:r>
            <a:r>
              <a:rPr lang="en-US" sz="1600" dirty="0" err="1">
                <a:latin typeface="Fira Sans" panose="020B0503050000020004" pitchFamily="34" charset="0"/>
              </a:rPr>
              <a:t>fiind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folosită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în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continuare</a:t>
            </a:r>
            <a:r>
              <a:rPr lang="en-US" sz="1600" dirty="0">
                <a:latin typeface="Fira Sans" panose="020B0503050000020004" pitchFamily="34" charset="0"/>
              </a:rPr>
              <a:t> de </a:t>
            </a:r>
            <a:r>
              <a:rPr lang="en-US" sz="1600" dirty="0" err="1">
                <a:latin typeface="Fira Sans" panose="020B0503050000020004" pitchFamily="34" charset="0"/>
              </a:rPr>
              <a:t>foarte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multe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persoane</a:t>
            </a:r>
            <a:endParaRPr lang="en-US" sz="16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5094728" y="1451884"/>
            <a:ext cx="4049272" cy="2545706"/>
            <a:chOff x="1995750" y="2098600"/>
            <a:chExt cx="3550125" cy="2231900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avLst/>
              <a:gdLst/>
              <a:ahLst/>
              <a:cxnLst/>
              <a:rect l="l" t="t" r="r" b="b"/>
              <a:pathLst>
                <a:path w="81580" h="47030" extrusionOk="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491325" y="2788200"/>
              <a:ext cx="599350" cy="711775"/>
            </a:xfrm>
            <a:custGeom>
              <a:avLst/>
              <a:gdLst/>
              <a:ahLst/>
              <a:cxnLst/>
              <a:rect l="l" t="t" r="r" b="b"/>
              <a:pathLst>
                <a:path w="23974" h="28471" extrusionOk="0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435100" y="2731975"/>
              <a:ext cx="711800" cy="824225"/>
            </a:xfrm>
            <a:custGeom>
              <a:avLst/>
              <a:gdLst/>
              <a:ahLst/>
              <a:cxnLst/>
              <a:rect l="l" t="t" r="r" b="b"/>
              <a:pathLst>
                <a:path w="28472" h="32969" extrusionOk="0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610075" y="2984950"/>
              <a:ext cx="399050" cy="261675"/>
            </a:xfrm>
            <a:custGeom>
              <a:avLst/>
              <a:gdLst/>
              <a:ahLst/>
              <a:cxnLst/>
              <a:rect l="l" t="t" r="r" b="b"/>
              <a:pathLst>
                <a:path w="15962" h="10467" extrusionOk="0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506D22-53F3-69B5-A7F8-F55A7752FF30}"/>
              </a:ext>
            </a:extLst>
          </p:cNvPr>
          <p:cNvSpPr txBox="1"/>
          <p:nvPr/>
        </p:nvSpPr>
        <p:spPr>
          <a:xfrm>
            <a:off x="779693" y="1497368"/>
            <a:ext cx="48175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Fira Sans" panose="020B0503050000020004" pitchFamily="34" charset="0"/>
              </a:rPr>
              <a:t>TLS (Transport Layer Security) </a:t>
            </a:r>
            <a:r>
              <a:rPr lang="en-US" sz="1600" dirty="0">
                <a:latin typeface="Fira Sans" panose="020B0503050000020004" pitchFamily="34" charset="0"/>
              </a:rPr>
              <a:t>– </a:t>
            </a:r>
            <a:r>
              <a:rPr lang="en-US" sz="1600" dirty="0" err="1">
                <a:latin typeface="Fira Sans" panose="020B0503050000020004" pitchFamily="34" charset="0"/>
              </a:rPr>
              <a:t>este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succesorul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protocolului</a:t>
            </a:r>
            <a:r>
              <a:rPr lang="en-US" sz="1600" dirty="0">
                <a:latin typeface="Fira Sans" panose="020B0503050000020004" pitchFamily="34" charset="0"/>
              </a:rPr>
              <a:t> SSL. </a:t>
            </a:r>
            <a:r>
              <a:rPr lang="en-US" sz="1600" dirty="0" err="1">
                <a:latin typeface="Fira Sans" panose="020B0503050000020004" pitchFamily="34" charset="0"/>
              </a:rPr>
              <a:t>Chiar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dacă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există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anumite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diferențe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între</a:t>
            </a:r>
            <a:r>
              <a:rPr lang="en-US" sz="1600" dirty="0">
                <a:latin typeface="Fira Sans" panose="020B0503050000020004" pitchFamily="34" charset="0"/>
              </a:rPr>
              <a:t> TLS </a:t>
            </a:r>
            <a:r>
              <a:rPr lang="en-US" sz="1600" dirty="0" err="1">
                <a:latin typeface="Fira Sans" panose="020B0503050000020004" pitchFamily="34" charset="0"/>
              </a:rPr>
              <a:t>și</a:t>
            </a:r>
            <a:r>
              <a:rPr lang="en-US" sz="1600" dirty="0">
                <a:latin typeface="Fira Sans" panose="020B0503050000020004" pitchFamily="34" charset="0"/>
              </a:rPr>
              <a:t> SSL, </a:t>
            </a:r>
            <a:r>
              <a:rPr lang="en-US" sz="1600" dirty="0" err="1">
                <a:latin typeface="Fira Sans" panose="020B0503050000020004" pitchFamily="34" charset="0"/>
              </a:rPr>
              <a:t>protocoalele</a:t>
            </a:r>
            <a:r>
              <a:rPr lang="en-US" sz="1600" dirty="0">
                <a:latin typeface="Fira Sans" panose="020B0503050000020004" pitchFamily="34" charset="0"/>
              </a:rPr>
              <a:t> sunt </a:t>
            </a:r>
            <a:r>
              <a:rPr lang="en-US" sz="1600" dirty="0" err="1">
                <a:latin typeface="Fira Sans" panose="020B0503050000020004" pitchFamily="34" charset="0"/>
              </a:rPr>
              <a:t>foarte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asemănătoare</a:t>
            </a:r>
            <a:r>
              <a:rPr lang="en-US" sz="1600" dirty="0">
                <a:latin typeface="Fira Sans" panose="020B0503050000020004" pitchFamily="34" charset="0"/>
              </a:rPr>
              <a:t>. </a:t>
            </a:r>
            <a:r>
              <a:rPr lang="en-US" sz="1600" dirty="0" err="1">
                <a:latin typeface="Fira Sans" panose="020B0503050000020004" pitchFamily="34" charset="0"/>
              </a:rPr>
              <a:t>Obiectivul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protocolului</a:t>
            </a:r>
            <a:r>
              <a:rPr lang="en-US" sz="1600" dirty="0">
                <a:latin typeface="Fira Sans" panose="020B0503050000020004" pitchFamily="34" charset="0"/>
              </a:rPr>
              <a:t> TLS </a:t>
            </a:r>
            <a:r>
              <a:rPr lang="en-US" sz="1600" dirty="0" err="1">
                <a:latin typeface="Fira Sans" panose="020B0503050000020004" pitchFamily="34" charset="0"/>
              </a:rPr>
              <a:t>este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>
                <a:latin typeface="Fira Sans" panose="020B0503050000020004" pitchFamily="34" charset="0"/>
              </a:rPr>
              <a:t>de a </a:t>
            </a:r>
            <a:r>
              <a:rPr lang="en-US" sz="1600" dirty="0" err="1">
                <a:latin typeface="Fira Sans" panose="020B0503050000020004" pitchFamily="34" charset="0"/>
              </a:rPr>
              <a:t>opri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interceptarea</a:t>
            </a:r>
            <a:r>
              <a:rPr lang="en-US" sz="1600" dirty="0">
                <a:latin typeface="Fira Sans" panose="020B0503050000020004" pitchFamily="34" charset="0"/>
              </a:rPr>
              <a:t> “</a:t>
            </a:r>
            <a:r>
              <a:rPr lang="en-US" sz="1600" dirty="0" err="1">
                <a:latin typeface="Fira Sans" panose="020B0503050000020004" pitchFamily="34" charset="0"/>
              </a:rPr>
              <a:t>mesajului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fals</a:t>
            </a:r>
            <a:r>
              <a:rPr lang="en-US" sz="1600" dirty="0">
                <a:latin typeface="Fira Sans" panose="020B0503050000020004" pitchFamily="34" charset="0"/>
              </a:rPr>
              <a:t>”, </a:t>
            </a:r>
            <a:r>
              <a:rPr lang="en-US" sz="1600" dirty="0" err="1">
                <a:latin typeface="Fira Sans" panose="020B0503050000020004" pitchFamily="34" charset="0"/>
              </a:rPr>
              <a:t>acesta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oferind</a:t>
            </a:r>
            <a:r>
              <a:rPr lang="en-US" sz="1600" dirty="0">
                <a:latin typeface="Fira Sans" panose="020B0503050000020004" pitchFamily="34" charset="0"/>
              </a:rPr>
              <a:t> un </a:t>
            </a:r>
            <a:r>
              <a:rPr lang="en-US" sz="1600" dirty="0" err="1">
                <a:latin typeface="Fira Sans" panose="020B0503050000020004" pitchFamily="34" charset="0"/>
              </a:rPr>
              <a:t>pachet</a:t>
            </a:r>
            <a:r>
              <a:rPr lang="en-US" sz="1600" dirty="0">
                <a:latin typeface="Fira Sans" panose="020B0503050000020004" pitchFamily="34" charset="0"/>
              </a:rPr>
              <a:t> complect de </a:t>
            </a:r>
            <a:r>
              <a:rPr lang="en-US" sz="1600" dirty="0" err="1">
                <a:latin typeface="Fira Sans" panose="020B0503050000020004" pitchFamily="34" charset="0"/>
              </a:rPr>
              <a:t>securitate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criptografică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între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informațiile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confidențiale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transmise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între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servere</a:t>
            </a:r>
            <a:r>
              <a:rPr lang="en-US" sz="1600" dirty="0">
                <a:latin typeface="Fira Sans" panose="020B0503050000020004" pitchFamily="34" charset="0"/>
              </a:rPr>
              <a:t>. </a:t>
            </a:r>
            <a:r>
              <a:rPr lang="en-US" sz="1600" dirty="0" err="1">
                <a:latin typeface="Fira Sans" panose="020B0503050000020004" pitchFamily="34" charset="0"/>
              </a:rPr>
              <a:t>Două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mari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avantajele</a:t>
            </a:r>
            <a:r>
              <a:rPr lang="en-US" sz="1600" dirty="0">
                <a:latin typeface="Fira Sans" panose="020B0503050000020004" pitchFamily="34" charset="0"/>
              </a:rPr>
              <a:t> ale </a:t>
            </a:r>
            <a:r>
              <a:rPr lang="en-US" sz="1600" dirty="0" err="1">
                <a:latin typeface="Fira Sans" panose="020B0503050000020004" pitchFamily="34" charset="0"/>
              </a:rPr>
              <a:t>protocolului</a:t>
            </a:r>
            <a:r>
              <a:rPr lang="en-US" sz="1600" dirty="0">
                <a:latin typeface="Fira Sans" panose="020B0503050000020004" pitchFamily="34" charset="0"/>
              </a:rPr>
              <a:t> TLS</a:t>
            </a:r>
            <a:r>
              <a:rPr lang="ro-MD" sz="1600" dirty="0">
                <a:latin typeface="Fira Sans" panose="020B0503050000020004" pitchFamily="34" charset="0"/>
              </a:rPr>
              <a:t> </a:t>
            </a:r>
            <a:r>
              <a:rPr lang="en-US" sz="1600" dirty="0">
                <a:latin typeface="Fira Sans" panose="020B0503050000020004" pitchFamily="34" charset="0"/>
              </a:rPr>
              <a:t>sunt </a:t>
            </a:r>
            <a:r>
              <a:rPr lang="en-US" sz="1600" dirty="0" err="1">
                <a:latin typeface="Fira Sans" panose="020B0503050000020004" pitchFamily="34" charset="0"/>
              </a:rPr>
              <a:t>independența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și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transparența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831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Fira Sans Medium</vt:lpstr>
      <vt:lpstr>Fira Sans</vt:lpstr>
      <vt:lpstr>Fira Sans SemiBold</vt:lpstr>
      <vt:lpstr>Fjalla One</vt:lpstr>
      <vt:lpstr>Times New Roman</vt:lpstr>
      <vt:lpstr>Patrick Hand SC</vt:lpstr>
      <vt:lpstr>Arial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Apaeci Aurica</cp:lastModifiedBy>
  <cp:revision>9</cp:revision>
  <dcterms:modified xsi:type="dcterms:W3CDTF">2023-02-19T01:42:35Z</dcterms:modified>
</cp:coreProperties>
</file>