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88" r:id="rId2"/>
    <p:sldId id="289" r:id="rId3"/>
    <p:sldId id="317" r:id="rId4"/>
    <p:sldId id="318" r:id="rId5"/>
    <p:sldId id="319" r:id="rId6"/>
    <p:sldId id="321" r:id="rId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21532" y="1167251"/>
            <a:ext cx="527986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/>
              <a:t>Realizarea prototipului </a:t>
            </a:r>
            <a:br>
              <a:rPr lang="ro-MD" sz="3200" b="1" dirty="0"/>
            </a:br>
            <a:r>
              <a:rPr lang="ro-MD" sz="3200" b="1" dirty="0"/>
              <a:t>unei aplicații web.</a:t>
            </a:r>
            <a:endParaRPr sz="3200" b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45912" y="175718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Studiu</a:t>
            </a:r>
            <a:r>
              <a:rPr lang="en-US" dirty="0"/>
              <a:t> individual nr. </a:t>
            </a:r>
            <a:r>
              <a:rPr lang="ro-MD" dirty="0"/>
              <a:t>2 – Planificarea aplicațiilor Web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7;p44">
            <a:extLst>
              <a:ext uri="{FF2B5EF4-FFF2-40B4-BE49-F238E27FC236}">
                <a16:creationId xmlns:a16="http://schemas.microsoft.com/office/drawing/2014/main" id="{13DA674C-5FD4-2ED6-4E1B-F8939C1EA093}"/>
              </a:ext>
            </a:extLst>
          </p:cNvPr>
          <p:cNvSpPr txBox="1">
            <a:spLocks/>
          </p:cNvSpPr>
          <p:nvPr/>
        </p:nvSpPr>
        <p:spPr>
          <a:xfrm>
            <a:off x="749247" y="1694772"/>
            <a:ext cx="5623297" cy="1480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Realizați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1" i="0" dirty="0" err="1">
                <a:solidFill>
                  <a:srgbClr val="3C4043"/>
                </a:solidFill>
                <a:effectLst/>
                <a:latin typeface="Fira Sans Extra Condensed "/>
              </a:rPr>
              <a:t>prototipul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1" i="0" dirty="0" err="1">
                <a:solidFill>
                  <a:srgbClr val="3C4043"/>
                </a:solidFill>
                <a:effectLst/>
                <a:latin typeface="Fira Sans Extra Condensed "/>
              </a:rPr>
              <a:t>unei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1" i="0" dirty="0" err="1">
                <a:solidFill>
                  <a:srgbClr val="3C4043"/>
                </a:solidFill>
                <a:effectLst/>
                <a:latin typeface="Fira Sans Extra Condensed "/>
              </a:rPr>
              <a:t>aplicații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Fira Sans Extra Condensed "/>
              </a:rPr>
              <a:t> web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, care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să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cuprindă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o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interfață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grafică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interactivă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să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ofere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o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reprezentare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funcțională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a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ideii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sau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conceptului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de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bază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 al </a:t>
            </a:r>
            <a:r>
              <a:rPr lang="en-US" sz="2400" b="0" i="0" dirty="0" err="1">
                <a:solidFill>
                  <a:srgbClr val="3C4043"/>
                </a:solidFill>
                <a:effectLst/>
                <a:latin typeface="Fira Sans Extra Condensed "/>
              </a:rPr>
              <a:t>aplicației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Fira Sans Extra Condensed "/>
              </a:rPr>
              <a:t>.</a:t>
            </a:r>
            <a:endParaRPr lang="en-US" b="1" dirty="0">
              <a:solidFill>
                <a:schemeClr val="tx1"/>
              </a:solidFill>
              <a:latin typeface="Fira Sans Extra Condensed "/>
            </a:endParaRPr>
          </a:p>
        </p:txBody>
      </p:sp>
      <p:grpSp>
        <p:nvGrpSpPr>
          <p:cNvPr id="3" name="Google Shape;1776;p44">
            <a:extLst>
              <a:ext uri="{FF2B5EF4-FFF2-40B4-BE49-F238E27FC236}">
                <a16:creationId xmlns:a16="http://schemas.microsoft.com/office/drawing/2014/main" id="{B7F0D5BA-9DC7-0795-0B9D-FFC3DD29C058}"/>
              </a:ext>
            </a:extLst>
          </p:cNvPr>
          <p:cNvGrpSpPr/>
          <p:nvPr/>
        </p:nvGrpSpPr>
        <p:grpSpPr>
          <a:xfrm>
            <a:off x="6725986" y="529190"/>
            <a:ext cx="1477190" cy="3525038"/>
            <a:chOff x="6223496" y="1152160"/>
            <a:chExt cx="1477190" cy="3525038"/>
          </a:xfrm>
        </p:grpSpPr>
        <p:sp>
          <p:nvSpPr>
            <p:cNvPr id="4" name="Google Shape;1777;p44">
              <a:extLst>
                <a:ext uri="{FF2B5EF4-FFF2-40B4-BE49-F238E27FC236}">
                  <a16:creationId xmlns:a16="http://schemas.microsoft.com/office/drawing/2014/main" id="{79C92E1C-3C2D-E6A9-A847-5E91DE70446C}"/>
                </a:ext>
              </a:extLst>
            </p:cNvPr>
            <p:cNvSpPr/>
            <p:nvPr/>
          </p:nvSpPr>
          <p:spPr>
            <a:xfrm>
              <a:off x="6375098" y="2401540"/>
              <a:ext cx="276012" cy="380160"/>
            </a:xfrm>
            <a:custGeom>
              <a:avLst/>
              <a:gdLst/>
              <a:ahLst/>
              <a:cxnLst/>
              <a:rect l="l" t="t" r="r" b="b"/>
              <a:pathLst>
                <a:path w="12546" h="17280" extrusionOk="0">
                  <a:moveTo>
                    <a:pt x="8653" y="17280"/>
                  </a:moveTo>
                  <a:cubicBezTo>
                    <a:pt x="5891" y="17280"/>
                    <a:pt x="3445" y="16017"/>
                    <a:pt x="1841" y="14045"/>
                  </a:cubicBezTo>
                  <a:lnTo>
                    <a:pt x="2577" y="14045"/>
                  </a:lnTo>
                  <a:lnTo>
                    <a:pt x="2577" y="11625"/>
                  </a:lnTo>
                  <a:lnTo>
                    <a:pt x="2683" y="11625"/>
                  </a:lnTo>
                  <a:lnTo>
                    <a:pt x="2683" y="9337"/>
                  </a:lnTo>
                  <a:lnTo>
                    <a:pt x="2577" y="9337"/>
                  </a:lnTo>
                  <a:lnTo>
                    <a:pt x="2577" y="7102"/>
                  </a:lnTo>
                  <a:lnTo>
                    <a:pt x="0" y="7102"/>
                  </a:lnTo>
                  <a:cubicBezTo>
                    <a:pt x="579" y="3578"/>
                    <a:pt x="3261" y="790"/>
                    <a:pt x="6707" y="1"/>
                  </a:cubicBezTo>
                  <a:cubicBezTo>
                    <a:pt x="10231" y="4761"/>
                    <a:pt x="12308" y="10416"/>
                    <a:pt x="12545" y="16359"/>
                  </a:cubicBezTo>
                  <a:cubicBezTo>
                    <a:pt x="11362" y="16938"/>
                    <a:pt x="10047" y="17280"/>
                    <a:pt x="8653" y="17280"/>
                  </a:cubicBezTo>
                  <a:close/>
                </a:path>
              </a:pathLst>
            </a:custGeom>
            <a:solidFill>
              <a:srgbClr val="E39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78;p44">
              <a:extLst>
                <a:ext uri="{FF2B5EF4-FFF2-40B4-BE49-F238E27FC236}">
                  <a16:creationId xmlns:a16="http://schemas.microsoft.com/office/drawing/2014/main" id="{739C1706-713D-25D4-C7F3-D82A71C0A94D}"/>
                </a:ext>
              </a:extLst>
            </p:cNvPr>
            <p:cNvSpPr/>
            <p:nvPr/>
          </p:nvSpPr>
          <p:spPr>
            <a:xfrm>
              <a:off x="6279618" y="1152160"/>
              <a:ext cx="1421068" cy="3525038"/>
            </a:xfrm>
            <a:custGeom>
              <a:avLst/>
              <a:gdLst/>
              <a:ahLst/>
              <a:cxnLst/>
              <a:rect l="l" t="t" r="r" b="b"/>
              <a:pathLst>
                <a:path w="64594" h="160229" extrusionOk="0">
                  <a:moveTo>
                    <a:pt x="32032" y="0"/>
                  </a:moveTo>
                  <a:cubicBezTo>
                    <a:pt x="14340" y="0"/>
                    <a:pt x="0" y="14360"/>
                    <a:pt x="0" y="32042"/>
                  </a:cubicBezTo>
                  <a:cubicBezTo>
                    <a:pt x="0" y="40537"/>
                    <a:pt x="3288" y="48270"/>
                    <a:pt x="8706" y="54003"/>
                  </a:cubicBezTo>
                  <a:cubicBezTo>
                    <a:pt x="13887" y="59500"/>
                    <a:pt x="16911" y="66680"/>
                    <a:pt x="16911" y="74254"/>
                  </a:cubicBezTo>
                  <a:lnTo>
                    <a:pt x="16911" y="136375"/>
                  </a:lnTo>
                  <a:cubicBezTo>
                    <a:pt x="16911" y="149551"/>
                    <a:pt x="27589" y="160229"/>
                    <a:pt x="40766" y="160229"/>
                  </a:cubicBezTo>
                  <a:cubicBezTo>
                    <a:pt x="53916" y="160229"/>
                    <a:pt x="64593" y="149551"/>
                    <a:pt x="64593" y="136375"/>
                  </a:cubicBezTo>
                  <a:lnTo>
                    <a:pt x="64593" y="67363"/>
                  </a:lnTo>
                  <a:cubicBezTo>
                    <a:pt x="64593" y="71414"/>
                    <a:pt x="61306" y="74727"/>
                    <a:pt x="57256" y="74727"/>
                  </a:cubicBezTo>
                  <a:cubicBezTo>
                    <a:pt x="53363" y="74727"/>
                    <a:pt x="50181" y="71703"/>
                    <a:pt x="49918" y="67889"/>
                  </a:cubicBezTo>
                  <a:lnTo>
                    <a:pt x="42396" y="67889"/>
                  </a:lnTo>
                  <a:cubicBezTo>
                    <a:pt x="35979" y="67889"/>
                    <a:pt x="29956" y="66180"/>
                    <a:pt x="24749" y="63234"/>
                  </a:cubicBezTo>
                  <a:lnTo>
                    <a:pt x="24749" y="63234"/>
                  </a:lnTo>
                  <a:cubicBezTo>
                    <a:pt x="27090" y="63760"/>
                    <a:pt x="29509" y="64076"/>
                    <a:pt x="32008" y="64076"/>
                  </a:cubicBezTo>
                  <a:cubicBezTo>
                    <a:pt x="49971" y="64076"/>
                    <a:pt x="64462" y="49295"/>
                    <a:pt x="64041" y="31253"/>
                  </a:cubicBezTo>
                  <a:cubicBezTo>
                    <a:pt x="63647" y="14264"/>
                    <a:pt x="49786" y="430"/>
                    <a:pt x="32797" y="9"/>
                  </a:cubicBezTo>
                  <a:cubicBezTo>
                    <a:pt x="32541" y="3"/>
                    <a:pt x="32286" y="0"/>
                    <a:pt x="3203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dist="38100" dir="366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79;p44">
              <a:extLst>
                <a:ext uri="{FF2B5EF4-FFF2-40B4-BE49-F238E27FC236}">
                  <a16:creationId xmlns:a16="http://schemas.microsoft.com/office/drawing/2014/main" id="{453653EC-8F3F-FDA4-7689-13FE2E11CBB5}"/>
                </a:ext>
              </a:extLst>
            </p:cNvPr>
            <p:cNvSpPr/>
            <p:nvPr/>
          </p:nvSpPr>
          <p:spPr>
            <a:xfrm>
              <a:off x="6423696" y="1297008"/>
              <a:ext cx="1120196" cy="1348732"/>
            </a:xfrm>
            <a:custGeom>
              <a:avLst/>
              <a:gdLst/>
              <a:ahLst/>
              <a:cxnLst/>
              <a:rect l="l" t="t" r="r" b="b"/>
              <a:pathLst>
                <a:path w="50918" h="61306" extrusionOk="0">
                  <a:moveTo>
                    <a:pt x="25459" y="0"/>
                  </a:moveTo>
                  <a:cubicBezTo>
                    <a:pt x="11414" y="0"/>
                    <a:pt x="0" y="11388"/>
                    <a:pt x="0" y="25458"/>
                  </a:cubicBezTo>
                  <a:cubicBezTo>
                    <a:pt x="0" y="45262"/>
                    <a:pt x="16070" y="61305"/>
                    <a:pt x="35847" y="61305"/>
                  </a:cubicBezTo>
                  <a:lnTo>
                    <a:pt x="50917" y="61305"/>
                  </a:lnTo>
                  <a:lnTo>
                    <a:pt x="50917" y="25458"/>
                  </a:lnTo>
                  <a:cubicBezTo>
                    <a:pt x="50917" y="11388"/>
                    <a:pt x="39529" y="0"/>
                    <a:pt x="25459" y="0"/>
                  </a:cubicBezTo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  <a:effectLst>
              <a:outerShdw blurRad="57150" dist="57150" dir="32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80;p44">
              <a:extLst>
                <a:ext uri="{FF2B5EF4-FFF2-40B4-BE49-F238E27FC236}">
                  <a16:creationId xmlns:a16="http://schemas.microsoft.com/office/drawing/2014/main" id="{A37D7639-D68E-254B-2887-55053BB1B43C}"/>
                </a:ext>
              </a:extLst>
            </p:cNvPr>
            <p:cNvSpPr/>
            <p:nvPr/>
          </p:nvSpPr>
          <p:spPr>
            <a:xfrm>
              <a:off x="6651660" y="1524378"/>
              <a:ext cx="664840" cy="664840"/>
            </a:xfrm>
            <a:custGeom>
              <a:avLst/>
              <a:gdLst/>
              <a:ahLst/>
              <a:cxnLst/>
              <a:rect l="l" t="t" r="r" b="b"/>
              <a:pathLst>
                <a:path w="30220" h="30220" extrusionOk="0">
                  <a:moveTo>
                    <a:pt x="15097" y="1"/>
                  </a:moveTo>
                  <a:cubicBezTo>
                    <a:pt x="6760" y="1"/>
                    <a:pt x="0" y="6786"/>
                    <a:pt x="0" y="15123"/>
                  </a:cubicBezTo>
                  <a:cubicBezTo>
                    <a:pt x="0" y="23461"/>
                    <a:pt x="6760" y="30220"/>
                    <a:pt x="15097" y="30220"/>
                  </a:cubicBezTo>
                  <a:cubicBezTo>
                    <a:pt x="23460" y="30220"/>
                    <a:pt x="30219" y="23461"/>
                    <a:pt x="30219" y="15123"/>
                  </a:cubicBezTo>
                  <a:cubicBezTo>
                    <a:pt x="30219" y="6786"/>
                    <a:pt x="23460" y="1"/>
                    <a:pt x="1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781;p44">
              <a:extLst>
                <a:ext uri="{FF2B5EF4-FFF2-40B4-BE49-F238E27FC236}">
                  <a16:creationId xmlns:a16="http://schemas.microsoft.com/office/drawing/2014/main" id="{A3AECD29-A54D-86C9-75C0-43E4BF42C78B}"/>
                </a:ext>
              </a:extLst>
            </p:cNvPr>
            <p:cNvSpPr/>
            <p:nvPr/>
          </p:nvSpPr>
          <p:spPr>
            <a:xfrm>
              <a:off x="6522630" y="2396920"/>
              <a:ext cx="234938" cy="364540"/>
            </a:xfrm>
            <a:custGeom>
              <a:avLst/>
              <a:gdLst/>
              <a:ahLst/>
              <a:cxnLst/>
              <a:rect l="l" t="t" r="r" b="b"/>
              <a:pathLst>
                <a:path w="10679" h="16570" extrusionOk="0">
                  <a:moveTo>
                    <a:pt x="1947" y="0"/>
                  </a:moveTo>
                  <a:cubicBezTo>
                    <a:pt x="1263" y="0"/>
                    <a:pt x="632" y="79"/>
                    <a:pt x="1" y="211"/>
                  </a:cubicBezTo>
                  <a:cubicBezTo>
                    <a:pt x="3525" y="4971"/>
                    <a:pt x="5602" y="10626"/>
                    <a:pt x="5839" y="16569"/>
                  </a:cubicBezTo>
                  <a:cubicBezTo>
                    <a:pt x="8706" y="15149"/>
                    <a:pt x="10678" y="12177"/>
                    <a:pt x="10678" y="8732"/>
                  </a:cubicBezTo>
                  <a:cubicBezTo>
                    <a:pt x="10678" y="6707"/>
                    <a:pt x="9995" y="4813"/>
                    <a:pt x="8811" y="3314"/>
                  </a:cubicBezTo>
                  <a:cubicBezTo>
                    <a:pt x="7996" y="2657"/>
                    <a:pt x="7233" y="1973"/>
                    <a:pt x="6470" y="1263"/>
                  </a:cubicBezTo>
                  <a:cubicBezTo>
                    <a:pt x="5155" y="447"/>
                    <a:pt x="3604" y="0"/>
                    <a:pt x="1947" y="0"/>
                  </a:cubicBezTo>
                  <a:close/>
                </a:path>
              </a:pathLst>
            </a:custGeom>
            <a:solidFill>
              <a:srgbClr val="E39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82;p44">
              <a:extLst>
                <a:ext uri="{FF2B5EF4-FFF2-40B4-BE49-F238E27FC236}">
                  <a16:creationId xmlns:a16="http://schemas.microsoft.com/office/drawing/2014/main" id="{C4AE4C34-0DAB-E20D-80D0-9F5DC3BF50EC}"/>
                </a:ext>
              </a:extLst>
            </p:cNvPr>
            <p:cNvSpPr/>
            <p:nvPr/>
          </p:nvSpPr>
          <p:spPr>
            <a:xfrm>
              <a:off x="6626206" y="2557762"/>
              <a:ext cx="913044" cy="152768"/>
            </a:xfrm>
            <a:custGeom>
              <a:avLst/>
              <a:gdLst/>
              <a:ahLst/>
              <a:cxnLst/>
              <a:rect l="l" t="t" r="r" b="b"/>
              <a:pathLst>
                <a:path w="41502" h="6944" extrusionOk="0">
                  <a:moveTo>
                    <a:pt x="0" y="1"/>
                  </a:moveTo>
                  <a:lnTo>
                    <a:pt x="0" y="6944"/>
                  </a:lnTo>
                  <a:lnTo>
                    <a:pt x="41502" y="6944"/>
                  </a:lnTo>
                  <a:lnTo>
                    <a:pt x="41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83;p44">
              <a:extLst>
                <a:ext uri="{FF2B5EF4-FFF2-40B4-BE49-F238E27FC236}">
                  <a16:creationId xmlns:a16="http://schemas.microsoft.com/office/drawing/2014/main" id="{01A4B4C1-7D64-8CE7-96C1-92C1E7AA33F0}"/>
                </a:ext>
              </a:extLst>
            </p:cNvPr>
            <p:cNvSpPr/>
            <p:nvPr/>
          </p:nvSpPr>
          <p:spPr>
            <a:xfrm>
              <a:off x="6634874" y="2606954"/>
              <a:ext cx="904376" cy="50358"/>
            </a:xfrm>
            <a:custGeom>
              <a:avLst/>
              <a:gdLst/>
              <a:ahLst/>
              <a:cxnLst/>
              <a:rect l="l" t="t" r="r" b="b"/>
              <a:pathLst>
                <a:path w="41108" h="2289" extrusionOk="0">
                  <a:moveTo>
                    <a:pt x="1" y="0"/>
                  </a:moveTo>
                  <a:lnTo>
                    <a:pt x="1" y="2288"/>
                  </a:lnTo>
                  <a:lnTo>
                    <a:pt x="41108" y="2288"/>
                  </a:lnTo>
                  <a:lnTo>
                    <a:pt x="41108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4;p44">
              <a:extLst>
                <a:ext uri="{FF2B5EF4-FFF2-40B4-BE49-F238E27FC236}">
                  <a16:creationId xmlns:a16="http://schemas.microsoft.com/office/drawing/2014/main" id="{2953689B-2A9E-156E-7E43-46C192E7B80F}"/>
                </a:ext>
              </a:extLst>
            </p:cNvPr>
            <p:cNvSpPr/>
            <p:nvPr/>
          </p:nvSpPr>
          <p:spPr>
            <a:xfrm>
              <a:off x="6223496" y="2252270"/>
              <a:ext cx="601194" cy="601194"/>
            </a:xfrm>
            <a:custGeom>
              <a:avLst/>
              <a:gdLst/>
              <a:ahLst/>
              <a:cxnLst/>
              <a:rect l="l" t="t" r="r" b="b"/>
              <a:pathLst>
                <a:path w="27327" h="27327" extrusionOk="0">
                  <a:moveTo>
                    <a:pt x="13676" y="0"/>
                  </a:moveTo>
                  <a:cubicBezTo>
                    <a:pt x="6128" y="0"/>
                    <a:pt x="0" y="6128"/>
                    <a:pt x="0" y="13650"/>
                  </a:cubicBezTo>
                  <a:cubicBezTo>
                    <a:pt x="0" y="21198"/>
                    <a:pt x="6128" y="27326"/>
                    <a:pt x="13676" y="27326"/>
                  </a:cubicBezTo>
                  <a:cubicBezTo>
                    <a:pt x="21225" y="27326"/>
                    <a:pt x="27326" y="21198"/>
                    <a:pt x="27326" y="13650"/>
                  </a:cubicBezTo>
                  <a:cubicBezTo>
                    <a:pt x="27326" y="6128"/>
                    <a:pt x="21225" y="0"/>
                    <a:pt x="13676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  <a:effectLst>
              <a:outerShdw blurRad="57150" dist="38100" dir="37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85;p44">
              <a:extLst>
                <a:ext uri="{FF2B5EF4-FFF2-40B4-BE49-F238E27FC236}">
                  <a16:creationId xmlns:a16="http://schemas.microsoft.com/office/drawing/2014/main" id="{4B5C6AEB-109E-3A7F-2756-7D4D6920A777}"/>
                </a:ext>
              </a:extLst>
            </p:cNvPr>
            <p:cNvSpPr/>
            <p:nvPr/>
          </p:nvSpPr>
          <p:spPr>
            <a:xfrm>
              <a:off x="6331692" y="2360466"/>
              <a:ext cx="385374" cy="384780"/>
            </a:xfrm>
            <a:custGeom>
              <a:avLst/>
              <a:gdLst/>
              <a:ahLst/>
              <a:cxnLst/>
              <a:rect l="l" t="t" r="r" b="b"/>
              <a:pathLst>
                <a:path w="17517" h="17490" extrusionOk="0">
                  <a:moveTo>
                    <a:pt x="8758" y="0"/>
                  </a:moveTo>
                  <a:cubicBezTo>
                    <a:pt x="3919" y="0"/>
                    <a:pt x="0" y="3919"/>
                    <a:pt x="0" y="8732"/>
                  </a:cubicBezTo>
                  <a:cubicBezTo>
                    <a:pt x="0" y="13571"/>
                    <a:pt x="3919" y="17490"/>
                    <a:pt x="8758" y="17490"/>
                  </a:cubicBezTo>
                  <a:cubicBezTo>
                    <a:pt x="13598" y="17490"/>
                    <a:pt x="17516" y="13571"/>
                    <a:pt x="17516" y="8732"/>
                  </a:cubicBezTo>
                  <a:cubicBezTo>
                    <a:pt x="17516" y="3919"/>
                    <a:pt x="13598" y="0"/>
                    <a:pt x="8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86;p44">
              <a:extLst>
                <a:ext uri="{FF2B5EF4-FFF2-40B4-BE49-F238E27FC236}">
                  <a16:creationId xmlns:a16="http://schemas.microsoft.com/office/drawing/2014/main" id="{15F5C0E3-C938-F34F-3189-68D4222D84EC}"/>
                </a:ext>
              </a:extLst>
            </p:cNvPr>
            <p:cNvSpPr/>
            <p:nvPr/>
          </p:nvSpPr>
          <p:spPr>
            <a:xfrm>
              <a:off x="7377220" y="2472138"/>
              <a:ext cx="323466" cy="324038"/>
            </a:xfrm>
            <a:custGeom>
              <a:avLst/>
              <a:gdLst/>
              <a:ahLst/>
              <a:cxnLst/>
              <a:rect l="l" t="t" r="r" b="b"/>
              <a:pathLst>
                <a:path w="14703" h="14729" extrusionOk="0">
                  <a:moveTo>
                    <a:pt x="7365" y="0"/>
                  </a:moveTo>
                  <a:cubicBezTo>
                    <a:pt x="3288" y="0"/>
                    <a:pt x="1" y="3314"/>
                    <a:pt x="1" y="7364"/>
                  </a:cubicBezTo>
                  <a:cubicBezTo>
                    <a:pt x="1" y="11415"/>
                    <a:pt x="3288" y="14728"/>
                    <a:pt x="7365" y="14728"/>
                  </a:cubicBezTo>
                  <a:cubicBezTo>
                    <a:pt x="11415" y="14728"/>
                    <a:pt x="14702" y="11415"/>
                    <a:pt x="14702" y="7364"/>
                  </a:cubicBezTo>
                  <a:cubicBezTo>
                    <a:pt x="14702" y="3314"/>
                    <a:pt x="11415" y="0"/>
                    <a:pt x="7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324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787;p44">
              <a:extLst>
                <a:ext uri="{FF2B5EF4-FFF2-40B4-BE49-F238E27FC236}">
                  <a16:creationId xmlns:a16="http://schemas.microsoft.com/office/drawing/2014/main" id="{09ADFF04-3DEC-B7C6-5717-4589464707B9}"/>
                </a:ext>
              </a:extLst>
            </p:cNvPr>
            <p:cNvSpPr/>
            <p:nvPr/>
          </p:nvSpPr>
          <p:spPr>
            <a:xfrm>
              <a:off x="7462272" y="2557190"/>
              <a:ext cx="153934" cy="153934"/>
            </a:xfrm>
            <a:custGeom>
              <a:avLst/>
              <a:gdLst/>
              <a:ahLst/>
              <a:cxnLst/>
              <a:rect l="l" t="t" r="r" b="b"/>
              <a:pathLst>
                <a:path w="6997" h="6997" extrusionOk="0">
                  <a:moveTo>
                    <a:pt x="6997" y="3498"/>
                  </a:moveTo>
                  <a:cubicBezTo>
                    <a:pt x="6997" y="5445"/>
                    <a:pt x="5419" y="6996"/>
                    <a:pt x="3499" y="6996"/>
                  </a:cubicBezTo>
                  <a:cubicBezTo>
                    <a:pt x="1552" y="6996"/>
                    <a:pt x="1" y="5445"/>
                    <a:pt x="1" y="3498"/>
                  </a:cubicBezTo>
                  <a:cubicBezTo>
                    <a:pt x="1" y="1552"/>
                    <a:pt x="1552" y="0"/>
                    <a:pt x="3499" y="0"/>
                  </a:cubicBezTo>
                  <a:cubicBezTo>
                    <a:pt x="5419" y="0"/>
                    <a:pt x="6997" y="1552"/>
                    <a:pt x="6997" y="3498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780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3C451-347E-E00D-66B5-47E1316E6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2" r="601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32916-539B-D350-B850-FB3E0F874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5110-16C6-0AA8-6545-34BF76E3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15" y="1214019"/>
            <a:ext cx="6034083" cy="572700"/>
          </a:xfrm>
        </p:spPr>
        <p:txBody>
          <a:bodyPr/>
          <a:lstStyle/>
          <a:p>
            <a:r>
              <a:rPr lang="ro-MD" b="1" dirty="0"/>
              <a:t>Cerințe de bază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B06F-7548-25C3-21BC-8D421ABD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512" y="1931599"/>
            <a:ext cx="6875272" cy="182194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1.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Fira Sans Extra Condensed "/>
              </a:rPr>
              <a:t>Definirea</a:t>
            </a:r>
            <a:r>
              <a:rPr lang="en-US" b="1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Fira Sans Extra Condensed "/>
              </a:rPr>
              <a:t>conceptului</a:t>
            </a:r>
            <a:r>
              <a:rPr lang="en-US" b="1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en-US" b="1" i="0" dirty="0">
                <a:solidFill>
                  <a:srgbClr val="3C4043"/>
                </a:solidFill>
                <a:effectLst/>
                <a:latin typeface="Fira Sans Extra Condensed "/>
              </a:rPr>
              <a:t> a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Fira Sans Extra Condensed "/>
              </a:rPr>
              <a:t>funcționalităților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.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Identifică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principalele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funcționalități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caracteristici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pe care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aplicația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ar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trebui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să</a:t>
            </a:r>
            <a:r>
              <a:rPr lang="ro-MD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le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ofere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utilizatorilor</a:t>
            </a:r>
            <a:r>
              <a:rPr lang="ro-MD" dirty="0">
                <a:solidFill>
                  <a:srgbClr val="3C4043"/>
                </a:solidFill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săi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.     </a:t>
            </a:r>
            <a:endParaRPr lang="ro-MD" b="0" i="0" dirty="0">
              <a:solidFill>
                <a:srgbClr val="3C4043"/>
              </a:solidFill>
              <a:effectLst/>
              <a:latin typeface="Fira Sans Extra Condensed 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2.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Fira Sans Extra Condensed "/>
              </a:rPr>
              <a:t>Realizarea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1" i="0" dirty="0">
                <a:solidFill>
                  <a:srgbClr val="3C4043"/>
                </a:solidFill>
                <a:effectLst/>
                <a:latin typeface="Fira Sans Extra Condensed "/>
              </a:rPr>
              <a:t>wireframe-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Fira Sans Extra Condensed "/>
              </a:rPr>
              <a:t>urilor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pentru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fiecare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pagină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sau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ecran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al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aplicației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web.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Acestea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ar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trebui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să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ofere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o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schiță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structurală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a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interfeței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,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includând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elemente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precum bare de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navigare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,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meniuri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,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butoane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, zone de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conținut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etc.</a:t>
            </a:r>
            <a:br>
              <a:rPr lang="en-US" dirty="0">
                <a:latin typeface="Fira Sans Extra Condensed "/>
              </a:rPr>
            </a:br>
            <a:endParaRPr lang="ro-MD" b="0" i="0" dirty="0">
              <a:solidFill>
                <a:srgbClr val="3C4043"/>
              </a:solidFill>
              <a:effectLst/>
              <a:latin typeface="Fira Sans Extra Condensed "/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  </a:t>
            </a:r>
            <a:endParaRPr lang="en-US" sz="1800" dirty="0">
              <a:latin typeface="Fira Sans Extra Condensed 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F67938F1-E589-F45B-2CE1-C467432B6F67}"/>
              </a:ext>
            </a:extLst>
          </p:cNvPr>
          <p:cNvSpPr/>
          <p:nvPr/>
        </p:nvSpPr>
        <p:spPr>
          <a:xfrm>
            <a:off x="1764756" y="184314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E4B7C-39CF-F547-D9FF-BC919DC1A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8053-AD27-31E9-398A-51EB77C9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15" y="1214019"/>
            <a:ext cx="6034083" cy="572700"/>
          </a:xfrm>
        </p:spPr>
        <p:txBody>
          <a:bodyPr/>
          <a:lstStyle/>
          <a:p>
            <a:r>
              <a:rPr lang="ro-MD" b="1" dirty="0"/>
              <a:t>Cerințe de bază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7EDC9-BAC5-9371-659D-1F288BEF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512" y="1931599"/>
            <a:ext cx="6168136" cy="242094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3.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Aplicarea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principiilor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de </a:t>
            </a:r>
            <a:r>
              <a:rPr lang="en-US" b="1" i="0" dirty="0">
                <a:solidFill>
                  <a:srgbClr val="3C4043"/>
                </a:solidFill>
                <a:effectLst/>
                <a:latin typeface="Fira Sans Extra Condensed "/>
              </a:rPr>
              <a:t>design UI/UX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pentru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a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crea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un aspect</a:t>
            </a:r>
            <a:r>
              <a:rPr lang="ro-MD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atractiv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intuitiv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al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aplicației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.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Alege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o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paletă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de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culori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adecvată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,</a:t>
            </a:r>
            <a:r>
              <a:rPr lang="ro-MD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fonturi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elemente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grafice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pentru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a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transmite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corect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mesajul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ro-MD" dirty="0">
                <a:solidFill>
                  <a:srgbClr val="3C4043"/>
                </a:solidFill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funcționalitatea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aplicației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.</a:t>
            </a:r>
            <a:br>
              <a:rPr lang="en-US" dirty="0">
                <a:latin typeface="Fira Sans Extra Condensed "/>
              </a:rPr>
            </a:b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4.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Fira Sans Extra Condensed "/>
              </a:rPr>
              <a:t>Implementarea</a:t>
            </a:r>
            <a:r>
              <a:rPr lang="en-US" b="1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Fira Sans Extra Condensed "/>
              </a:rPr>
              <a:t>interactivității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.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Asigură-te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că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elementele</a:t>
            </a:r>
            <a:r>
              <a:rPr lang="ro-MD" dirty="0">
                <a:solidFill>
                  <a:srgbClr val="3C4043"/>
                </a:solidFill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interacționale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, cum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ar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fi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butoanele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,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formularele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sau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meniurile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,</a:t>
            </a:r>
            <a:r>
              <a:rPr lang="ro-MD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funcționează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corespunzător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oferă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o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experiență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fluidă</a:t>
            </a:r>
            <a:r>
              <a:rPr lang="ro-MD" dirty="0">
                <a:solidFill>
                  <a:srgbClr val="3C4043"/>
                </a:solidFill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utilizatorilor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.</a:t>
            </a:r>
            <a:br>
              <a:rPr lang="en-US" dirty="0">
                <a:latin typeface="Fira Sans Extra Condensed "/>
              </a:rPr>
            </a:br>
            <a:endParaRPr lang="en-US" sz="1800" dirty="0">
              <a:latin typeface="Fira Sans Extra Condensed 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EBE5DFD9-305C-8B82-98FD-9BC78F018352}"/>
              </a:ext>
            </a:extLst>
          </p:cNvPr>
          <p:cNvSpPr/>
          <p:nvPr/>
        </p:nvSpPr>
        <p:spPr>
          <a:xfrm>
            <a:off x="1764756" y="184314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98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A14A-E176-408A-9510-31830B893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9406-B1AF-9E19-558D-1A61563D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15" y="1214019"/>
            <a:ext cx="6034083" cy="572700"/>
          </a:xfrm>
        </p:spPr>
        <p:txBody>
          <a:bodyPr/>
          <a:lstStyle/>
          <a:p>
            <a:r>
              <a:rPr lang="ro-MD" b="1" dirty="0"/>
              <a:t>Cerințe de bază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952FD-D2F5-C721-4F3C-A30317B3E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512" y="1931599"/>
            <a:ext cx="5717032" cy="1320043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5.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Documentarea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procesului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de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dezvoltare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deciziile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luate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în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cadrul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prototipului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. </a:t>
            </a:r>
            <a:r>
              <a:rPr lang="en-US" i="0" dirty="0" err="1">
                <a:solidFill>
                  <a:srgbClr val="3C4043"/>
                </a:solidFill>
                <a:effectLst/>
                <a:latin typeface="Fira Sans Extra Condensed "/>
              </a:rPr>
              <a:t>Realizează</a:t>
            </a:r>
            <a:r>
              <a:rPr lang="en-US" i="0" dirty="0">
                <a:solidFill>
                  <a:srgbClr val="3C4043"/>
                </a:solidFill>
                <a:effectLst/>
                <a:latin typeface="Fira Sans Extra Condensed "/>
              </a:rPr>
              <a:t> o 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Fira Sans Extra Condensed "/>
              </a:rPr>
              <a:t>prezentare</a:t>
            </a:r>
            <a:r>
              <a:rPr lang="ro-MD" b="1" dirty="0">
                <a:solidFill>
                  <a:srgbClr val="3C4043"/>
                </a:solidFill>
                <a:latin typeface="Fira Sans Extra Condensed "/>
              </a:rPr>
              <a:t>/raport</a:t>
            </a:r>
            <a:r>
              <a:rPr lang="en-US" b="1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care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să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evidențieze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caracteristicile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funcționalitățile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principale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ale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aplicației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,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împreună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cu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aspectele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de design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și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Fira Sans Extra Condensed "/>
              </a:rPr>
              <a:t>arhitectură</a:t>
            </a:r>
            <a:r>
              <a:rPr lang="en-US" b="0" i="0" dirty="0">
                <a:solidFill>
                  <a:srgbClr val="3C4043"/>
                </a:solidFill>
                <a:effectLst/>
                <a:latin typeface="Fira Sans Extra Condensed "/>
              </a:rPr>
              <a:t>.</a:t>
            </a: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7F6C118B-90CE-FF48-E0FE-EB08D995269E}"/>
              </a:ext>
            </a:extLst>
          </p:cNvPr>
          <p:cNvSpPr/>
          <p:nvPr/>
        </p:nvSpPr>
        <p:spPr>
          <a:xfrm>
            <a:off x="1764756" y="184314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29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241</Words>
  <Application>Microsoft Office PowerPoint</Application>
  <PresentationFormat>On-screen Show (16:9)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Fira Sans Extra Condensed</vt:lpstr>
      <vt:lpstr>Fira Sans Extra Condensed </vt:lpstr>
      <vt:lpstr>Arial</vt:lpstr>
      <vt:lpstr>Roboto</vt:lpstr>
      <vt:lpstr>Fira Sans Extra Condensed SemiBold</vt:lpstr>
      <vt:lpstr>Gradient Infographics by Slidesgo</vt:lpstr>
      <vt:lpstr>Realizarea prototipului  unei aplicații web.</vt:lpstr>
      <vt:lpstr>PowerPoint Presentation</vt:lpstr>
      <vt:lpstr>PowerPoint Presentation</vt:lpstr>
      <vt:lpstr>Cerințe de bază</vt:lpstr>
      <vt:lpstr>Cerințe de bază</vt:lpstr>
      <vt:lpstr>Cerințe de bază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Identificarea elementelor de interfață ale browser-ului Web.</dc:title>
  <cp:lastModifiedBy>Apareci Aurica</cp:lastModifiedBy>
  <cp:revision>22</cp:revision>
  <dcterms:modified xsi:type="dcterms:W3CDTF">2024-04-07T18:43:59Z</dcterms:modified>
</cp:coreProperties>
</file>