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64" r:id="rId5"/>
    <p:sldId id="283" r:id="rId6"/>
    <p:sldId id="294" r:id="rId7"/>
    <p:sldId id="293" r:id="rId8"/>
    <p:sldId id="272" r:id="rId9"/>
    <p:sldId id="261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83" d="100"/>
          <a:sy n="83" d="100"/>
        </p:scale>
        <p:origin x="90" y="100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0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4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31196" y="1059582"/>
            <a:ext cx="4248472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o-MD" altLang="ko-KR" sz="4000" dirty="0"/>
              <a:t>Temperamentul</a:t>
            </a:r>
            <a:endParaRPr lang="en-US" altLang="ko-KR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31196" y="915566"/>
            <a:ext cx="3816424" cy="504056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ro-MD" altLang="ko-KR" b="1" dirty="0"/>
              <a:t>Psihologia social-economică</a:t>
            </a:r>
            <a:endParaRPr lang="en-US" altLang="ko-KR" b="1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51D8955-445B-3A9F-3299-8490F3B278ED}"/>
              </a:ext>
            </a:extLst>
          </p:cNvPr>
          <p:cNvSpPr txBox="1">
            <a:spLocks/>
          </p:cNvSpPr>
          <p:nvPr/>
        </p:nvSpPr>
        <p:spPr>
          <a:xfrm>
            <a:off x="6300192" y="4083918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o-MD" altLang="ko-KR" sz="1100" b="1" dirty="0"/>
              <a:t>Elevă</a:t>
            </a:r>
            <a:r>
              <a:rPr lang="en-US" altLang="ko-KR" sz="1100" b="1" dirty="0"/>
              <a:t>:</a:t>
            </a:r>
            <a:r>
              <a:rPr lang="ro-MD" altLang="ko-KR" sz="1100" b="1" dirty="0"/>
              <a:t> </a:t>
            </a:r>
            <a:r>
              <a:rPr lang="ro-MD" altLang="ko-KR" sz="1100" b="1" dirty="0" err="1"/>
              <a:t>Apareci</a:t>
            </a:r>
            <a:r>
              <a:rPr lang="ro-MD" altLang="ko-KR" sz="1100" b="1" dirty="0"/>
              <a:t> Aurica</a:t>
            </a:r>
          </a:p>
          <a:p>
            <a:pPr>
              <a:spcBef>
                <a:spcPts val="0"/>
              </a:spcBef>
              <a:defRPr/>
            </a:pPr>
            <a:r>
              <a:rPr lang="ro-MD" altLang="ko-KR" sz="1100" b="1" dirty="0"/>
              <a:t>Grupa</a:t>
            </a:r>
            <a:r>
              <a:rPr lang="en-US" altLang="ko-KR" sz="1100" b="1" dirty="0"/>
              <a:t>:</a:t>
            </a:r>
            <a:r>
              <a:rPr lang="ro-MD" altLang="ko-KR" sz="1100" b="1" dirty="0"/>
              <a:t> AAW 2032</a:t>
            </a:r>
          </a:p>
          <a:p>
            <a:pPr>
              <a:spcBef>
                <a:spcPts val="0"/>
              </a:spcBef>
              <a:defRPr/>
            </a:pPr>
            <a:r>
              <a:rPr lang="ro-MD" altLang="ko-KR" sz="1100" b="1" dirty="0"/>
              <a:t>Profesor</a:t>
            </a:r>
            <a:r>
              <a:rPr lang="en-US" altLang="ko-KR" sz="1100" b="1" dirty="0"/>
              <a:t>:</a:t>
            </a:r>
            <a:r>
              <a:rPr lang="ro-MD" altLang="ko-KR" sz="1100" b="1" dirty="0"/>
              <a:t> </a:t>
            </a:r>
            <a:r>
              <a:rPr lang="ro-MD" altLang="ko-KR" sz="1100" b="1" dirty="0" err="1"/>
              <a:t>Condorachi</a:t>
            </a:r>
            <a:r>
              <a:rPr lang="ro-MD" altLang="ko-KR" sz="1100" b="1" dirty="0"/>
              <a:t> Galina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91880" y="1851670"/>
            <a:ext cx="5652120" cy="2073374"/>
          </a:xfrm>
        </p:spPr>
        <p:txBody>
          <a:bodyPr/>
          <a:lstStyle/>
          <a:p>
            <a:r>
              <a:rPr lang="en-US" sz="1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Temperamentul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sau</a:t>
            </a:r>
            <a:r>
              <a:rPr lang="ro-MD" sz="1400" dirty="0">
                <a:solidFill>
                  <a:srgbClr val="202122"/>
                </a:solidFill>
                <a:latin typeface="Arial" panose="020B0604020202020204" pitchFamily="34" charset="0"/>
              </a:rPr>
              <a:t> caracterul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unui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organism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viu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ne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arată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felul</a:t>
            </a:r>
            <a:r>
              <a:rPr lang="ro-MD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cum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reacționează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sau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cum se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comportă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anumite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situații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</a:t>
            </a:r>
            <a:r>
              <a:rPr lang="ro-MD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schimbare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unor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din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mediul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înconjurător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La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rândul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lui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o-MD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comportamentul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exteriorizează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prin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reacții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emoționale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motorice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corelate cu </a:t>
            </a:r>
            <a:r>
              <a:rPr lang="ro-MD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care se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realizează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autocontrolul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acestor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reacții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Termenul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MD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„temperament”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definește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asemenea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constanta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intensitatea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MD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durata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reacțiilor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provocate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excitantul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extern.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-up of several drawings&#10;&#10;Description automatically generated with medium confidence">
            <a:extLst>
              <a:ext uri="{FF2B5EF4-FFF2-40B4-BE49-F238E27FC236}">
                <a16:creationId xmlns:a16="http://schemas.microsoft.com/office/drawing/2014/main" id="{B800B062-1714-5185-22D0-77EB75F013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 b="2833"/>
          <a:stretch>
            <a:fillRect/>
          </a:stretch>
        </p:blipFill>
        <p:spPr/>
      </p:pic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MD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Mecanismele fiziologice ale temperamentului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0277" y="1906835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obţinute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reflexelor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condiţionate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Pavlov 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reuşit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desprindă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evalueze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proprietăţi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împreună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alcătuiesc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nervos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nervoasă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superioară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forţa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mobilitatea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echilibrul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522709-4FC6-688C-9BF2-B6815B9F3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7554"/>
            <a:ext cx="9144000" cy="576064"/>
          </a:xfrm>
        </p:spPr>
        <p:txBody>
          <a:bodyPr/>
          <a:lstStyle/>
          <a:p>
            <a:r>
              <a:rPr lang="it-IT" dirty="0"/>
              <a:t> </a:t>
            </a:r>
            <a:r>
              <a:rPr lang="it-IT" sz="2400" b="1" dirty="0"/>
              <a:t>Temperamentul - latura dinamico-energetică a personalităţii</a:t>
            </a:r>
            <a:endParaRPr lang="en-US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4B03E-C820-C7E3-F49E-3DDE1B90FB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383618"/>
            <a:ext cx="9144000" cy="2376264"/>
          </a:xfrm>
        </p:spPr>
        <p:txBody>
          <a:bodyPr/>
          <a:lstStyle/>
          <a:p>
            <a:r>
              <a:rPr lang="en-US" sz="1600" dirty="0" err="1"/>
              <a:t>Oamenii</a:t>
            </a:r>
            <a:r>
              <a:rPr lang="en-US" sz="1600" dirty="0"/>
              <a:t> au o </a:t>
            </a:r>
            <a:r>
              <a:rPr lang="en-US" sz="1600" dirty="0" err="1"/>
              <a:t>anumită</a:t>
            </a:r>
            <a:r>
              <a:rPr lang="en-US" sz="1600" dirty="0"/>
              <a:t> „</a:t>
            </a:r>
            <a:r>
              <a:rPr lang="en-US" sz="1600" dirty="0" err="1"/>
              <a:t>viteză</a:t>
            </a:r>
            <a:r>
              <a:rPr lang="en-US" sz="1600" dirty="0"/>
              <a:t> de </a:t>
            </a:r>
            <a:r>
              <a:rPr lang="en-US" sz="1600" dirty="0" err="1"/>
              <a:t>reacţie</a:t>
            </a:r>
            <a:r>
              <a:rPr lang="en-US" sz="1600" dirty="0"/>
              <a:t>”, „</a:t>
            </a:r>
            <a:r>
              <a:rPr lang="en-US" sz="1600" dirty="0" err="1"/>
              <a:t>viteză</a:t>
            </a:r>
            <a:r>
              <a:rPr lang="en-US" sz="1600" dirty="0"/>
              <a:t> de </a:t>
            </a:r>
            <a:r>
              <a:rPr lang="en-US" sz="1600" dirty="0" err="1"/>
              <a:t>apărare</a:t>
            </a:r>
            <a:r>
              <a:rPr lang="en-US" sz="1600" dirty="0"/>
              <a:t>”, care-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deosebesc</a:t>
            </a:r>
            <a:r>
              <a:rPr lang="en-US" sz="1600" dirty="0"/>
              <a:t> </a:t>
            </a:r>
            <a:r>
              <a:rPr lang="en-US" sz="1600" dirty="0" err="1"/>
              <a:t>între</a:t>
            </a:r>
            <a:r>
              <a:rPr lang="en-US" sz="1600" dirty="0"/>
              <a:t> </a:t>
            </a:r>
            <a:r>
              <a:rPr lang="en-US" sz="1600" dirty="0" err="1"/>
              <a:t>ei</a:t>
            </a:r>
            <a:r>
              <a:rPr lang="en-US" sz="1600" dirty="0"/>
              <a:t>. S-a</a:t>
            </a:r>
          </a:p>
          <a:p>
            <a:r>
              <a:rPr lang="en-US" sz="1600" dirty="0" err="1"/>
              <a:t>constatat</a:t>
            </a:r>
            <a:r>
              <a:rPr lang="en-US" sz="1600" dirty="0"/>
              <a:t> </a:t>
            </a:r>
            <a:r>
              <a:rPr lang="en-US" sz="1600" dirty="0" err="1"/>
              <a:t>deci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deosebirile</a:t>
            </a:r>
            <a:r>
              <a:rPr lang="en-US" sz="1600" dirty="0"/>
              <a:t> </a:t>
            </a:r>
            <a:r>
              <a:rPr lang="en-US" sz="1600" dirty="0" err="1"/>
              <a:t>interioare</a:t>
            </a:r>
            <a:r>
              <a:rPr lang="en-US" sz="1600" dirty="0"/>
              <a:t> ale </a:t>
            </a:r>
            <a:r>
              <a:rPr lang="en-US" sz="1600" dirty="0" err="1"/>
              <a:t>oamenilor</a:t>
            </a:r>
            <a:r>
              <a:rPr lang="en-US" sz="1600" dirty="0"/>
              <a:t> se </a:t>
            </a:r>
            <a:r>
              <a:rPr lang="en-US" sz="1600" dirty="0" err="1"/>
              <a:t>datoresc</a:t>
            </a:r>
            <a:r>
              <a:rPr lang="en-US" sz="1600" dirty="0"/>
              <a:t> </a:t>
            </a:r>
            <a:r>
              <a:rPr lang="en-US" sz="1600" dirty="0" err="1"/>
              <a:t>însuşirilor</a:t>
            </a:r>
            <a:r>
              <a:rPr lang="en-US" sz="1600" dirty="0"/>
              <a:t> </a:t>
            </a:r>
            <a:r>
              <a:rPr lang="en-US" sz="1600" dirty="0" err="1"/>
              <a:t>temperamentale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Integrarea</a:t>
            </a:r>
            <a:r>
              <a:rPr lang="en-US" sz="1600" dirty="0"/>
              <a:t> </a:t>
            </a:r>
            <a:r>
              <a:rPr lang="en-US" sz="1600" dirty="0" err="1"/>
              <a:t>însuşirilor</a:t>
            </a:r>
            <a:r>
              <a:rPr lang="en-US" sz="1600" dirty="0"/>
              <a:t> </a:t>
            </a:r>
            <a:r>
              <a:rPr lang="en-US" sz="1600" dirty="0" err="1"/>
              <a:t>şi</a:t>
            </a:r>
            <a:r>
              <a:rPr lang="en-US" sz="1600" dirty="0"/>
              <a:t> </a:t>
            </a:r>
            <a:r>
              <a:rPr lang="en-US" sz="1600" dirty="0" err="1"/>
              <a:t>trăsăturilor</a:t>
            </a:r>
            <a:r>
              <a:rPr lang="en-US" sz="1600" dirty="0"/>
              <a:t> de </a:t>
            </a:r>
            <a:r>
              <a:rPr lang="en-US" sz="1600" dirty="0" err="1"/>
              <a:t>ordin</a:t>
            </a:r>
            <a:r>
              <a:rPr lang="en-US" sz="1600" dirty="0"/>
              <a:t> </a:t>
            </a:r>
            <a:r>
              <a:rPr lang="en-US" sz="1600" dirty="0" err="1"/>
              <a:t>dinamico</a:t>
            </a:r>
            <a:r>
              <a:rPr lang="en-US" sz="1600" dirty="0"/>
              <a:t>-energetic ale </a:t>
            </a:r>
            <a:r>
              <a:rPr lang="en-US" sz="1600" dirty="0" err="1"/>
              <a:t>proceselor</a:t>
            </a:r>
            <a:r>
              <a:rPr lang="en-US" sz="1600" dirty="0"/>
              <a:t> </a:t>
            </a:r>
            <a:r>
              <a:rPr lang="en-US" sz="1600" dirty="0" err="1"/>
              <a:t>psihice</a:t>
            </a:r>
            <a:r>
              <a:rPr lang="en-US" sz="1600" dirty="0"/>
              <a:t> </a:t>
            </a:r>
            <a:r>
              <a:rPr lang="en-US" sz="1600" dirty="0" err="1"/>
              <a:t>şi</a:t>
            </a:r>
            <a:endParaRPr lang="en-US" sz="1600" dirty="0"/>
          </a:p>
          <a:p>
            <a:r>
              <a:rPr lang="en-US" sz="1600" dirty="0" err="1"/>
              <a:t>actelor</a:t>
            </a:r>
            <a:r>
              <a:rPr lang="en-US" sz="1600" dirty="0"/>
              <a:t> </a:t>
            </a:r>
            <a:r>
              <a:rPr lang="en-US" sz="1600" dirty="0" err="1"/>
              <a:t>motorii</a:t>
            </a:r>
            <a:r>
              <a:rPr lang="en-US" sz="1600" dirty="0"/>
              <a:t>, precum </a:t>
            </a:r>
            <a:r>
              <a:rPr lang="en-US" sz="1600" dirty="0" err="1"/>
              <a:t>intensitatea</a:t>
            </a:r>
            <a:r>
              <a:rPr lang="en-US" sz="1600" dirty="0"/>
              <a:t>, </a:t>
            </a:r>
            <a:r>
              <a:rPr lang="en-US" sz="1600" dirty="0" err="1"/>
              <a:t>pregnanţa</a:t>
            </a:r>
            <a:r>
              <a:rPr lang="en-US" sz="1600" dirty="0"/>
              <a:t>, </a:t>
            </a:r>
            <a:r>
              <a:rPr lang="en-US" sz="1600" dirty="0" err="1"/>
              <a:t>acuitatea</a:t>
            </a:r>
            <a:r>
              <a:rPr lang="en-US" sz="1600" dirty="0"/>
              <a:t>, </a:t>
            </a:r>
            <a:r>
              <a:rPr lang="en-US" sz="1600" dirty="0" err="1"/>
              <a:t>modalitatea</a:t>
            </a:r>
            <a:r>
              <a:rPr lang="en-US" sz="1600" dirty="0"/>
              <a:t>, </a:t>
            </a:r>
            <a:r>
              <a:rPr lang="en-US" sz="1600" dirty="0" err="1"/>
              <a:t>echilibrul</a:t>
            </a:r>
            <a:r>
              <a:rPr lang="en-US" sz="1600" dirty="0"/>
              <a:t> etc., </a:t>
            </a:r>
            <a:r>
              <a:rPr lang="en-US" sz="1600" dirty="0" err="1"/>
              <a:t>dă</a:t>
            </a:r>
            <a:endParaRPr lang="en-US" sz="1600" dirty="0"/>
          </a:p>
          <a:p>
            <a:r>
              <a:rPr lang="en-US" sz="1600" dirty="0" err="1"/>
              <a:t>structura</a:t>
            </a:r>
            <a:r>
              <a:rPr lang="en-US" sz="1600" dirty="0"/>
              <a:t> </a:t>
            </a:r>
            <a:r>
              <a:rPr lang="en-US" sz="1600" dirty="0" err="1"/>
              <a:t>temperamentală</a:t>
            </a:r>
            <a:r>
              <a:rPr lang="en-US" sz="1600" dirty="0"/>
              <a:t> a </a:t>
            </a:r>
            <a:r>
              <a:rPr lang="en-US" sz="1600" dirty="0" err="1"/>
              <a:t>personalităţii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Dacă</a:t>
            </a:r>
            <a:r>
              <a:rPr lang="en-US" sz="1600" dirty="0"/>
              <a:t> </a:t>
            </a:r>
            <a:r>
              <a:rPr lang="en-US" sz="1600" dirty="0" err="1"/>
              <a:t>însuşirile</a:t>
            </a:r>
            <a:r>
              <a:rPr lang="en-US" sz="1600" dirty="0"/>
              <a:t> </a:t>
            </a:r>
            <a:r>
              <a:rPr lang="en-US" sz="1600" dirty="0" err="1"/>
              <a:t>dinamico-energetice</a:t>
            </a:r>
            <a:r>
              <a:rPr lang="en-US" sz="1600" dirty="0"/>
              <a:t> ca </a:t>
            </a:r>
            <a:r>
              <a:rPr lang="en-US" sz="1600" dirty="0" err="1"/>
              <a:t>atare</a:t>
            </a:r>
            <a:r>
              <a:rPr lang="en-US" sz="1600" dirty="0"/>
              <a:t> sunt </a:t>
            </a:r>
            <a:r>
              <a:rPr lang="en-US" sz="1600" dirty="0" err="1"/>
              <a:t>înnăscute</a:t>
            </a:r>
            <a:r>
              <a:rPr lang="en-US" sz="1600" dirty="0"/>
              <a:t>, determinate genetic, </a:t>
            </a:r>
            <a:r>
              <a:rPr lang="en-US" sz="1600" dirty="0" err="1"/>
              <a:t>integrarea</a:t>
            </a:r>
            <a:endParaRPr lang="en-US" sz="1600" dirty="0"/>
          </a:p>
          <a:p>
            <a:r>
              <a:rPr lang="en-US" sz="1600" dirty="0"/>
              <a:t>lor </a:t>
            </a:r>
            <a:r>
              <a:rPr lang="en-US" sz="1600" dirty="0" err="1"/>
              <a:t>în</a:t>
            </a:r>
            <a:r>
              <a:rPr lang="en-US" sz="1600" dirty="0"/>
              <a:t> plan </a:t>
            </a:r>
            <a:r>
              <a:rPr lang="en-US" sz="1600" dirty="0" err="1"/>
              <a:t>psihocomportamental</a:t>
            </a:r>
            <a:r>
              <a:rPr lang="en-US" sz="1600" dirty="0"/>
              <a:t>, </a:t>
            </a:r>
            <a:r>
              <a:rPr lang="en-US" sz="1600" dirty="0" err="1"/>
              <a:t>deci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dinamica</a:t>
            </a:r>
            <a:r>
              <a:rPr lang="en-US" sz="1600" dirty="0"/>
              <a:t> </a:t>
            </a:r>
            <a:r>
              <a:rPr lang="en-US" sz="1600" dirty="0" err="1"/>
              <a:t>proceselor</a:t>
            </a:r>
            <a:r>
              <a:rPr lang="en-US" sz="1600" dirty="0"/>
              <a:t> </a:t>
            </a:r>
            <a:r>
              <a:rPr lang="en-US" sz="1600" dirty="0" err="1"/>
              <a:t>psihice</a:t>
            </a:r>
            <a:r>
              <a:rPr lang="en-US" sz="1600" dirty="0"/>
              <a:t> </a:t>
            </a:r>
            <a:r>
              <a:rPr lang="en-US" sz="1600" dirty="0" err="1"/>
              <a:t>şi</a:t>
            </a:r>
            <a:r>
              <a:rPr lang="en-US" sz="1600" dirty="0"/>
              <a:t> a </a:t>
            </a:r>
            <a:r>
              <a:rPr lang="en-US" sz="1600" dirty="0" err="1"/>
              <a:t>actelor</a:t>
            </a:r>
            <a:r>
              <a:rPr lang="en-US" sz="1600" dirty="0"/>
              <a:t> </a:t>
            </a:r>
            <a:r>
              <a:rPr lang="en-US" sz="1600" dirty="0" err="1"/>
              <a:t>motorii</a:t>
            </a:r>
            <a:r>
              <a:rPr lang="en-US" sz="1600" dirty="0"/>
              <a:t>, se</a:t>
            </a:r>
          </a:p>
          <a:p>
            <a:r>
              <a:rPr lang="en-US" sz="1600" dirty="0" err="1"/>
              <a:t>realizează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ontogeneză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32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1840" y="987574"/>
            <a:ext cx="5528265" cy="3040004"/>
            <a:chOff x="3574669" y="1203598"/>
            <a:chExt cx="2478473" cy="3040004"/>
          </a:xfrm>
        </p:grpSpPr>
        <p:sp>
          <p:nvSpPr>
            <p:cNvPr id="5" name="TextBox 4"/>
            <p:cNvSpPr txBox="1"/>
            <p:nvPr/>
          </p:nvSpPr>
          <p:spPr>
            <a:xfrm>
              <a:off x="3574669" y="1565946"/>
              <a:ext cx="247847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o-M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a)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Tipul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puternic-echilibrat-mobil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drept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corespondent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temperamentul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sanguinic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vioi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sociabil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comunicativ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adaptabil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controlat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b)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Tipul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puternic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echilibrat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-inert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corespondent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temperamentul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flegmatic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calm,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tăcut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nesociabil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lent,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greu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adaptabil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situaţii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puţin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impresionabil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rezistent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şi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frustraţii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c)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Tipul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puternic-neechilibrat-excitabil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corespondent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temperamentul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coleric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rezistent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hiperactiv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vioi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irascibil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impulsiv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imprudent,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trăiri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emoţionale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explozive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instabilitate</a:t>
              </a:r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comportamentală</a:t>
              </a:r>
              <a:endParaRPr lang="ro-M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d)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Tipul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slab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drept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corespondent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temperamentul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melancolic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interiorizat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retras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sensibil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delicat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MD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Tipul de sistem nervos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MD" altLang="ko-KR" sz="2800" dirty="0"/>
              <a:t>Caracteristicile fundamentale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84785"/>
            <a:ext cx="9144000" cy="288032"/>
          </a:xfrm>
        </p:spPr>
        <p:txBody>
          <a:bodyPr/>
          <a:lstStyle/>
          <a:p>
            <a:pPr lvl="0"/>
            <a:r>
              <a:rPr lang="ro-MD" altLang="ko-KR" sz="1800" b="1" dirty="0"/>
              <a:t>a tipurilor de temperament</a:t>
            </a:r>
            <a:endParaRPr lang="en-US" altLang="ko-KR" sz="1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9365" y="2984379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3742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4016712" y="395021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95536" y="1233237"/>
            <a:ext cx="3170329" cy="863358"/>
            <a:chOff x="344368" y="3362835"/>
            <a:chExt cx="2518929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344368" y="3579862"/>
              <a:ext cx="2518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mică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forţă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influenţelor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exterioare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necesară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apariţia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unei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reacţii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psihice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Senzivitatea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5536" y="2219193"/>
            <a:ext cx="3170329" cy="863358"/>
            <a:chOff x="344368" y="3362835"/>
            <a:chExt cx="2518929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344368" y="3579862"/>
              <a:ext cx="2518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relevă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gradul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impulsivităţii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reacţiilor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involuntare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influenţele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externe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şi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interne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aceeaşi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putere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Reactivitatea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09364" y="3205147"/>
            <a:ext cx="2756502" cy="863358"/>
            <a:chOff x="673167" y="3362835"/>
            <a:chExt cx="2190130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673167" y="3579862"/>
              <a:ext cx="2190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manifestă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energia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cu care omul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acţionează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asupra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lumii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înconjurătoare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înfruntând</a:t>
              </a:r>
              <a:r>
                <a:rPr lang="ro-M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Activismul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3168353" cy="863358"/>
            <a:chOff x="803640" y="3362835"/>
            <a:chExt cx="2517359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517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judecă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după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faptul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cât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uşor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acomodează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omul la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influenţele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exterioare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condiţiile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Plasticitatea și rigiditatea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80112" y="2712171"/>
            <a:ext cx="3168353" cy="863358"/>
            <a:chOff x="803640" y="3362835"/>
            <a:chExt cx="2517359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517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denotă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faptul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excitaţie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slabă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în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stare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trezească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reacţie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emotivă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expresivă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precum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şi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viteza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Excitabilitatea emotivă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MD" sz="3600" dirty="0">
                <a:cs typeface="Arial" pitchFamily="34" charset="0"/>
              </a:rPr>
              <a:t>Portrete temperamentale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390755"/>
            <a:ext cx="5040560" cy="649565"/>
            <a:chOff x="2175371" y="1705857"/>
            <a:chExt cx="5040560" cy="64956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05857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ro-MD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Sanguinicul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1871433"/>
              <a:ext cx="5040560" cy="48398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corespunde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tipului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nervos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puternic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echilibrat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şi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Oamenii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o-M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 acest tip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sunt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vioi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reacţionează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repede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situaţii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noi</a:t>
              </a:r>
              <a:r>
                <a:rPr lang="ro-M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1311" y="2245268"/>
            <a:ext cx="5043230" cy="629202"/>
            <a:chOff x="2172701" y="1694660"/>
            <a:chExt cx="5043230" cy="629202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694660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ro-MD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Colericul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2701" y="1839873"/>
              <a:ext cx="5040560" cy="48398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corespunde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cu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tipul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nervos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puternic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neechilibrat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şi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Colericul</a:t>
              </a:r>
              <a:r>
                <a:rPr lang="ro-M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un om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vioi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impetuos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agitat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inegal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impulsiv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nestăpânit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1311" y="3115114"/>
            <a:ext cx="5040560" cy="666688"/>
            <a:chOff x="2172701" y="1698796"/>
            <a:chExt cx="5040560" cy="66668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2701" y="1698796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ro-MD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Flegmaticul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2701" y="1881495"/>
              <a:ext cx="5040560" cy="48398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corespunde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tipului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nervos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puternic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echilibrat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şi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inert.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Oamenii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</a:t>
              </a:r>
              <a:r>
                <a:rPr lang="ro-M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acest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tip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nervos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sunt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calmi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liniştiţi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înceţi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rapizi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acţiune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1311" y="3979402"/>
            <a:ext cx="5040560" cy="645318"/>
            <a:chOff x="2172701" y="1697374"/>
            <a:chExt cx="5040560" cy="64531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2701" y="169737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ro-MD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Melancolicul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2701" y="1858703"/>
              <a:ext cx="5040560" cy="48398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corespunde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tipului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nervos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slab.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Asemenea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oameni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posedă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energie</a:t>
              </a:r>
              <a:r>
                <a:rPr lang="ro-M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nervoasă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redusă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Melancolicii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sunt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nehotărâţi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retraşi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timizi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sensibili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579862"/>
            <a:ext cx="9144000" cy="576063"/>
          </a:xfrm>
        </p:spPr>
        <p:txBody>
          <a:bodyPr/>
          <a:lstStyle/>
          <a:p>
            <a:r>
              <a:rPr lang="ro-MD" altLang="ko-KR" sz="2000" dirty="0"/>
              <a:t>Vă mulțumesc pentru atenție 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568</Words>
  <Application>Microsoft Office PowerPoint</Application>
  <PresentationFormat>On-screen Show (16:9)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Apaeci Aurica</cp:lastModifiedBy>
  <cp:revision>104</cp:revision>
  <dcterms:created xsi:type="dcterms:W3CDTF">2016-12-05T23:26:54Z</dcterms:created>
  <dcterms:modified xsi:type="dcterms:W3CDTF">2022-10-27T09:32:16Z</dcterms:modified>
</cp:coreProperties>
</file>