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60" r:id="rId3"/>
    <p:sldId id="257" r:id="rId4"/>
    <p:sldId id="259" r:id="rId5"/>
    <p:sldId id="280" r:id="rId6"/>
    <p:sldId id="261" r:id="rId7"/>
    <p:sldId id="290" r:id="rId8"/>
    <p:sldId id="288" r:id="rId9"/>
    <p:sldId id="262" r:id="rId10"/>
    <p:sldId id="263" r:id="rId11"/>
    <p:sldId id="279" r:id="rId12"/>
    <p:sldId id="289" r:id="rId13"/>
    <p:sldId id="277" r:id="rId14"/>
    <p:sldId id="264" r:id="rId15"/>
    <p:sldId id="27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Poppins" panose="00000500000000000000" pitchFamily="2" charset="-18"/>
      <p:regular r:id="rId22"/>
      <p:bold r:id="rId23"/>
      <p:italic r:id="rId24"/>
      <p:boldItalic r:id="rId25"/>
    </p:embeddedFont>
    <p:embeddedFont>
      <p:font typeface="Poppins Light" panose="00000400000000000000" pitchFamily="2" charset="-18"/>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DA76C-795A-495A-BEFA-B778C0396278}">
  <a:tblStyle styleId="{F84DA76C-795A-495A-BEFA-B778C03962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611BF4-621E-4B3C-804F-145F23E6AE4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86"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46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141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44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794904" y="1695963"/>
            <a:ext cx="7995528"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MD" sz="4000" dirty="0"/>
              <a:t>Teoriile stilului de conducere.</a:t>
            </a:r>
            <a:endParaRPr sz="40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1;p14">
            <a:extLst>
              <a:ext uri="{FF2B5EF4-FFF2-40B4-BE49-F238E27FC236}">
                <a16:creationId xmlns:a16="http://schemas.microsoft.com/office/drawing/2014/main" id="{D37DB4A7-DD37-3ABC-99FF-72482FEE40C4}"/>
              </a:ext>
            </a:extLst>
          </p:cNvPr>
          <p:cNvSpPr txBox="1">
            <a:spLocks/>
          </p:cNvSpPr>
          <p:nvPr/>
        </p:nvSpPr>
        <p:spPr>
          <a:xfrm>
            <a:off x="1575192" y="2166074"/>
            <a:ext cx="5993616" cy="115980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1pPr>
            <a:lvl2pPr marR="0" lvl="1"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2pPr>
            <a:lvl3pPr marR="0" lvl="2"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3pPr>
            <a:lvl4pPr marR="0" lvl="3"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4pPr>
            <a:lvl5pPr marR="0" lvl="4"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5pPr>
            <a:lvl6pPr marR="0" lvl="5"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6pPr>
            <a:lvl7pPr marR="0" lvl="6"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7pPr>
            <a:lvl8pPr marR="0" lvl="7"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8pPr>
            <a:lvl9pPr marR="0" lvl="8"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9pPr>
          </a:lstStyle>
          <a:p>
            <a:r>
              <a:rPr lang="ro-MD" sz="2800" dirty="0"/>
              <a:t>Tipuri de manageri.</a:t>
            </a:r>
          </a:p>
        </p:txBody>
      </p:sp>
      <p:sp>
        <p:nvSpPr>
          <p:cNvPr id="3" name="Google Shape;141;p14">
            <a:extLst>
              <a:ext uri="{FF2B5EF4-FFF2-40B4-BE49-F238E27FC236}">
                <a16:creationId xmlns:a16="http://schemas.microsoft.com/office/drawing/2014/main" id="{B0AF1F39-D0B9-7ED5-9A4A-E6E15B64B231}"/>
              </a:ext>
            </a:extLst>
          </p:cNvPr>
          <p:cNvSpPr txBox="1">
            <a:spLocks/>
          </p:cNvSpPr>
          <p:nvPr/>
        </p:nvSpPr>
        <p:spPr>
          <a:xfrm>
            <a:off x="1494724" y="-349096"/>
            <a:ext cx="5993616" cy="115980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1pPr>
            <a:lvl2pPr marR="0" lvl="1"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2pPr>
            <a:lvl3pPr marR="0" lvl="2"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3pPr>
            <a:lvl4pPr marR="0" lvl="3"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4pPr>
            <a:lvl5pPr marR="0" lvl="4"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5pPr>
            <a:lvl6pPr marR="0" lvl="5"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6pPr>
            <a:lvl7pPr marR="0" lvl="6"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7pPr>
            <a:lvl8pPr marR="0" lvl="7"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8pPr>
            <a:lvl9pPr marR="0" lvl="8"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9pPr>
          </a:lstStyle>
          <a:p>
            <a:r>
              <a:rPr lang="ro-MD" sz="1400" dirty="0"/>
              <a:t>IP Colegiul </a:t>
            </a:r>
            <a:r>
              <a:rPr lang="en-US" sz="1400" dirty="0"/>
              <a:t>“</a:t>
            </a:r>
            <a:r>
              <a:rPr lang="ro-MD" sz="1400" dirty="0"/>
              <a:t>Iulia </a:t>
            </a:r>
            <a:r>
              <a:rPr lang="ro-MD" sz="1400" dirty="0" err="1"/>
              <a:t>Hasdeu</a:t>
            </a:r>
            <a:r>
              <a:rPr lang="en-US" sz="1400" dirty="0"/>
              <a:t>”</a:t>
            </a:r>
            <a:r>
              <a:rPr lang="ro-MD" sz="1400" dirty="0"/>
              <a:t> din Cahul</a:t>
            </a:r>
          </a:p>
        </p:txBody>
      </p:sp>
      <p:sp>
        <p:nvSpPr>
          <p:cNvPr id="4" name="Google Shape;141;p14">
            <a:extLst>
              <a:ext uri="{FF2B5EF4-FFF2-40B4-BE49-F238E27FC236}">
                <a16:creationId xmlns:a16="http://schemas.microsoft.com/office/drawing/2014/main" id="{6A0B2DD1-DA95-A70C-5595-256693F11F51}"/>
              </a:ext>
            </a:extLst>
          </p:cNvPr>
          <p:cNvSpPr txBox="1">
            <a:spLocks/>
          </p:cNvSpPr>
          <p:nvPr/>
        </p:nvSpPr>
        <p:spPr>
          <a:xfrm>
            <a:off x="1575192" y="1351119"/>
            <a:ext cx="5993616" cy="115980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1pPr>
            <a:lvl2pPr marR="0" lvl="1"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2pPr>
            <a:lvl3pPr marR="0" lvl="2"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3pPr>
            <a:lvl4pPr marR="0" lvl="3"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4pPr>
            <a:lvl5pPr marR="0" lvl="4"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5pPr>
            <a:lvl6pPr marR="0" lvl="5"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6pPr>
            <a:lvl7pPr marR="0" lvl="6"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7pPr>
            <a:lvl8pPr marR="0" lvl="7"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8pPr>
            <a:lvl9pPr marR="0" lvl="8"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9pPr>
          </a:lstStyle>
          <a:p>
            <a:r>
              <a:rPr lang="ro-MD" sz="1200" dirty="0"/>
              <a:t>Studiu ghidat nr. 2</a:t>
            </a:r>
          </a:p>
        </p:txBody>
      </p:sp>
      <p:sp>
        <p:nvSpPr>
          <p:cNvPr id="5" name="Google Shape;141;p14">
            <a:extLst>
              <a:ext uri="{FF2B5EF4-FFF2-40B4-BE49-F238E27FC236}">
                <a16:creationId xmlns:a16="http://schemas.microsoft.com/office/drawing/2014/main" id="{AC04CDC5-024C-3C8C-4780-12938389CBA2}"/>
              </a:ext>
            </a:extLst>
          </p:cNvPr>
          <p:cNvSpPr txBox="1">
            <a:spLocks/>
          </p:cNvSpPr>
          <p:nvPr/>
        </p:nvSpPr>
        <p:spPr>
          <a:xfrm>
            <a:off x="3283208" y="3753036"/>
            <a:ext cx="2577583" cy="115980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1pPr>
            <a:lvl2pPr marR="0" lvl="1"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2pPr>
            <a:lvl3pPr marR="0" lvl="2"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3pPr>
            <a:lvl4pPr marR="0" lvl="3"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4pPr>
            <a:lvl5pPr marR="0" lvl="4"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5pPr>
            <a:lvl6pPr marR="0" lvl="5"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6pPr>
            <a:lvl7pPr marR="0" lvl="6"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7pPr>
            <a:lvl8pPr marR="0" lvl="7"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8pPr>
            <a:lvl9pPr marR="0" lvl="8"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9pPr>
          </a:lstStyle>
          <a:p>
            <a:r>
              <a:rPr lang="en-US" sz="1200" dirty="0" err="1"/>
              <a:t>Elev</a:t>
            </a:r>
            <a:r>
              <a:rPr lang="en-US" sz="1200" dirty="0"/>
              <a:t>: </a:t>
            </a:r>
            <a:r>
              <a:rPr lang="ro-MD" sz="1200" dirty="0" err="1"/>
              <a:t>Apareci</a:t>
            </a:r>
            <a:r>
              <a:rPr lang="ro-MD" sz="1200" dirty="0"/>
              <a:t> Aurica </a:t>
            </a:r>
          </a:p>
          <a:p>
            <a:r>
              <a:rPr lang="en-US" sz="1200" dirty="0" err="1"/>
              <a:t>Grupa</a:t>
            </a:r>
            <a:r>
              <a:rPr lang="en-US" sz="1200" dirty="0"/>
              <a:t>: </a:t>
            </a:r>
            <a:r>
              <a:rPr lang="ro-MD" sz="1200" dirty="0"/>
              <a:t>AAW 2032</a:t>
            </a:r>
            <a:endParaRPr lang="en-US" sz="1200" dirty="0"/>
          </a:p>
          <a:p>
            <a:r>
              <a:rPr lang="en-US" sz="1200" dirty="0" err="1"/>
              <a:t>Profesor</a:t>
            </a:r>
            <a:r>
              <a:rPr lang="en-US" sz="1200" dirty="0"/>
              <a:t>: </a:t>
            </a:r>
            <a:r>
              <a:rPr lang="en-US" sz="1200" dirty="0" err="1"/>
              <a:t>Condorachi</a:t>
            </a:r>
            <a:r>
              <a:rPr lang="en-US" sz="1200" dirty="0"/>
              <a:t> Galina</a:t>
            </a:r>
            <a:endParaRPr lang="ro-MD"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818711" y="1004324"/>
            <a:ext cx="5804014" cy="50954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MD" dirty="0">
                <a:solidFill>
                  <a:srgbClr val="000000"/>
                </a:solidFill>
                <a:effectLst/>
                <a:latin typeface="Poppins Light" panose="00000400000000000000" pitchFamily="2" charset="-18"/>
                <a:ea typeface="Calibri" panose="020F0502020204030204" pitchFamily="34" charset="0"/>
                <a:cs typeface="Poppins Light" panose="00000400000000000000" pitchFamily="2" charset="-18"/>
              </a:rPr>
              <a:t>este caracterizat de faptul ca un astfel de conducător considera oamenii ca fiind niște simple instrumente, care sunt ușor de înlocuit, prin intermediul cărora sunt îndeplinite sarcinile de serviciu. </a:t>
            </a:r>
            <a:endParaRPr sz="1100" dirty="0">
              <a:latin typeface="Poppins Light" panose="00000400000000000000" pitchFamily="2" charset="-18"/>
              <a:cs typeface="Poppins Light" panose="00000400000000000000" pitchFamily="2" charset="-18"/>
            </a:endParaRPr>
          </a:p>
        </p:txBody>
      </p:sp>
      <p:sp>
        <p:nvSpPr>
          <p:cNvPr id="225" name="Google Shape;225;p21"/>
          <p:cNvSpPr txBox="1">
            <a:spLocks noGrp="1"/>
          </p:cNvSpPr>
          <p:nvPr>
            <p:ph type="title"/>
          </p:nvPr>
        </p:nvSpPr>
        <p:spPr>
          <a:xfrm>
            <a:off x="457357" y="603823"/>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2400" dirty="0"/>
              <a:t>Stilul centrat</a:t>
            </a:r>
            <a:endParaRPr sz="2400"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4;p21">
            <a:extLst>
              <a:ext uri="{FF2B5EF4-FFF2-40B4-BE49-F238E27FC236}">
                <a16:creationId xmlns:a16="http://schemas.microsoft.com/office/drawing/2014/main" id="{E0A72FB8-72BD-99E2-84B3-8969C7B20DE3}"/>
              </a:ext>
            </a:extLst>
          </p:cNvPr>
          <p:cNvSpPr txBox="1">
            <a:spLocks/>
          </p:cNvSpPr>
          <p:nvPr/>
        </p:nvSpPr>
        <p:spPr>
          <a:xfrm>
            <a:off x="818711" y="2353739"/>
            <a:ext cx="5804014" cy="509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lt2"/>
              </a:buClr>
              <a:buSzPts val="1400"/>
              <a:buFont typeface="Poppins Light"/>
              <a:buChar char="￮"/>
              <a:defRPr sz="1400" b="0" i="0" u="none" strike="noStrike" cap="none">
                <a:solidFill>
                  <a:schemeClr val="dk1"/>
                </a:solidFill>
                <a:latin typeface="Poppins Light"/>
                <a:ea typeface="Poppins Light"/>
                <a:cs typeface="Poppins Light"/>
                <a:sym typeface="Poppins Light"/>
              </a:defRPr>
            </a:lvl1pPr>
            <a:lvl2pPr marL="914400" marR="0" lvl="1" indent="-317500" algn="l" rtl="0">
              <a:lnSpc>
                <a:spcPct val="100000"/>
              </a:lnSpc>
              <a:spcBef>
                <a:spcPts val="0"/>
              </a:spcBef>
              <a:spcAft>
                <a:spcPts val="0"/>
              </a:spcAft>
              <a:buClr>
                <a:schemeClr val="lt2"/>
              </a:buClr>
              <a:buSzPts val="1400"/>
              <a:buFont typeface="Poppins Light"/>
              <a:buChar char="￮"/>
              <a:defRPr sz="1400" b="0" i="0" u="none" strike="noStrike" cap="none">
                <a:solidFill>
                  <a:schemeClr val="dk1"/>
                </a:solidFill>
                <a:latin typeface="Poppins Light"/>
                <a:ea typeface="Poppins Light"/>
                <a:cs typeface="Poppins Light"/>
                <a:sym typeface="Poppins Light"/>
              </a:defRPr>
            </a:lvl2pPr>
            <a:lvl3pPr marL="1371600" marR="0" lvl="2" indent="-317500" algn="l" rtl="0">
              <a:lnSpc>
                <a:spcPct val="100000"/>
              </a:lnSpc>
              <a:spcBef>
                <a:spcPts val="0"/>
              </a:spcBef>
              <a:spcAft>
                <a:spcPts val="0"/>
              </a:spcAft>
              <a:buClr>
                <a:schemeClr val="lt2"/>
              </a:buClr>
              <a:buSzPts val="1400"/>
              <a:buFont typeface="Poppins Light"/>
              <a:buChar char="￮"/>
              <a:defRPr sz="1400" b="0" i="0" u="none" strike="noStrike" cap="none">
                <a:solidFill>
                  <a:schemeClr val="dk1"/>
                </a:solidFill>
                <a:latin typeface="Poppins Light"/>
                <a:ea typeface="Poppins Light"/>
                <a:cs typeface="Poppins Light"/>
                <a:sym typeface="Poppins Light"/>
              </a:defRPr>
            </a:lvl3pPr>
            <a:lvl4pPr marL="1828800" marR="0" lvl="3"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4pPr>
            <a:lvl5pPr marL="2286000" marR="0" lvl="4"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5pPr>
            <a:lvl6pPr marL="2743200" marR="0" lvl="5"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6pPr>
            <a:lvl7pPr marL="3200400" marR="0" lvl="6"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7pPr>
            <a:lvl8pPr marL="3657600" marR="0" lvl="7"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8pPr>
            <a:lvl9pPr marL="4114800" marR="0" lvl="8"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ro-MD" dirty="0">
                <a:solidFill>
                  <a:srgbClr val="000000"/>
                </a:solidFill>
                <a:effectLst/>
                <a:latin typeface="Poppins Light" panose="00000400000000000000" pitchFamily="2" charset="-18"/>
                <a:ea typeface="Calibri" panose="020F0502020204030204" pitchFamily="34" charset="0"/>
                <a:cs typeface="Poppins Light" panose="00000400000000000000" pitchFamily="2" charset="-18"/>
              </a:rPr>
              <a:t>este caracteristic unui conducător care considera ca obținerea performantelor depinde exclusiv de calitatea climatului de munca. </a:t>
            </a:r>
            <a:endParaRPr lang="en-US" sz="1100" dirty="0">
              <a:latin typeface="Poppins Light" panose="00000400000000000000" pitchFamily="2" charset="-18"/>
              <a:cs typeface="Poppins Light" panose="00000400000000000000" pitchFamily="2" charset="-18"/>
            </a:endParaRPr>
          </a:p>
        </p:txBody>
      </p:sp>
      <p:sp>
        <p:nvSpPr>
          <p:cNvPr id="5" name="Google Shape;225;p21">
            <a:extLst>
              <a:ext uri="{FF2B5EF4-FFF2-40B4-BE49-F238E27FC236}">
                <a16:creationId xmlns:a16="http://schemas.microsoft.com/office/drawing/2014/main" id="{6DF074EA-D881-52E7-3412-F704815FB5E8}"/>
              </a:ext>
            </a:extLst>
          </p:cNvPr>
          <p:cNvSpPr txBox="1">
            <a:spLocks/>
          </p:cNvSpPr>
          <p:nvPr/>
        </p:nvSpPr>
        <p:spPr>
          <a:xfrm>
            <a:off x="457357" y="1973447"/>
            <a:ext cx="5220300"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ro-MD" sz="2400" dirty="0"/>
              <a:t>Stilul populist</a:t>
            </a:r>
          </a:p>
        </p:txBody>
      </p:sp>
      <p:sp>
        <p:nvSpPr>
          <p:cNvPr id="6" name="Google Shape;233;p21">
            <a:extLst>
              <a:ext uri="{FF2B5EF4-FFF2-40B4-BE49-F238E27FC236}">
                <a16:creationId xmlns:a16="http://schemas.microsoft.com/office/drawing/2014/main" id="{91D8FF55-58F5-F000-19FA-7DA93E109EAA}"/>
              </a:ext>
            </a:extLst>
          </p:cNvPr>
          <p:cNvSpPr/>
          <p:nvPr/>
        </p:nvSpPr>
        <p:spPr>
          <a:xfrm>
            <a:off x="6454511" y="45042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4;p21">
            <a:extLst>
              <a:ext uri="{FF2B5EF4-FFF2-40B4-BE49-F238E27FC236}">
                <a16:creationId xmlns:a16="http://schemas.microsoft.com/office/drawing/2014/main" id="{67FC8986-BF1B-D11E-324C-753D86E7352B}"/>
              </a:ext>
            </a:extLst>
          </p:cNvPr>
          <p:cNvSpPr txBox="1">
            <a:spLocks/>
          </p:cNvSpPr>
          <p:nvPr/>
        </p:nvSpPr>
        <p:spPr>
          <a:xfrm>
            <a:off x="775785" y="3511778"/>
            <a:ext cx="5804014" cy="509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lt2"/>
              </a:buClr>
              <a:buSzPts val="1400"/>
              <a:buFont typeface="Poppins Light"/>
              <a:buChar char="￮"/>
              <a:defRPr sz="1400" b="0" i="0" u="none" strike="noStrike" cap="none">
                <a:solidFill>
                  <a:schemeClr val="dk1"/>
                </a:solidFill>
                <a:latin typeface="Poppins Light"/>
                <a:ea typeface="Poppins Light"/>
                <a:cs typeface="Poppins Light"/>
                <a:sym typeface="Poppins Light"/>
              </a:defRPr>
            </a:lvl1pPr>
            <a:lvl2pPr marL="914400" marR="0" lvl="1" indent="-317500" algn="l" rtl="0">
              <a:lnSpc>
                <a:spcPct val="100000"/>
              </a:lnSpc>
              <a:spcBef>
                <a:spcPts val="0"/>
              </a:spcBef>
              <a:spcAft>
                <a:spcPts val="0"/>
              </a:spcAft>
              <a:buClr>
                <a:schemeClr val="lt2"/>
              </a:buClr>
              <a:buSzPts val="1400"/>
              <a:buFont typeface="Poppins Light"/>
              <a:buChar char="￮"/>
              <a:defRPr sz="1400" b="0" i="0" u="none" strike="noStrike" cap="none">
                <a:solidFill>
                  <a:schemeClr val="dk1"/>
                </a:solidFill>
                <a:latin typeface="Poppins Light"/>
                <a:ea typeface="Poppins Light"/>
                <a:cs typeface="Poppins Light"/>
                <a:sym typeface="Poppins Light"/>
              </a:defRPr>
            </a:lvl2pPr>
            <a:lvl3pPr marL="1371600" marR="0" lvl="2" indent="-317500" algn="l" rtl="0">
              <a:lnSpc>
                <a:spcPct val="100000"/>
              </a:lnSpc>
              <a:spcBef>
                <a:spcPts val="0"/>
              </a:spcBef>
              <a:spcAft>
                <a:spcPts val="0"/>
              </a:spcAft>
              <a:buClr>
                <a:schemeClr val="lt2"/>
              </a:buClr>
              <a:buSzPts val="1400"/>
              <a:buFont typeface="Poppins Light"/>
              <a:buChar char="￮"/>
              <a:defRPr sz="1400" b="0" i="0" u="none" strike="noStrike" cap="none">
                <a:solidFill>
                  <a:schemeClr val="dk1"/>
                </a:solidFill>
                <a:latin typeface="Poppins Light"/>
                <a:ea typeface="Poppins Light"/>
                <a:cs typeface="Poppins Light"/>
                <a:sym typeface="Poppins Light"/>
              </a:defRPr>
            </a:lvl3pPr>
            <a:lvl4pPr marL="1828800" marR="0" lvl="3"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4pPr>
            <a:lvl5pPr marL="2286000" marR="0" lvl="4"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5pPr>
            <a:lvl6pPr marL="2743200" marR="0" lvl="5"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6pPr>
            <a:lvl7pPr marL="3200400" marR="0" lvl="6"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7pPr>
            <a:lvl8pPr marL="3657600" marR="0" lvl="7"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8pPr>
            <a:lvl9pPr marL="4114800" marR="0" lvl="8" indent="-317500" algn="l" rtl="0">
              <a:lnSpc>
                <a:spcPct val="100000"/>
              </a:lnSpc>
              <a:spcBef>
                <a:spcPts val="0"/>
              </a:spcBef>
              <a:spcAft>
                <a:spcPts val="0"/>
              </a:spcAft>
              <a:buClr>
                <a:srgbClr val="CCCCCC"/>
              </a:buClr>
              <a:buSzPts val="1400"/>
              <a:buFont typeface="Poppins Light"/>
              <a:buChar char="■"/>
              <a:defRPr sz="14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ro-MD" dirty="0">
                <a:solidFill>
                  <a:srgbClr val="000000"/>
                </a:solidFill>
                <a:effectLst/>
                <a:latin typeface="Poppins Light" panose="00000400000000000000" pitchFamily="2" charset="-18"/>
                <a:ea typeface="Calibri" panose="020F0502020204030204" pitchFamily="34" charset="0"/>
                <a:cs typeface="Poppins Light" panose="00000400000000000000" pitchFamily="2" charset="-18"/>
              </a:rPr>
              <a:t>este caracteristic unui lider orientat spre sine </a:t>
            </a:r>
            <a:r>
              <a:rPr lang="ro-MD" dirty="0">
                <a:solidFill>
                  <a:srgbClr val="000000"/>
                </a:solidFill>
                <a:latin typeface="Poppins Light" panose="00000400000000000000" pitchFamily="2" charset="-18"/>
                <a:ea typeface="Calibri" panose="020F0502020204030204" pitchFamily="34" charset="0"/>
                <a:cs typeface="Poppins Light" panose="00000400000000000000" pitchFamily="2" charset="-18"/>
              </a:rPr>
              <a:t>î</a:t>
            </a:r>
            <a:r>
              <a:rPr lang="ro-MD" dirty="0">
                <a:solidFill>
                  <a:srgbClr val="000000"/>
                </a:solidFill>
                <a:effectLst/>
                <a:latin typeface="Poppins Light" panose="00000400000000000000" pitchFamily="2" charset="-18"/>
                <a:ea typeface="Calibri" panose="020F0502020204030204" pitchFamily="34" charset="0"/>
                <a:cs typeface="Poppins Light" panose="00000400000000000000" pitchFamily="2" charset="-18"/>
              </a:rPr>
              <a:t>nsușii, care manifesta tendințe de izolare.</a:t>
            </a:r>
            <a:endParaRPr lang="en-US" sz="1100" dirty="0">
              <a:latin typeface="Poppins Light" panose="00000400000000000000" pitchFamily="2" charset="-18"/>
              <a:cs typeface="Poppins Light" panose="00000400000000000000" pitchFamily="2" charset="-18"/>
            </a:endParaRPr>
          </a:p>
        </p:txBody>
      </p:sp>
      <p:sp>
        <p:nvSpPr>
          <p:cNvPr id="8" name="Google Shape;225;p21">
            <a:extLst>
              <a:ext uri="{FF2B5EF4-FFF2-40B4-BE49-F238E27FC236}">
                <a16:creationId xmlns:a16="http://schemas.microsoft.com/office/drawing/2014/main" id="{852C689C-B2E7-6EF5-B07C-795698666089}"/>
              </a:ext>
            </a:extLst>
          </p:cNvPr>
          <p:cNvSpPr txBox="1">
            <a:spLocks/>
          </p:cNvSpPr>
          <p:nvPr/>
        </p:nvSpPr>
        <p:spPr>
          <a:xfrm>
            <a:off x="457357" y="3123776"/>
            <a:ext cx="5220300"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ro-MD" sz="2400" dirty="0"/>
              <a:t>Stilul secătuit</a:t>
            </a:r>
          </a:p>
        </p:txBody>
      </p:sp>
      <p:sp>
        <p:nvSpPr>
          <p:cNvPr id="9" name="Google Shape;233;p21">
            <a:extLst>
              <a:ext uri="{FF2B5EF4-FFF2-40B4-BE49-F238E27FC236}">
                <a16:creationId xmlns:a16="http://schemas.microsoft.com/office/drawing/2014/main" id="{742F1AA4-F1A3-13B2-67BC-C80F4929862F}"/>
              </a:ext>
            </a:extLst>
          </p:cNvPr>
          <p:cNvSpPr/>
          <p:nvPr/>
        </p:nvSpPr>
        <p:spPr>
          <a:xfrm>
            <a:off x="6454511" y="53426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3" name="Google Shape;453;p3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54" name="Google Shape;454;p37"/>
          <p:cNvSpPr/>
          <p:nvPr/>
        </p:nvSpPr>
        <p:spPr>
          <a:xfrm>
            <a:off x="7253423" y="2000860"/>
            <a:ext cx="1272074" cy="114188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4;p21">
            <a:extLst>
              <a:ext uri="{FF2B5EF4-FFF2-40B4-BE49-F238E27FC236}">
                <a16:creationId xmlns:a16="http://schemas.microsoft.com/office/drawing/2014/main" id="{B7031FEF-E8B8-7649-0D37-51C955D5C61A}"/>
              </a:ext>
            </a:extLst>
          </p:cNvPr>
          <p:cNvSpPr txBox="1">
            <a:spLocks noGrp="1"/>
          </p:cNvSpPr>
          <p:nvPr>
            <p:ph type="body" idx="1"/>
          </p:nvPr>
        </p:nvSpPr>
        <p:spPr>
          <a:xfrm>
            <a:off x="818711" y="1482777"/>
            <a:ext cx="5804014" cy="50954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MD" sz="1400" dirty="0">
                <a:solidFill>
                  <a:srgbClr val="000000"/>
                </a:solidFill>
                <a:effectLst/>
                <a:latin typeface="Poppins Light" panose="00000400000000000000" pitchFamily="2" charset="-18"/>
                <a:ea typeface="Calibri" panose="020F0502020204030204" pitchFamily="34" charset="0"/>
                <a:cs typeface="Poppins Light" panose="00000400000000000000" pitchFamily="2" charset="-18"/>
              </a:rPr>
              <a:t>este caracteristic liderului care încearcă să echilibreze cele doua dimensiuni, urmărind obținerea unor rezultate satisfăcătoare în ceea ce privește producția, păstrând in același timp un climat de munca pe cat se poate de plăcut. </a:t>
            </a:r>
            <a:endParaRPr sz="1200" dirty="0">
              <a:latin typeface="Poppins Light" panose="00000400000000000000" pitchFamily="2" charset="-18"/>
              <a:cs typeface="Poppins Light" panose="00000400000000000000" pitchFamily="2" charset="-18"/>
            </a:endParaRPr>
          </a:p>
        </p:txBody>
      </p:sp>
      <p:sp>
        <p:nvSpPr>
          <p:cNvPr id="7" name="Google Shape;225;p21">
            <a:extLst>
              <a:ext uri="{FF2B5EF4-FFF2-40B4-BE49-F238E27FC236}">
                <a16:creationId xmlns:a16="http://schemas.microsoft.com/office/drawing/2014/main" id="{AF23D29D-9F8A-C168-259D-6A2E50174044}"/>
              </a:ext>
            </a:extLst>
          </p:cNvPr>
          <p:cNvSpPr txBox="1">
            <a:spLocks noGrp="1"/>
          </p:cNvSpPr>
          <p:nvPr>
            <p:ph type="title"/>
          </p:nvPr>
        </p:nvSpPr>
        <p:spPr>
          <a:xfrm>
            <a:off x="457357" y="10544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2400" dirty="0"/>
              <a:t>Stilul mediu oscilant</a:t>
            </a:r>
            <a:endParaRPr sz="2400" dirty="0"/>
          </a:p>
        </p:txBody>
      </p:sp>
      <p:sp>
        <p:nvSpPr>
          <p:cNvPr id="15" name="Google Shape;224;p21">
            <a:extLst>
              <a:ext uri="{FF2B5EF4-FFF2-40B4-BE49-F238E27FC236}">
                <a16:creationId xmlns:a16="http://schemas.microsoft.com/office/drawing/2014/main" id="{AFD0BB2A-B3F4-D845-DF66-DCE4115255DD}"/>
              </a:ext>
            </a:extLst>
          </p:cNvPr>
          <p:cNvSpPr txBox="1">
            <a:spLocks/>
          </p:cNvSpPr>
          <p:nvPr/>
        </p:nvSpPr>
        <p:spPr>
          <a:xfrm>
            <a:off x="839280" y="2848977"/>
            <a:ext cx="5804014" cy="509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ro-MD" sz="1400" dirty="0">
                <a:solidFill>
                  <a:srgbClr val="000000"/>
                </a:solidFill>
                <a:effectLst/>
                <a:latin typeface="Poppins Light" panose="00000400000000000000" pitchFamily="2" charset="-18"/>
                <a:ea typeface="Calibri" panose="020F0502020204030204" pitchFamily="34" charset="0"/>
                <a:cs typeface="Poppins Light" panose="00000400000000000000" pitchFamily="2" charset="-18"/>
              </a:rPr>
              <a:t>este cel caracteristic liderului care reușește sa implice membrii grupului atât </a:t>
            </a:r>
            <a:r>
              <a:rPr lang="ro-MD" sz="1400" dirty="0">
                <a:solidFill>
                  <a:srgbClr val="000000"/>
                </a:solidFill>
                <a:latin typeface="Poppins Light" panose="00000400000000000000" pitchFamily="2" charset="-18"/>
                <a:ea typeface="Calibri" panose="020F0502020204030204" pitchFamily="34" charset="0"/>
                <a:cs typeface="Poppins Light" panose="00000400000000000000" pitchFamily="2" charset="-18"/>
              </a:rPr>
              <a:t>î</a:t>
            </a:r>
            <a:r>
              <a:rPr lang="ro-MD" sz="1400" dirty="0">
                <a:solidFill>
                  <a:srgbClr val="000000"/>
                </a:solidFill>
                <a:effectLst/>
                <a:latin typeface="Poppins Light" panose="00000400000000000000" pitchFamily="2" charset="-18"/>
                <a:ea typeface="Calibri" panose="020F0502020204030204" pitchFamily="34" charset="0"/>
                <a:cs typeface="Poppins Light" panose="00000400000000000000" pitchFamily="2" charset="-18"/>
              </a:rPr>
              <a:t>n realizarea obiectivelor de producție cat si in realizarea problemelor legate de personal, realizându-se astfel si necesitățile organizației si cele ale oamenilor. </a:t>
            </a:r>
            <a:endParaRPr lang="en-US" sz="1400" dirty="0">
              <a:latin typeface="Poppins Light" panose="00000400000000000000" pitchFamily="2" charset="-18"/>
              <a:cs typeface="Poppins Light" panose="00000400000000000000" pitchFamily="2" charset="-18"/>
            </a:endParaRPr>
          </a:p>
        </p:txBody>
      </p:sp>
      <p:sp>
        <p:nvSpPr>
          <p:cNvPr id="16" name="Google Shape;225;p21">
            <a:extLst>
              <a:ext uri="{FF2B5EF4-FFF2-40B4-BE49-F238E27FC236}">
                <a16:creationId xmlns:a16="http://schemas.microsoft.com/office/drawing/2014/main" id="{096F7E02-9171-5992-C3A5-04C1D6619579}"/>
              </a:ext>
            </a:extLst>
          </p:cNvPr>
          <p:cNvSpPr txBox="1">
            <a:spLocks/>
          </p:cNvSpPr>
          <p:nvPr/>
        </p:nvSpPr>
        <p:spPr>
          <a:xfrm>
            <a:off x="457357" y="2420650"/>
            <a:ext cx="5220300"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ro-MD" sz="2400" dirty="0"/>
              <a:t>Stilul centrat pe grup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111899" y="1954799"/>
            <a:ext cx="6001176" cy="95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4400" dirty="0"/>
              <a:t>Tipologii tridimensionale</a:t>
            </a:r>
            <a:endParaRPr sz="4400"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ro-MD" sz="6000" b="1" dirty="0">
                <a:solidFill>
                  <a:srgbClr val="FFFFFF"/>
                </a:solidFill>
                <a:latin typeface="Poppins"/>
                <a:cs typeface="Poppins"/>
                <a:sym typeface="Poppins"/>
              </a:rPr>
              <a:t>3</a:t>
            </a:r>
            <a:endParaRPr sz="6000" dirty="0">
              <a:solidFill>
                <a:srgbClr val="FFFFFF"/>
              </a:solidFill>
            </a:endParaRPr>
          </a:p>
        </p:txBody>
      </p:sp>
    </p:spTree>
    <p:extLst>
      <p:ext uri="{BB962C8B-B14F-4D97-AF65-F5344CB8AC3E}">
        <p14:creationId xmlns:p14="http://schemas.microsoft.com/office/powerpoint/2010/main" val="398818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29" name="Google Shape;429;p35"/>
          <p:cNvSpPr txBox="1">
            <a:spLocks noGrp="1"/>
          </p:cNvSpPr>
          <p:nvPr>
            <p:ph type="body" idx="4294967295"/>
          </p:nvPr>
        </p:nvSpPr>
        <p:spPr>
          <a:xfrm>
            <a:off x="403325" y="285804"/>
            <a:ext cx="2119500" cy="1335732"/>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ro-MD" sz="2400" b="1" dirty="0">
                <a:latin typeface="Poppins"/>
                <a:cs typeface="Poppins"/>
                <a:sym typeface="Poppins"/>
              </a:rPr>
              <a:t>Stilul integrator </a:t>
            </a:r>
            <a:endParaRPr lang="en-US" sz="2400" dirty="0"/>
          </a:p>
        </p:txBody>
      </p:sp>
      <p:sp>
        <p:nvSpPr>
          <p:cNvPr id="430" name="Google Shape;430;p35"/>
          <p:cNvSpPr txBox="1">
            <a:spLocks noGrp="1"/>
          </p:cNvSpPr>
          <p:nvPr>
            <p:ph type="body" idx="4294967295"/>
          </p:nvPr>
        </p:nvSpPr>
        <p:spPr>
          <a:xfrm>
            <a:off x="2872079" y="3644578"/>
            <a:ext cx="6119395" cy="931872"/>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care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pune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accentul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predominant pe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relațiile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umane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manifesta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o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orientare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scăzută</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spre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sarcina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este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considerat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 fi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eficient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stilul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promotor)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atunci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când</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este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generat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interesul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autentic</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fata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oameni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increderea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aceștia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endParaRPr sz="1050" dirty="0">
              <a:latin typeface="Poppins Light" panose="00000400000000000000" pitchFamily="2" charset="-18"/>
              <a:cs typeface="Poppins Light" panose="00000400000000000000" pitchFamily="2" charset="-18"/>
            </a:endParaRPr>
          </a:p>
        </p:txBody>
      </p:sp>
      <p:sp>
        <p:nvSpPr>
          <p:cNvPr id="2" name="Google Shape;429;p35">
            <a:extLst>
              <a:ext uri="{FF2B5EF4-FFF2-40B4-BE49-F238E27FC236}">
                <a16:creationId xmlns:a16="http://schemas.microsoft.com/office/drawing/2014/main" id="{60DE8DA4-39AE-1F27-A207-B494EF30875E}"/>
              </a:ext>
            </a:extLst>
          </p:cNvPr>
          <p:cNvSpPr txBox="1">
            <a:spLocks/>
          </p:cNvSpPr>
          <p:nvPr/>
        </p:nvSpPr>
        <p:spPr>
          <a:xfrm>
            <a:off x="403325" y="1236018"/>
            <a:ext cx="2119500" cy="13357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lgn="ctr">
              <a:buFont typeface="Poppins Light"/>
              <a:buNone/>
            </a:pPr>
            <a:r>
              <a:rPr lang="ro-MD" sz="2400" b="1" dirty="0">
                <a:latin typeface="Poppins"/>
                <a:cs typeface="Poppins"/>
                <a:sym typeface="Poppins"/>
              </a:rPr>
              <a:t>Stilul divizat </a:t>
            </a:r>
            <a:endParaRPr lang="en-US" sz="2400" dirty="0"/>
          </a:p>
        </p:txBody>
      </p:sp>
      <p:sp>
        <p:nvSpPr>
          <p:cNvPr id="3" name="Google Shape;429;p35">
            <a:extLst>
              <a:ext uri="{FF2B5EF4-FFF2-40B4-BE49-F238E27FC236}">
                <a16:creationId xmlns:a16="http://schemas.microsoft.com/office/drawing/2014/main" id="{17BCD8DA-2C87-6BA6-F830-095EC915F711}"/>
              </a:ext>
            </a:extLst>
          </p:cNvPr>
          <p:cNvSpPr txBox="1">
            <a:spLocks/>
          </p:cNvSpPr>
          <p:nvPr/>
        </p:nvSpPr>
        <p:spPr>
          <a:xfrm>
            <a:off x="403325" y="3375984"/>
            <a:ext cx="2119500" cy="13357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lgn="ctr">
              <a:buFont typeface="Poppins Light"/>
              <a:buNone/>
            </a:pPr>
            <a:r>
              <a:rPr lang="ro-MD" sz="2400" b="1" dirty="0">
                <a:latin typeface="Poppins"/>
                <a:cs typeface="Poppins"/>
                <a:sym typeface="Poppins"/>
              </a:rPr>
              <a:t>Stilul relaționat</a:t>
            </a:r>
            <a:endParaRPr lang="en-US" sz="2400" dirty="0"/>
          </a:p>
        </p:txBody>
      </p:sp>
      <p:sp>
        <p:nvSpPr>
          <p:cNvPr id="4" name="Google Shape;429;p35">
            <a:extLst>
              <a:ext uri="{FF2B5EF4-FFF2-40B4-BE49-F238E27FC236}">
                <a16:creationId xmlns:a16="http://schemas.microsoft.com/office/drawing/2014/main" id="{44D97ED8-13EA-14C3-C65E-CD2CBA8F61B9}"/>
              </a:ext>
            </a:extLst>
          </p:cNvPr>
          <p:cNvSpPr txBox="1">
            <a:spLocks/>
          </p:cNvSpPr>
          <p:nvPr/>
        </p:nvSpPr>
        <p:spPr>
          <a:xfrm>
            <a:off x="324077" y="2269101"/>
            <a:ext cx="2277996" cy="13357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lgn="ctr">
              <a:buFont typeface="Poppins Light"/>
              <a:buNone/>
            </a:pPr>
            <a:r>
              <a:rPr lang="ro-MD" sz="2400" b="1" dirty="0">
                <a:latin typeface="Poppins"/>
                <a:cs typeface="Poppins"/>
                <a:sym typeface="Poppins"/>
              </a:rPr>
              <a:t>Stilul dedicat </a:t>
            </a:r>
            <a:endParaRPr lang="en-US" sz="2400" dirty="0"/>
          </a:p>
        </p:txBody>
      </p:sp>
      <p:sp>
        <p:nvSpPr>
          <p:cNvPr id="5" name="Google Shape;430;p35">
            <a:extLst>
              <a:ext uri="{FF2B5EF4-FFF2-40B4-BE49-F238E27FC236}">
                <a16:creationId xmlns:a16="http://schemas.microsoft.com/office/drawing/2014/main" id="{0F4DB694-1A65-83CC-956C-0D6F1EA5F45A}"/>
              </a:ext>
            </a:extLst>
          </p:cNvPr>
          <p:cNvSpPr txBox="1">
            <a:spLocks/>
          </p:cNvSpPr>
          <p:nvPr/>
        </p:nvSpPr>
        <p:spPr>
          <a:xfrm>
            <a:off x="2872080" y="2471031"/>
            <a:ext cx="6119395" cy="9318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caracteristic</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unui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pune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accentul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predominant pe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sarcina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defavoarea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relațiilor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cu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oamenii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este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considerat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eficient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denumit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stil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autoritar-binevoitor</a:t>
            </a: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endParaRPr lang="en-US" sz="1050" dirty="0">
              <a:latin typeface="Poppins Light" panose="00000400000000000000" pitchFamily="2" charset="-18"/>
              <a:cs typeface="Poppins Light" panose="00000400000000000000" pitchFamily="2" charset="-18"/>
            </a:endParaRPr>
          </a:p>
        </p:txBody>
      </p:sp>
      <p:sp>
        <p:nvSpPr>
          <p:cNvPr id="6" name="Google Shape;430;p35">
            <a:extLst>
              <a:ext uri="{FF2B5EF4-FFF2-40B4-BE49-F238E27FC236}">
                <a16:creationId xmlns:a16="http://schemas.microsoft.com/office/drawing/2014/main" id="{39439068-ADA5-6F8E-1EF5-4494AE4CA583}"/>
              </a:ext>
            </a:extLst>
          </p:cNvPr>
          <p:cNvSpPr txBox="1">
            <a:spLocks/>
          </p:cNvSpPr>
          <p:nvPr/>
        </p:nvSpPr>
        <p:spPr>
          <a:xfrm>
            <a:off x="2872080" y="444300"/>
            <a:ext cx="6119395" cy="9318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caracterizat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o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puternica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orientare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spre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sarcina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spre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relație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este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considerat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eficient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atunci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când</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situația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cu care se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confrunta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grupul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cere o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astfel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abordare</a:t>
            </a:r>
            <a:endParaRPr lang="en-US" sz="1050" dirty="0">
              <a:latin typeface="Poppins Light" panose="00000400000000000000" pitchFamily="2" charset="-18"/>
              <a:cs typeface="Poppins Light" panose="00000400000000000000" pitchFamily="2" charset="-18"/>
            </a:endParaRPr>
          </a:p>
        </p:txBody>
      </p:sp>
      <p:sp>
        <p:nvSpPr>
          <p:cNvPr id="8" name="Google Shape;430;p35">
            <a:extLst>
              <a:ext uri="{FF2B5EF4-FFF2-40B4-BE49-F238E27FC236}">
                <a16:creationId xmlns:a16="http://schemas.microsoft.com/office/drawing/2014/main" id="{C7A5ACC1-ECD9-1599-3E63-49A71B6BCFBC}"/>
              </a:ext>
            </a:extLst>
          </p:cNvPr>
          <p:cNvSpPr txBox="1">
            <a:spLocks/>
          </p:cNvSpPr>
          <p:nvPr/>
        </p:nvSpPr>
        <p:spPr>
          <a:xfrm>
            <a:off x="2872080" y="1444206"/>
            <a:ext cx="6119395" cy="9318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buFont typeface="Poppins Light"/>
              <a:buNone/>
            </a:pP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caracteristic</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unui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lider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care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manifesta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un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interes</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scăzut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pentru</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sarcina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pentru</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reiatii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este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considerat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eficient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atunci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când</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liderul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subliniază</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membrilor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grupului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importanta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respectării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regulilor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endParaRPr lang="en-US" sz="900" dirty="0">
              <a:latin typeface="Poppins Light" panose="00000400000000000000" pitchFamily="2" charset="-18"/>
              <a:cs typeface="Poppins Light" panose="00000400000000000000" pitchFamily="2" charset="-1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1" name="Google Shape;241;p22"/>
          <p:cNvSpPr txBox="1">
            <a:spLocks noGrp="1"/>
          </p:cNvSpPr>
          <p:nvPr>
            <p:ph type="body" idx="3"/>
          </p:nvPr>
        </p:nvSpPr>
        <p:spPr>
          <a:xfrm>
            <a:off x="286511" y="450200"/>
            <a:ext cx="5780613" cy="4561850"/>
          </a:xfrm>
          <a:prstGeom prst="rect">
            <a:avLst/>
          </a:prstGeom>
        </p:spPr>
        <p:txBody>
          <a:bodyPr spcFirstLastPara="1" wrap="square" lIns="91425" tIns="91425" rIns="91425" bIns="91425" anchor="t" anchorCtr="0">
            <a:noAutofit/>
          </a:bodyPr>
          <a:lstStyle/>
          <a:p>
            <a:pPr indent="419100" algn="just">
              <a:lnSpc>
                <a:spcPct val="107000"/>
              </a:lnSpc>
              <a:spcAft>
                <a:spcPts val="800"/>
              </a:spcAft>
            </a:pP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În</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societățile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comerciale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tara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noastr</a:t>
            </a:r>
            <a:r>
              <a:rPr lang="ro-MD"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ă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deosebim</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perioada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actuala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trei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tipuri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manageri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400" dirty="0">
              <a:effectLst/>
              <a:latin typeface="Poppins Light" panose="00000400000000000000" pitchFamily="2" charset="-18"/>
              <a:ea typeface="Calibri" panose="020F0502020204030204" pitchFamily="34" charset="0"/>
              <a:cs typeface="Poppins Light" panose="00000400000000000000" pitchFamily="2" charset="-18"/>
            </a:endParaRPr>
          </a:p>
          <a:p>
            <a:pPr indent="419100" algn="just">
              <a:lnSpc>
                <a:spcPct val="107000"/>
              </a:lnSpc>
              <a:spcAft>
                <a:spcPts val="800"/>
              </a:spcAft>
            </a:pPr>
            <a:r>
              <a:rPr lang="en-US" sz="1400"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manageri</a:t>
            </a: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tip </a:t>
            </a:r>
            <a:r>
              <a:rPr lang="en-US" sz="1400"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participativ</a:t>
            </a: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caracterizează</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printr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-o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solida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pregătire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domeniul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managementului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domeniul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in care se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inscrie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activitatea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grupului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condus</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400" dirty="0">
              <a:effectLst/>
              <a:latin typeface="Poppins Light" panose="00000400000000000000" pitchFamily="2" charset="-18"/>
              <a:ea typeface="Calibri" panose="020F0502020204030204" pitchFamily="34" charset="0"/>
              <a:cs typeface="Poppins Light" panose="00000400000000000000" pitchFamily="2" charset="-18"/>
            </a:endParaRPr>
          </a:p>
          <a:p>
            <a:pPr indent="419100" algn="just">
              <a:lnSpc>
                <a:spcPct val="107000"/>
              </a:lnSpc>
              <a:spcAft>
                <a:spcPts val="800"/>
              </a:spcAft>
            </a:pP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manager de tip </a:t>
            </a:r>
            <a:r>
              <a:rPr lang="en-US" sz="1400"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autoritar</a:t>
            </a: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caracterizează</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prin</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situarea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pe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primul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plan a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relațiilor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ierarhice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subordonare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utilizând</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pe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scara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redusa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delegarea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consultarea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subordonatilor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uneori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pentru</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masca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unele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lacune 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pregătire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endParaRPr lang="en-US" sz="1400" dirty="0">
              <a:effectLst/>
              <a:latin typeface="Poppins Light" panose="00000400000000000000" pitchFamily="2" charset="-18"/>
              <a:ea typeface="Calibri" panose="020F0502020204030204" pitchFamily="34" charset="0"/>
              <a:cs typeface="Poppins Light" panose="00000400000000000000" pitchFamily="2" charset="-18"/>
            </a:endParaRPr>
          </a:p>
          <a:p>
            <a:pPr indent="419100" algn="just">
              <a:lnSpc>
                <a:spcPct val="107000"/>
              </a:lnSpc>
              <a:spcAft>
                <a:spcPts val="800"/>
              </a:spcAft>
            </a:pP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manager de tip </a:t>
            </a:r>
            <a:r>
              <a:rPr lang="en-US" sz="1400"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participativ-autoritar</a:t>
            </a:r>
            <a:r>
              <a:rPr lang="en-US" sz="1400"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formează</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prin</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combinarea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celorlalte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doua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tipuri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manageri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cercetările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făcute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rezultat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ca in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perioada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tranziție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la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economia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piața</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acest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tip de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este</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cel</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mai</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4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frecvent</a:t>
            </a:r>
            <a:r>
              <a:rPr lang="en-US" sz="14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400" dirty="0">
              <a:effectLst/>
              <a:latin typeface="Poppins Light" panose="00000400000000000000" pitchFamily="2" charset="-18"/>
              <a:ea typeface="Calibri" panose="020F0502020204030204" pitchFamily="34" charset="0"/>
              <a:cs typeface="Poppins Light" panose="00000400000000000000" pitchFamily="2" charset="-18"/>
            </a:endParaRPr>
          </a:p>
          <a:p>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43" name="Google Shape;243;p22"/>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42" name="Google Shape;442;p3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3200" dirty="0"/>
              <a:t>Vă mulțumesc pentru atenție !</a:t>
            </a:r>
            <a:endParaRPr sz="3200" dirty="0"/>
          </a:p>
        </p:txBody>
      </p:sp>
      <p:grpSp>
        <p:nvGrpSpPr>
          <p:cNvPr id="444" name="Google Shape;444;p36"/>
          <p:cNvGrpSpPr/>
          <p:nvPr/>
        </p:nvGrpSpPr>
        <p:grpSpPr>
          <a:xfrm>
            <a:off x="1812552" y="1460659"/>
            <a:ext cx="345971" cy="325505"/>
            <a:chOff x="5972700" y="2330200"/>
            <a:chExt cx="411625" cy="387275"/>
          </a:xfrm>
        </p:grpSpPr>
        <p:sp>
          <p:nvSpPr>
            <p:cNvPr id="445" name="Google Shape;445;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2385524" y="1310550"/>
            <a:ext cx="5514891" cy="32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err="1">
                <a:solidFill>
                  <a:schemeClr val="accent2"/>
                </a:solidFill>
              </a:rPr>
              <a:t>Stilul</a:t>
            </a:r>
            <a:r>
              <a:rPr lang="en-US" sz="2000" dirty="0">
                <a:solidFill>
                  <a:schemeClr val="accent2"/>
                </a:solidFill>
              </a:rPr>
              <a:t> de </a:t>
            </a:r>
            <a:r>
              <a:rPr lang="en-US" sz="2000" dirty="0" err="1">
                <a:solidFill>
                  <a:schemeClr val="accent2"/>
                </a:solidFill>
              </a:rPr>
              <a:t>conducere</a:t>
            </a:r>
            <a:r>
              <a:rPr lang="en-US" sz="2000" dirty="0">
                <a:solidFill>
                  <a:schemeClr val="accent2"/>
                </a:solidFill>
              </a:rPr>
              <a:t> </a:t>
            </a:r>
            <a:r>
              <a:rPr lang="en-US" sz="2000" dirty="0" err="1"/>
              <a:t>reprezintă</a:t>
            </a:r>
            <a:r>
              <a:rPr lang="en-US" sz="2000" dirty="0"/>
              <a:t> </a:t>
            </a:r>
            <a:r>
              <a:rPr lang="en-US" sz="2000" dirty="0" err="1"/>
              <a:t>felul</a:t>
            </a:r>
            <a:r>
              <a:rPr lang="en-US" sz="2000" dirty="0"/>
              <a:t> in care un </a:t>
            </a:r>
            <a:r>
              <a:rPr lang="en-US" sz="2000" dirty="0" err="1"/>
              <a:t>conducător</a:t>
            </a:r>
            <a:r>
              <a:rPr lang="en-US" sz="2000" dirty="0"/>
              <a:t> </a:t>
            </a:r>
            <a:r>
              <a:rPr lang="ro-MD" sz="2000" dirty="0" err="1"/>
              <a:t>îș</a:t>
            </a:r>
            <a:r>
              <a:rPr lang="en-US" sz="2000" dirty="0" err="1"/>
              <a:t>i</a:t>
            </a:r>
            <a:r>
              <a:rPr lang="en-US" sz="2000" dirty="0"/>
              <a:t> </a:t>
            </a:r>
            <a:r>
              <a:rPr lang="en-US" sz="2000" dirty="0" err="1"/>
              <a:t>desfa</a:t>
            </a:r>
            <a:r>
              <a:rPr lang="ro-MD" sz="2000" dirty="0"/>
              <a:t>ș</a:t>
            </a:r>
            <a:r>
              <a:rPr lang="en-US" sz="2000" dirty="0"/>
              <a:t>oar</a:t>
            </a:r>
            <a:r>
              <a:rPr lang="ro-MD" sz="2000" dirty="0"/>
              <a:t>ă</a:t>
            </a:r>
            <a:r>
              <a:rPr lang="en-US" sz="2000" dirty="0"/>
              <a:t> </a:t>
            </a:r>
            <a:r>
              <a:rPr lang="en-US" sz="2000" dirty="0" err="1"/>
              <a:t>activitatea</a:t>
            </a:r>
            <a:r>
              <a:rPr lang="en-US" sz="2000" dirty="0"/>
              <a:t>,</a:t>
            </a:r>
            <a:r>
              <a:rPr lang="ro-MD" sz="2000" dirty="0"/>
              <a:t> î</a:t>
            </a:r>
            <a:r>
              <a:rPr lang="en-US" sz="2000" dirty="0"/>
              <a:t>n</a:t>
            </a:r>
            <a:r>
              <a:rPr lang="ro-MD" sz="2000" dirty="0"/>
              <a:t>ț</a:t>
            </a:r>
            <a:r>
              <a:rPr lang="en-US" sz="2000" dirty="0" err="1"/>
              <a:t>eleg</a:t>
            </a:r>
            <a:r>
              <a:rPr lang="ro-MD" sz="2000" dirty="0"/>
              <a:t>â</a:t>
            </a:r>
            <a:r>
              <a:rPr lang="en-US" sz="2000" dirty="0" err="1"/>
              <a:t>nd</a:t>
            </a:r>
            <a:r>
              <a:rPr lang="en-US" sz="2000" dirty="0"/>
              <a:t> </a:t>
            </a:r>
            <a:r>
              <a:rPr lang="en-US" sz="2000" dirty="0" err="1"/>
              <a:t>prin</a:t>
            </a:r>
            <a:r>
              <a:rPr lang="en-US" sz="2000" dirty="0"/>
              <a:t> </a:t>
            </a:r>
            <a:r>
              <a:rPr lang="en-US" sz="2000" dirty="0" err="1"/>
              <a:t>aceasta</a:t>
            </a:r>
            <a:r>
              <a:rPr lang="en-US" sz="2000" dirty="0"/>
              <a:t> </a:t>
            </a:r>
            <a:r>
              <a:rPr lang="en-US" sz="2000" dirty="0" err="1"/>
              <a:t>trasaturile</a:t>
            </a:r>
            <a:r>
              <a:rPr lang="en-US" sz="2000" dirty="0"/>
              <a:t> </a:t>
            </a:r>
            <a:r>
              <a:rPr lang="en-US" sz="2000" dirty="0" err="1"/>
              <a:t>particulare</a:t>
            </a:r>
            <a:r>
              <a:rPr lang="en-US" sz="2000" dirty="0"/>
              <a:t> ale </a:t>
            </a:r>
            <a:r>
              <a:rPr lang="en-US" sz="2000" dirty="0" err="1"/>
              <a:t>stilului</a:t>
            </a:r>
            <a:r>
              <a:rPr lang="en-US" sz="2000" dirty="0"/>
              <a:t> </a:t>
            </a:r>
            <a:r>
              <a:rPr lang="ro-MD" sz="2000" dirty="0"/>
              <a:t>ș</a:t>
            </a:r>
            <a:r>
              <a:rPr lang="en-US" sz="2000" dirty="0" err="1"/>
              <a:t>i</a:t>
            </a:r>
            <a:r>
              <a:rPr lang="en-US" sz="2000" dirty="0"/>
              <a:t> </a:t>
            </a:r>
            <a:r>
              <a:rPr lang="en-US" sz="2000" dirty="0" err="1"/>
              <a:t>este</a:t>
            </a:r>
            <a:r>
              <a:rPr lang="en-US" sz="2000" dirty="0"/>
              <a:t> un factor care</a:t>
            </a:r>
            <a:r>
              <a:rPr lang="ro-MD" sz="2000" dirty="0"/>
              <a:t> </a:t>
            </a:r>
            <a:r>
              <a:rPr lang="en-US" sz="2000" dirty="0" err="1"/>
              <a:t>influențează</a:t>
            </a:r>
            <a:r>
              <a:rPr lang="en-US" sz="2000" dirty="0"/>
              <a:t> </a:t>
            </a:r>
            <a:r>
              <a:rPr lang="ro-MD" sz="2000" dirty="0"/>
              <a:t>î</a:t>
            </a:r>
            <a:r>
              <a:rPr lang="en-US" sz="2000" dirty="0"/>
              <a:t>n mare </a:t>
            </a:r>
            <a:r>
              <a:rPr lang="en-US" sz="2000" dirty="0" err="1"/>
              <a:t>măsură</a:t>
            </a:r>
            <a:r>
              <a:rPr lang="en-US" sz="2000" dirty="0"/>
              <a:t> </a:t>
            </a:r>
            <a:r>
              <a:rPr lang="en-US" sz="2000" dirty="0" err="1"/>
              <a:t>productivitatea</a:t>
            </a:r>
            <a:r>
              <a:rPr lang="en-US" sz="2000" dirty="0"/>
              <a:t> </a:t>
            </a:r>
            <a:r>
              <a:rPr lang="ro-MD" sz="2000" dirty="0"/>
              <a:t>ș</a:t>
            </a:r>
            <a:r>
              <a:rPr lang="en-US" sz="2000" dirty="0" err="1"/>
              <a:t>i</a:t>
            </a:r>
            <a:r>
              <a:rPr lang="en-US" sz="2000" dirty="0"/>
              <a:t> </a:t>
            </a:r>
            <a:r>
              <a:rPr lang="en-US" sz="2000" dirty="0" err="1"/>
              <a:t>eficien</a:t>
            </a:r>
            <a:r>
              <a:rPr lang="ro-MD" sz="2000" dirty="0"/>
              <a:t>ț</a:t>
            </a:r>
            <a:r>
              <a:rPr lang="en-US" sz="2000" dirty="0"/>
              <a:t>a </a:t>
            </a:r>
            <a:r>
              <a:rPr lang="en-US" sz="2000" dirty="0" err="1"/>
              <a:t>grupului</a:t>
            </a:r>
            <a:r>
              <a:rPr lang="en-US" sz="2000" dirty="0"/>
              <a:t> pe care </a:t>
            </a:r>
            <a:r>
              <a:rPr lang="ro-MD" sz="2000" dirty="0"/>
              <a:t>î</a:t>
            </a:r>
            <a:r>
              <a:rPr lang="en-US" sz="2000" dirty="0"/>
              <a:t>l conduce,</a:t>
            </a:r>
            <a:r>
              <a:rPr lang="ro-MD" sz="2000" dirty="0"/>
              <a:t> </a:t>
            </a:r>
            <a:r>
              <a:rPr lang="en-US" sz="2000" dirty="0" err="1"/>
              <a:t>indiferent</a:t>
            </a:r>
            <a:r>
              <a:rPr lang="en-US" sz="2000" dirty="0"/>
              <a:t> </a:t>
            </a:r>
            <a:r>
              <a:rPr lang="en-US" sz="2000" dirty="0" err="1"/>
              <a:t>dac</a:t>
            </a:r>
            <a:r>
              <a:rPr lang="ro-MD" sz="2000" dirty="0"/>
              <a:t>ă</a:t>
            </a:r>
            <a:r>
              <a:rPr lang="en-US" sz="2000" dirty="0"/>
              <a:t> ne </a:t>
            </a:r>
            <a:r>
              <a:rPr lang="en-US" sz="2000" dirty="0" err="1"/>
              <a:t>referim</a:t>
            </a:r>
            <a:r>
              <a:rPr lang="en-US" sz="2000" dirty="0"/>
              <a:t> la o </a:t>
            </a:r>
            <a:r>
              <a:rPr lang="en-US" sz="2000" dirty="0" err="1"/>
              <a:t>organizație</a:t>
            </a:r>
            <a:r>
              <a:rPr lang="en-US" sz="2000" dirty="0"/>
              <a:t> </a:t>
            </a:r>
            <a:r>
              <a:rPr lang="ro-MD" sz="2000" dirty="0"/>
              <a:t>î</a:t>
            </a:r>
            <a:r>
              <a:rPr lang="en-US" sz="2000" dirty="0"/>
              <a:t>n </a:t>
            </a:r>
            <a:r>
              <a:rPr lang="en-US" sz="2000" dirty="0" err="1"/>
              <a:t>ansamblul</a:t>
            </a:r>
            <a:r>
              <a:rPr lang="en-US" sz="2000" dirty="0"/>
              <a:t> </a:t>
            </a:r>
            <a:r>
              <a:rPr lang="en-US" sz="2000" dirty="0" err="1"/>
              <a:t>sau</a:t>
            </a:r>
            <a:r>
              <a:rPr lang="en-US" sz="2000" dirty="0"/>
              <a:t> </a:t>
            </a:r>
            <a:r>
              <a:rPr lang="en-US" sz="2000" dirty="0" err="1"/>
              <a:t>sau</a:t>
            </a:r>
            <a:r>
              <a:rPr lang="en-US" sz="2000" dirty="0"/>
              <a:t> </a:t>
            </a:r>
            <a:r>
              <a:rPr lang="en-US" sz="2000" dirty="0" err="1"/>
              <a:t>doar</a:t>
            </a:r>
            <a:r>
              <a:rPr lang="en-US" sz="2000" dirty="0"/>
              <a:t> la o </a:t>
            </a:r>
            <a:r>
              <a:rPr lang="en-US" sz="2000" dirty="0" err="1"/>
              <a:t>parte</a:t>
            </a:r>
            <a:r>
              <a:rPr lang="en-US" sz="2000" dirty="0"/>
              <a:t> a </a:t>
            </a:r>
            <a:r>
              <a:rPr lang="en-US" sz="2000" dirty="0" err="1"/>
              <a:t>acesteia</a:t>
            </a:r>
            <a:r>
              <a:rPr lang="ro-MD" sz="2000" dirty="0"/>
              <a:t>.</a:t>
            </a:r>
            <a:endParaRPr sz="2000" dirty="0"/>
          </a:p>
        </p:txBody>
      </p:sp>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29176" y="934477"/>
            <a:ext cx="710184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2400" dirty="0"/>
              <a:t>Clasificarea stilurilor de conducere </a:t>
            </a:r>
            <a:endParaRPr sz="2400" dirty="0"/>
          </a:p>
        </p:txBody>
      </p:sp>
      <p:sp>
        <p:nvSpPr>
          <p:cNvPr id="154" name="Google Shape;154;p15"/>
          <p:cNvSpPr txBox="1">
            <a:spLocks noGrp="1"/>
          </p:cNvSpPr>
          <p:nvPr>
            <p:ph type="body" idx="2"/>
          </p:nvPr>
        </p:nvSpPr>
        <p:spPr>
          <a:xfrm>
            <a:off x="1266213" y="2534302"/>
            <a:ext cx="5367752" cy="224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00"/>
                </a:solidFill>
              </a:rPr>
              <a:t>o </a:t>
            </a:r>
            <a:r>
              <a:rPr lang="en-US" b="1" dirty="0" err="1">
                <a:solidFill>
                  <a:srgbClr val="000000"/>
                </a:solidFill>
              </a:rPr>
              <a:t>Tipologiile</a:t>
            </a:r>
            <a:r>
              <a:rPr lang="en-US" b="1" dirty="0">
                <a:solidFill>
                  <a:srgbClr val="000000"/>
                </a:solidFill>
              </a:rPr>
              <a:t> </a:t>
            </a:r>
            <a:r>
              <a:rPr lang="en-US" b="1" dirty="0" err="1">
                <a:solidFill>
                  <a:srgbClr val="000000"/>
                </a:solidFill>
              </a:rPr>
              <a:t>unidimensionale</a:t>
            </a:r>
            <a:r>
              <a:rPr lang="en-US" b="1" dirty="0">
                <a:solidFill>
                  <a:srgbClr val="000000"/>
                </a:solidFill>
              </a:rPr>
              <a:t> </a:t>
            </a:r>
            <a:r>
              <a:rPr lang="en-US" dirty="0">
                <a:solidFill>
                  <a:srgbClr val="000000"/>
                </a:solidFill>
              </a:rPr>
              <a:t>- care se </a:t>
            </a:r>
            <a:r>
              <a:rPr lang="en-US" dirty="0" err="1">
                <a:solidFill>
                  <a:srgbClr val="000000"/>
                </a:solidFill>
              </a:rPr>
              <a:t>fundamentează</a:t>
            </a:r>
            <a:r>
              <a:rPr lang="en-US" dirty="0">
                <a:solidFill>
                  <a:srgbClr val="000000"/>
                </a:solidFill>
              </a:rPr>
              <a:t> pe o</a:t>
            </a:r>
            <a:r>
              <a:rPr lang="ro-MD" dirty="0">
                <a:solidFill>
                  <a:srgbClr val="000000"/>
                </a:solidFill>
              </a:rPr>
              <a:t> </a:t>
            </a:r>
            <a:r>
              <a:rPr lang="en-US" dirty="0" err="1">
                <a:solidFill>
                  <a:srgbClr val="000000"/>
                </a:solidFill>
              </a:rPr>
              <a:t>dimensiune</a:t>
            </a:r>
            <a:r>
              <a:rPr lang="en-US" dirty="0">
                <a:solidFill>
                  <a:srgbClr val="000000"/>
                </a:solidFill>
              </a:rPr>
              <a:t> a </a:t>
            </a:r>
            <a:r>
              <a:rPr lang="en-US" dirty="0" err="1">
                <a:solidFill>
                  <a:srgbClr val="000000"/>
                </a:solidFill>
              </a:rPr>
              <a:t>activitatii</a:t>
            </a:r>
            <a:r>
              <a:rPr lang="ro-MD" dirty="0">
                <a:solidFill>
                  <a:srgbClr val="000000"/>
                </a:solidFill>
              </a:rPr>
              <a:t> </a:t>
            </a:r>
            <a:r>
              <a:rPr lang="en-US" dirty="0" err="1">
                <a:solidFill>
                  <a:srgbClr val="000000"/>
                </a:solidFill>
              </a:rPr>
              <a:t>liderului</a:t>
            </a:r>
            <a:r>
              <a:rPr lang="en-US" dirty="0">
                <a:solidFill>
                  <a:srgbClr val="000000"/>
                </a:solidFill>
              </a:rPr>
              <a:t>, pe care o </a:t>
            </a:r>
            <a:r>
              <a:rPr lang="en-US" dirty="0" err="1">
                <a:solidFill>
                  <a:srgbClr val="000000"/>
                </a:solidFill>
              </a:rPr>
              <a:t>considera</a:t>
            </a:r>
            <a:r>
              <a:rPr lang="en-US" dirty="0">
                <a:solidFill>
                  <a:srgbClr val="000000"/>
                </a:solidFill>
              </a:rPr>
              <a:t> ca </a:t>
            </a:r>
            <a:r>
              <a:rPr lang="en-US" dirty="0" err="1">
                <a:solidFill>
                  <a:srgbClr val="000000"/>
                </a:solidFill>
              </a:rPr>
              <a:t>fiind</a:t>
            </a:r>
            <a:r>
              <a:rPr lang="en-US" dirty="0">
                <a:solidFill>
                  <a:srgbClr val="000000"/>
                </a:solidFill>
              </a:rPr>
              <a:t> </a:t>
            </a:r>
            <a:r>
              <a:rPr lang="en-US" dirty="0" err="1">
                <a:solidFill>
                  <a:srgbClr val="000000"/>
                </a:solidFill>
              </a:rPr>
              <a:t>esențiala</a:t>
            </a:r>
            <a:r>
              <a:rPr lang="en-US" dirty="0">
                <a:solidFill>
                  <a:srgbClr val="000000"/>
                </a:solidFill>
              </a:rPr>
              <a:t>.</a:t>
            </a:r>
          </a:p>
          <a:p>
            <a:pPr marL="0" lvl="0" indent="0" algn="l" rtl="0">
              <a:spcBef>
                <a:spcPts val="600"/>
              </a:spcBef>
              <a:spcAft>
                <a:spcPts val="0"/>
              </a:spcAft>
              <a:buClr>
                <a:schemeClr val="dk1"/>
              </a:buClr>
              <a:buSzPts val="1100"/>
              <a:buFont typeface="Arial"/>
              <a:buNone/>
            </a:pPr>
            <a:r>
              <a:rPr lang="en-US" b="1" dirty="0">
                <a:solidFill>
                  <a:srgbClr val="000000"/>
                </a:solidFill>
              </a:rPr>
              <a:t>o </a:t>
            </a:r>
            <a:r>
              <a:rPr lang="en-US" b="1" dirty="0" err="1">
                <a:solidFill>
                  <a:srgbClr val="000000"/>
                </a:solidFill>
              </a:rPr>
              <a:t>Tipologile</a:t>
            </a:r>
            <a:r>
              <a:rPr lang="en-US" b="1" dirty="0">
                <a:solidFill>
                  <a:srgbClr val="000000"/>
                </a:solidFill>
              </a:rPr>
              <a:t> </a:t>
            </a:r>
            <a:r>
              <a:rPr lang="en-US" b="1" dirty="0" err="1">
                <a:solidFill>
                  <a:srgbClr val="000000"/>
                </a:solidFill>
              </a:rPr>
              <a:t>bidimensionale</a:t>
            </a:r>
            <a:r>
              <a:rPr lang="en-US" b="1" dirty="0">
                <a:solidFill>
                  <a:srgbClr val="000000"/>
                </a:solidFill>
              </a:rPr>
              <a:t> </a:t>
            </a:r>
            <a:r>
              <a:rPr lang="en-US" dirty="0">
                <a:solidFill>
                  <a:srgbClr val="000000"/>
                </a:solidFill>
              </a:rPr>
              <a:t>- care </a:t>
            </a:r>
            <a:r>
              <a:rPr lang="en-US" dirty="0" err="1">
                <a:solidFill>
                  <a:srgbClr val="000000"/>
                </a:solidFill>
              </a:rPr>
              <a:t>analizeaza</a:t>
            </a:r>
            <a:r>
              <a:rPr lang="en-US" dirty="0">
                <a:solidFill>
                  <a:srgbClr val="000000"/>
                </a:solidFill>
              </a:rPr>
              <a:t> </a:t>
            </a:r>
            <a:r>
              <a:rPr lang="en-US" dirty="0" err="1">
                <a:solidFill>
                  <a:srgbClr val="000000"/>
                </a:solidFill>
              </a:rPr>
              <a:t>stilul</a:t>
            </a:r>
            <a:r>
              <a:rPr lang="en-US" dirty="0">
                <a:solidFill>
                  <a:srgbClr val="000000"/>
                </a:solidFill>
              </a:rPr>
              <a:t> de </a:t>
            </a:r>
            <a:r>
              <a:rPr lang="en-US" dirty="0" err="1">
                <a:solidFill>
                  <a:srgbClr val="000000"/>
                </a:solidFill>
              </a:rPr>
              <a:t>conducere</a:t>
            </a:r>
            <a:r>
              <a:rPr lang="en-US" dirty="0">
                <a:solidFill>
                  <a:srgbClr val="000000"/>
                </a:solidFill>
              </a:rPr>
              <a:t> in </a:t>
            </a:r>
            <a:r>
              <a:rPr lang="en-US" dirty="0" err="1">
                <a:solidFill>
                  <a:srgbClr val="000000"/>
                </a:solidFill>
              </a:rPr>
              <a:t>funcție</a:t>
            </a:r>
            <a:r>
              <a:rPr lang="en-US" dirty="0">
                <a:solidFill>
                  <a:srgbClr val="000000"/>
                </a:solidFill>
              </a:rPr>
              <a:t> de </a:t>
            </a:r>
            <a:r>
              <a:rPr lang="en-US" dirty="0" err="1">
                <a:solidFill>
                  <a:srgbClr val="000000"/>
                </a:solidFill>
              </a:rPr>
              <a:t>doua</a:t>
            </a:r>
            <a:r>
              <a:rPr lang="ro-MD" dirty="0">
                <a:solidFill>
                  <a:srgbClr val="000000"/>
                </a:solidFill>
              </a:rPr>
              <a:t> </a:t>
            </a:r>
            <a:r>
              <a:rPr lang="en-US" dirty="0" err="1">
                <a:solidFill>
                  <a:srgbClr val="000000"/>
                </a:solidFill>
              </a:rPr>
              <a:t>dimensiuni</a:t>
            </a:r>
            <a:r>
              <a:rPr lang="en-US" dirty="0">
                <a:solidFill>
                  <a:srgbClr val="000000"/>
                </a:solidFill>
              </a:rPr>
              <a:t> ale </a:t>
            </a:r>
            <a:r>
              <a:rPr lang="en-US" dirty="0" err="1">
                <a:solidFill>
                  <a:srgbClr val="000000"/>
                </a:solidFill>
              </a:rPr>
              <a:t>activitatii</a:t>
            </a:r>
            <a:r>
              <a:rPr lang="en-US" dirty="0">
                <a:solidFill>
                  <a:srgbClr val="000000"/>
                </a:solidFill>
              </a:rPr>
              <a:t> </a:t>
            </a:r>
            <a:r>
              <a:rPr lang="en-US" dirty="0" err="1">
                <a:solidFill>
                  <a:srgbClr val="000000"/>
                </a:solidFill>
              </a:rPr>
              <a:t>conducătorului</a:t>
            </a:r>
            <a:r>
              <a:rPr lang="en-US" dirty="0">
                <a:solidFill>
                  <a:srgbClr val="000000"/>
                </a:solidFill>
              </a:rPr>
              <a:t>.</a:t>
            </a:r>
          </a:p>
          <a:p>
            <a:pPr marL="0" lvl="0" indent="0" algn="l" rtl="0">
              <a:spcBef>
                <a:spcPts val="600"/>
              </a:spcBef>
              <a:spcAft>
                <a:spcPts val="0"/>
              </a:spcAft>
              <a:buClr>
                <a:schemeClr val="dk1"/>
              </a:buClr>
              <a:buSzPts val="1100"/>
              <a:buFont typeface="Arial"/>
              <a:buNone/>
            </a:pPr>
            <a:r>
              <a:rPr lang="en-US" b="1" dirty="0">
                <a:solidFill>
                  <a:srgbClr val="000000"/>
                </a:solidFill>
              </a:rPr>
              <a:t>o </a:t>
            </a:r>
            <a:r>
              <a:rPr lang="en-US" b="1" dirty="0" err="1">
                <a:solidFill>
                  <a:srgbClr val="000000"/>
                </a:solidFill>
              </a:rPr>
              <a:t>Tipologiile</a:t>
            </a:r>
            <a:r>
              <a:rPr lang="en-US" b="1" dirty="0">
                <a:solidFill>
                  <a:srgbClr val="000000"/>
                </a:solidFill>
              </a:rPr>
              <a:t> </a:t>
            </a:r>
            <a:r>
              <a:rPr lang="en-US" b="1" dirty="0" err="1">
                <a:solidFill>
                  <a:srgbClr val="000000"/>
                </a:solidFill>
              </a:rPr>
              <a:t>tridimensionale</a:t>
            </a:r>
            <a:r>
              <a:rPr lang="en-US" b="1" dirty="0">
                <a:solidFill>
                  <a:srgbClr val="000000"/>
                </a:solidFill>
              </a:rPr>
              <a:t> </a:t>
            </a:r>
            <a:r>
              <a:rPr lang="en-US" dirty="0">
                <a:solidFill>
                  <a:srgbClr val="000000"/>
                </a:solidFill>
              </a:rPr>
              <a:t>- care </a:t>
            </a:r>
            <a:r>
              <a:rPr lang="en-US" dirty="0" err="1">
                <a:solidFill>
                  <a:srgbClr val="000000"/>
                </a:solidFill>
              </a:rPr>
              <a:t>realizează</a:t>
            </a:r>
            <a:r>
              <a:rPr lang="en-US" dirty="0">
                <a:solidFill>
                  <a:srgbClr val="000000"/>
                </a:solidFill>
              </a:rPr>
              <a:t> </a:t>
            </a:r>
            <a:r>
              <a:rPr lang="en-US" dirty="0" err="1">
                <a:solidFill>
                  <a:srgbClr val="000000"/>
                </a:solidFill>
              </a:rPr>
              <a:t>analiza</a:t>
            </a:r>
            <a:r>
              <a:rPr lang="en-US" dirty="0">
                <a:solidFill>
                  <a:srgbClr val="000000"/>
                </a:solidFill>
              </a:rPr>
              <a:t> in </a:t>
            </a:r>
            <a:r>
              <a:rPr lang="en-US" dirty="0" err="1">
                <a:solidFill>
                  <a:srgbClr val="000000"/>
                </a:solidFill>
              </a:rPr>
              <a:t>funcție</a:t>
            </a:r>
            <a:r>
              <a:rPr lang="en-US" dirty="0">
                <a:solidFill>
                  <a:srgbClr val="000000"/>
                </a:solidFill>
              </a:rPr>
              <a:t> de </a:t>
            </a:r>
            <a:r>
              <a:rPr lang="en-US" dirty="0" err="1">
                <a:solidFill>
                  <a:srgbClr val="000000"/>
                </a:solidFill>
              </a:rPr>
              <a:t>trei</a:t>
            </a:r>
            <a:r>
              <a:rPr lang="en-US" dirty="0">
                <a:solidFill>
                  <a:srgbClr val="000000"/>
                </a:solidFill>
              </a:rPr>
              <a:t> </a:t>
            </a:r>
            <a:r>
              <a:rPr lang="en-US" dirty="0" err="1">
                <a:solidFill>
                  <a:srgbClr val="000000"/>
                </a:solidFill>
              </a:rPr>
              <a:t>dimensiuni</a:t>
            </a:r>
            <a:r>
              <a:rPr lang="en-US" dirty="0">
                <a:solidFill>
                  <a:srgbClr val="000000"/>
                </a:solidFill>
              </a:rPr>
              <a:t>.</a:t>
            </a:r>
            <a:endParaRPr dirty="0">
              <a:solidFill>
                <a:srgbClr val="000000"/>
              </a:solidFill>
            </a:endParaRPr>
          </a:p>
        </p:txBody>
      </p:sp>
      <p:sp>
        <p:nvSpPr>
          <p:cNvPr id="155" name="Google Shape;155;p15"/>
          <p:cNvSpPr txBox="1">
            <a:spLocks noGrp="1"/>
          </p:cNvSpPr>
          <p:nvPr>
            <p:ph type="body" idx="1"/>
          </p:nvPr>
        </p:nvSpPr>
        <p:spPr>
          <a:xfrm>
            <a:off x="895296" y="1383076"/>
            <a:ext cx="5172680" cy="9598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dirty="0" err="1">
                <a:solidFill>
                  <a:srgbClr val="000000"/>
                </a:solidFill>
              </a:rPr>
              <a:t>În</a:t>
            </a:r>
            <a:r>
              <a:rPr lang="en-US" sz="1200" dirty="0">
                <a:solidFill>
                  <a:srgbClr val="000000"/>
                </a:solidFill>
              </a:rPr>
              <a:t> </a:t>
            </a:r>
            <a:r>
              <a:rPr lang="en-US" sz="1200" dirty="0" err="1">
                <a:solidFill>
                  <a:srgbClr val="000000"/>
                </a:solidFill>
              </a:rPr>
              <a:t>cadrul</a:t>
            </a:r>
            <a:r>
              <a:rPr lang="en-US" sz="1200" dirty="0">
                <a:solidFill>
                  <a:srgbClr val="000000"/>
                </a:solidFill>
              </a:rPr>
              <a:t> </a:t>
            </a:r>
            <a:r>
              <a:rPr lang="en-US" sz="1200" dirty="0" err="1">
                <a:solidFill>
                  <a:srgbClr val="000000"/>
                </a:solidFill>
              </a:rPr>
              <a:t>literaturii</a:t>
            </a:r>
            <a:r>
              <a:rPr lang="en-US" sz="1200" dirty="0">
                <a:solidFill>
                  <a:srgbClr val="000000"/>
                </a:solidFill>
              </a:rPr>
              <a:t> de </a:t>
            </a:r>
            <a:r>
              <a:rPr lang="en-US" sz="1200" dirty="0" err="1">
                <a:solidFill>
                  <a:srgbClr val="000000"/>
                </a:solidFill>
              </a:rPr>
              <a:t>specialitate</a:t>
            </a:r>
            <a:r>
              <a:rPr lang="en-US" sz="1200" dirty="0">
                <a:solidFill>
                  <a:srgbClr val="000000"/>
                </a:solidFill>
              </a:rPr>
              <a:t> au </a:t>
            </a:r>
            <a:r>
              <a:rPr lang="en-US" sz="1200" dirty="0" err="1">
                <a:solidFill>
                  <a:srgbClr val="000000"/>
                </a:solidFill>
              </a:rPr>
              <a:t>fost</a:t>
            </a:r>
            <a:r>
              <a:rPr lang="en-US" sz="1200" dirty="0">
                <a:solidFill>
                  <a:srgbClr val="000000"/>
                </a:solidFill>
              </a:rPr>
              <a:t> </a:t>
            </a:r>
            <a:r>
              <a:rPr lang="en-US" sz="1200" dirty="0" err="1">
                <a:solidFill>
                  <a:srgbClr val="000000"/>
                </a:solidFill>
              </a:rPr>
              <a:t>realizate</a:t>
            </a:r>
            <a:r>
              <a:rPr lang="en-US" sz="1200" dirty="0">
                <a:solidFill>
                  <a:srgbClr val="000000"/>
                </a:solidFill>
              </a:rPr>
              <a:t> </a:t>
            </a:r>
            <a:r>
              <a:rPr lang="en-US" sz="1200" dirty="0" err="1">
                <a:solidFill>
                  <a:srgbClr val="000000"/>
                </a:solidFill>
              </a:rPr>
              <a:t>numeroase</a:t>
            </a:r>
            <a:r>
              <a:rPr lang="ro-MD" sz="1200" dirty="0">
                <a:solidFill>
                  <a:srgbClr val="000000"/>
                </a:solidFill>
              </a:rPr>
              <a:t> </a:t>
            </a:r>
            <a:r>
              <a:rPr lang="en-US" sz="1200" dirty="0" err="1">
                <a:solidFill>
                  <a:srgbClr val="000000"/>
                </a:solidFill>
              </a:rPr>
              <a:t>tipologii</a:t>
            </a:r>
            <a:r>
              <a:rPr lang="en-US" sz="1200" dirty="0">
                <a:solidFill>
                  <a:srgbClr val="000000"/>
                </a:solidFill>
              </a:rPr>
              <a:t> ale </a:t>
            </a:r>
            <a:r>
              <a:rPr lang="en-US" sz="1200" dirty="0" err="1">
                <a:solidFill>
                  <a:srgbClr val="000000"/>
                </a:solidFill>
              </a:rPr>
              <a:t>stilurilor</a:t>
            </a:r>
            <a:r>
              <a:rPr lang="en-US" sz="1200" dirty="0">
                <a:solidFill>
                  <a:srgbClr val="000000"/>
                </a:solidFill>
              </a:rPr>
              <a:t> de </a:t>
            </a:r>
            <a:r>
              <a:rPr lang="en-US" sz="1200" dirty="0" err="1">
                <a:solidFill>
                  <a:srgbClr val="000000"/>
                </a:solidFill>
              </a:rPr>
              <a:t>conducere</a:t>
            </a:r>
            <a:r>
              <a:rPr lang="en-US" sz="1200" dirty="0">
                <a:solidFill>
                  <a:srgbClr val="000000"/>
                </a:solidFill>
              </a:rPr>
              <a:t>, </a:t>
            </a:r>
            <a:r>
              <a:rPr lang="en-US" sz="1200" dirty="0" err="1">
                <a:solidFill>
                  <a:srgbClr val="000000"/>
                </a:solidFill>
              </a:rPr>
              <a:t>fundamentate</a:t>
            </a:r>
            <a:r>
              <a:rPr lang="en-US" sz="1200" dirty="0">
                <a:solidFill>
                  <a:srgbClr val="000000"/>
                </a:solidFill>
              </a:rPr>
              <a:t> pe </a:t>
            </a:r>
            <a:r>
              <a:rPr lang="en-US" sz="1200" dirty="0" err="1">
                <a:solidFill>
                  <a:srgbClr val="000000"/>
                </a:solidFill>
              </a:rPr>
              <a:t>criterii</a:t>
            </a:r>
            <a:r>
              <a:rPr lang="en-US" sz="1200" dirty="0">
                <a:solidFill>
                  <a:srgbClr val="000000"/>
                </a:solidFill>
              </a:rPr>
              <a:t> </a:t>
            </a:r>
            <a:r>
              <a:rPr lang="en-US" sz="1200" dirty="0" err="1">
                <a:solidFill>
                  <a:srgbClr val="000000"/>
                </a:solidFill>
              </a:rPr>
              <a:t>foarte</a:t>
            </a:r>
            <a:r>
              <a:rPr lang="en-US" sz="1200" dirty="0">
                <a:solidFill>
                  <a:srgbClr val="000000"/>
                </a:solidFill>
              </a:rPr>
              <a:t> </a:t>
            </a:r>
            <a:r>
              <a:rPr lang="en-US" sz="1200" dirty="0" err="1">
                <a:solidFill>
                  <a:srgbClr val="000000"/>
                </a:solidFill>
              </a:rPr>
              <a:t>diferite</a:t>
            </a:r>
            <a:r>
              <a:rPr lang="en-US" sz="1200" dirty="0">
                <a:solidFill>
                  <a:srgbClr val="000000"/>
                </a:solidFill>
              </a:rPr>
              <a:t>.</a:t>
            </a:r>
            <a:r>
              <a:rPr lang="ro-MD" sz="1200" dirty="0">
                <a:solidFill>
                  <a:srgbClr val="000000"/>
                </a:solidFill>
              </a:rPr>
              <a:t> In acest sens putem clasifica aceste numeroase </a:t>
            </a:r>
            <a:r>
              <a:rPr lang="ro-MD" sz="1200" dirty="0" err="1">
                <a:solidFill>
                  <a:srgbClr val="000000"/>
                </a:solidFill>
              </a:rPr>
              <a:t>tipologizari</a:t>
            </a:r>
            <a:r>
              <a:rPr lang="ro-MD" sz="1200" dirty="0">
                <a:solidFill>
                  <a:srgbClr val="000000"/>
                </a:solidFill>
              </a:rPr>
              <a:t> in funcție de numărul dimensiunilor avute in vedere si in funcție de care au definit stilul de conducere.</a:t>
            </a:r>
            <a:endParaRPr sz="1200" dirty="0">
              <a:solidFill>
                <a:srgbClr val="000000"/>
              </a:solidFill>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111899" y="1954799"/>
            <a:ext cx="6001176" cy="95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4400" dirty="0"/>
              <a:t>Tipologii unidimensionale</a:t>
            </a:r>
            <a:endParaRPr sz="4400"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0" name="Google Shape;460;p38"/>
          <p:cNvSpPr txBox="1">
            <a:spLocks noGrp="1"/>
          </p:cNvSpPr>
          <p:nvPr>
            <p:ph type="body" idx="1"/>
          </p:nvPr>
        </p:nvSpPr>
        <p:spPr>
          <a:xfrm>
            <a:off x="975255" y="1709652"/>
            <a:ext cx="4980179" cy="2618400"/>
          </a:xfrm>
          <a:prstGeom prst="rect">
            <a:avLst/>
          </a:prstGeom>
        </p:spPr>
        <p:txBody>
          <a:bodyPr spcFirstLastPara="1" wrap="square" lIns="91425" tIns="91425" rIns="91425" bIns="91425" anchor="t" anchorCtr="0">
            <a:noAutofit/>
          </a:bodyPr>
          <a:lstStyle/>
          <a:p>
            <a:pPr marL="0" indent="0">
              <a:buNone/>
            </a:pP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In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urma</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ro-MD"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unei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cercetări</a:t>
            </a:r>
            <a:r>
              <a:rPr lang="ro-MD"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asupra unor grupuri de copii între 10-11 ani</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autorii</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au evidential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trei</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categorii</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stiluri</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conducere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stilul</a:t>
            </a:r>
            <a:r>
              <a:rPr lang="en-US"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autoritar</a:t>
            </a:r>
            <a:r>
              <a:rPr lang="en-US"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stilul</a:t>
            </a:r>
            <a:r>
              <a:rPr lang="en-US"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democrat </a:t>
            </a:r>
            <a:r>
              <a:rPr lang="en-US"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stilul</a:t>
            </a:r>
            <a:r>
              <a:rPr lang="en-US"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b="1"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permisiv</a:t>
            </a:r>
            <a:r>
              <a:rPr lang="ro-MD" b="1" dirty="0">
                <a:solidFill>
                  <a:srgbClr val="000000"/>
                </a:solidFill>
                <a:latin typeface="Poppins Light" panose="00000400000000000000" pitchFamily="2" charset="-18"/>
                <a:ea typeface="Times New Roman" panose="02020603050405020304" pitchFamily="18" charset="0"/>
                <a:cs typeface="Poppins Light" panose="00000400000000000000" pitchFamily="2" charset="-18"/>
              </a:rPr>
              <a:t>,</a:t>
            </a:r>
            <a:r>
              <a:rPr lang="en-US" b="1"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fiecare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dintre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acestea</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obținând</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rezultate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diferite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in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ceea</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privește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eficienta</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satisfacția</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agresivitatea</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manifestate</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membrii</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grupurilor</a:t>
            </a:r>
            <a:r>
              <a:rPr lang="en-US"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endParaRPr lang="en-US" sz="1400" dirty="0">
              <a:solidFill>
                <a:srgbClr val="000000"/>
              </a:solidFill>
              <a:latin typeface="Poppins Light" panose="00000400000000000000" pitchFamily="2" charset="-18"/>
              <a:cs typeface="Poppins Light" panose="00000400000000000000" pitchFamily="2" charset="-18"/>
            </a:endParaRPr>
          </a:p>
        </p:txBody>
      </p:sp>
      <p:sp>
        <p:nvSpPr>
          <p:cNvPr id="462" name="Google Shape;462;p3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463" name="Google Shape;463;p38"/>
          <p:cNvGrpSpPr/>
          <p:nvPr/>
        </p:nvGrpSpPr>
        <p:grpSpPr>
          <a:xfrm>
            <a:off x="7075309" y="1848466"/>
            <a:ext cx="1628291" cy="1446665"/>
            <a:chOff x="5292575" y="3681900"/>
            <a:chExt cx="420150" cy="373275"/>
          </a:xfrm>
        </p:grpSpPr>
        <p:sp>
          <p:nvSpPr>
            <p:cNvPr id="464" name="Google Shape;464;p3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D934D81C-D810-ED2F-12A1-0916BF883599}"/>
              </a:ext>
            </a:extLst>
          </p:cNvPr>
          <p:cNvSpPr>
            <a:spLocks noGrp="1"/>
          </p:cNvSpPr>
          <p:nvPr>
            <p:ph type="title"/>
          </p:nvPr>
        </p:nvSpPr>
        <p:spPr>
          <a:xfrm>
            <a:off x="489718" y="1213811"/>
            <a:ext cx="5220300" cy="683100"/>
          </a:xfrm>
        </p:spPr>
        <p:txBody>
          <a:bodyPr/>
          <a:lstStyle/>
          <a:p>
            <a:r>
              <a:rPr lang="ro-MD" sz="3200" dirty="0"/>
              <a:t>Origini</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4;p19">
            <a:extLst>
              <a:ext uri="{FF2B5EF4-FFF2-40B4-BE49-F238E27FC236}">
                <a16:creationId xmlns:a16="http://schemas.microsoft.com/office/drawing/2014/main" id="{C0FB637D-D654-DA00-EE5E-FAA84F1A002A}"/>
              </a:ext>
            </a:extLst>
          </p:cNvPr>
          <p:cNvSpPr txBox="1">
            <a:spLocks/>
          </p:cNvSpPr>
          <p:nvPr/>
        </p:nvSpPr>
        <p:spPr>
          <a:xfrm>
            <a:off x="833876" y="1262500"/>
            <a:ext cx="5351171" cy="261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127000" indent="0">
              <a:buNone/>
            </a:pP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O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alta</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varianta</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completare</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modelului</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clasic</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trasat</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Lewin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colaboratorii</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sai</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fost</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realizata</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80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către</a:t>
            </a:r>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1" dirty="0" err="1">
                <a:effectLst/>
                <a:latin typeface="Poppins Light" panose="00000400000000000000" pitchFamily="2" charset="-18"/>
                <a:ea typeface="Times New Roman" panose="02020603050405020304" pitchFamily="18" charset="0"/>
                <a:cs typeface="Poppins Light" panose="00000400000000000000" pitchFamily="2" charset="-18"/>
              </a:rPr>
              <a:t>J.A.C.Brown</a:t>
            </a:r>
            <a:r>
              <a:rPr lang="en-US" sz="1800" b="1"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care a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adaugat</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schemei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inițiale</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trei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tipuri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conducători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autoritari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(strict,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binevoitor</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incompetent)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doua</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tipuri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suplimentare</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conducători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democratici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democratul</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autentic</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pseudodemocratul</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28746-20F8-8668-D518-567FFA117136}"/>
              </a:ext>
            </a:extLst>
          </p:cNvPr>
          <p:cNvSpPr>
            <a:spLocks noGrp="1"/>
          </p:cNvSpPr>
          <p:nvPr>
            <p:ph type="body" idx="1"/>
          </p:nvPr>
        </p:nvSpPr>
        <p:spPr>
          <a:xfrm>
            <a:off x="2385525" y="444918"/>
            <a:ext cx="6170350" cy="3265800"/>
          </a:xfrm>
        </p:spPr>
        <p:txBody>
          <a:bodyPr/>
          <a:lstStyle/>
          <a:p>
            <a:pPr indent="553085" algn="just"/>
            <a:r>
              <a:rPr lang="en-US" sz="180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In 1958, </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R. Tannenbaum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W.H. Schmidt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propun</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o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alta</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clasificare</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stilurilor</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800" dirty="0" err="1">
                <a:effectLst/>
                <a:latin typeface="Poppins Light" panose="00000400000000000000" pitchFamily="2" charset="-18"/>
                <a:ea typeface="Times New Roman" panose="02020603050405020304" pitchFamily="18" charset="0"/>
                <a:cs typeface="Poppins Light" panose="00000400000000000000" pitchFamily="2" charset="-18"/>
              </a:rPr>
              <a:t>conducere</a:t>
            </a:r>
            <a:r>
              <a:rPr lang="en-US" sz="1800" dirty="0">
                <a:effectLst/>
                <a:latin typeface="Poppins Light" panose="00000400000000000000" pitchFamily="2" charset="-18"/>
                <a:ea typeface="Times New Roman" panose="02020603050405020304" pitchFamily="18" charset="0"/>
                <a:cs typeface="Poppins Light" panose="00000400000000000000" pitchFamily="2" charset="-18"/>
              </a:rPr>
              <a:t>. </a:t>
            </a:r>
          </a:p>
          <a:p>
            <a:pPr marL="342900" lvl="0" indent="-342900" algn="just" fontAlgn="base">
              <a:tabLst>
                <a:tab pos="457200" algn="l"/>
              </a:tabLst>
            </a:pPr>
            <a:r>
              <a:rPr lang="ro-MD"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Conducătorul</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decizia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o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comunica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800" b="0" dirty="0">
              <a:effectLst/>
              <a:latin typeface="Poppins Light" panose="00000400000000000000" pitchFamily="2" charset="-18"/>
              <a:ea typeface="Times New Roman" panose="02020603050405020304" pitchFamily="18" charset="0"/>
              <a:cs typeface="Poppins Light" panose="00000400000000000000" pitchFamily="2" charset="-18"/>
            </a:endParaRPr>
          </a:p>
          <a:p>
            <a:pPr marL="342900" lvl="0" indent="-342900" algn="just" fontAlgn="base">
              <a:tabLst>
                <a:tab pos="457200" algn="l"/>
              </a:tabLst>
            </a:pPr>
            <a:r>
              <a:rPr lang="ro-MD"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Conducătorul</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decizia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dar</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recunoaște</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ca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exista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posibilitatea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neacceptarii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ei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de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aceea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incearca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sa-si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convingă</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subordonatii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o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accepte</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800" b="0" dirty="0">
              <a:effectLst/>
              <a:latin typeface="Poppins Light" panose="00000400000000000000" pitchFamily="2" charset="-18"/>
              <a:ea typeface="Times New Roman" panose="02020603050405020304" pitchFamily="18" charset="0"/>
              <a:cs typeface="Poppins Light" panose="00000400000000000000" pitchFamily="2" charset="-18"/>
            </a:endParaRPr>
          </a:p>
          <a:p>
            <a:pPr marL="342900" lvl="0" indent="-342900" fontAlgn="base">
              <a:tabLst>
                <a:tab pos="457200" algn="l"/>
              </a:tabLst>
            </a:pPr>
            <a:r>
              <a:rPr lang="ro-MD"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Conducătorul</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prezintă</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ideile</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pune</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asteapta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întrebări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800" b="0" dirty="0">
              <a:effectLst/>
              <a:latin typeface="Poppins Light" panose="00000400000000000000" pitchFamily="2" charset="-18"/>
              <a:ea typeface="Times New Roman" panose="02020603050405020304" pitchFamily="18" charset="0"/>
              <a:cs typeface="Poppins Light" panose="00000400000000000000" pitchFamily="2" charset="-18"/>
            </a:endParaRPr>
          </a:p>
          <a:p>
            <a:pPr marL="342900" lvl="0" indent="-342900" fontAlgn="base">
              <a:tabLst>
                <a:tab pos="457200" algn="l"/>
              </a:tabLst>
            </a:pPr>
            <a:r>
              <a:rPr lang="ro-MD"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Conducătorul</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prezintă</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problema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primește</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sugestii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decizia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800" b="0" dirty="0">
              <a:effectLst/>
              <a:latin typeface="Poppins Light" panose="00000400000000000000" pitchFamily="2" charset="-18"/>
              <a:ea typeface="Times New Roman" panose="02020603050405020304" pitchFamily="18" charset="0"/>
              <a:cs typeface="Poppins Light" panose="00000400000000000000" pitchFamily="2" charset="-18"/>
            </a:endParaRPr>
          </a:p>
          <a:p>
            <a:pPr marL="342900" lvl="0" indent="-342900" fontAlgn="base">
              <a:tabLst>
                <a:tab pos="457200" algn="l"/>
              </a:tabLst>
            </a:pPr>
            <a:r>
              <a:rPr lang="ro-MD"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Conducătorul</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stabilește</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limitele</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cere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grupului</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sa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 </a:t>
            </a:r>
            <a:r>
              <a:rPr lang="en-US" sz="1800" b="0" dirty="0" err="1">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decizia</a:t>
            </a:r>
            <a:r>
              <a:rPr lang="en-US" sz="1800" b="0" dirty="0">
                <a:solidFill>
                  <a:srgbClr val="000000"/>
                </a:solidFill>
                <a:effectLst/>
                <a:latin typeface="Poppins Light" panose="00000400000000000000" pitchFamily="2" charset="-18"/>
                <a:ea typeface="Times New Roman" panose="02020603050405020304" pitchFamily="18" charset="0"/>
                <a:cs typeface="Poppins Light" panose="00000400000000000000" pitchFamily="2" charset="-18"/>
              </a:rPr>
              <a:t>;</a:t>
            </a:r>
            <a:endParaRPr lang="en-US" sz="1800" b="0" dirty="0">
              <a:effectLst/>
              <a:latin typeface="Poppins Light" panose="00000400000000000000" pitchFamily="2" charset="-18"/>
              <a:ea typeface="Times New Roman" panose="02020603050405020304" pitchFamily="18" charset="0"/>
              <a:cs typeface="Poppins Light" panose="00000400000000000000" pitchFamily="2" charset="-18"/>
            </a:endParaRPr>
          </a:p>
          <a:p>
            <a:endParaRPr lang="en-US" dirty="0"/>
          </a:p>
        </p:txBody>
      </p:sp>
      <p:sp>
        <p:nvSpPr>
          <p:cNvPr id="3" name="Slide Number Placeholder 2">
            <a:extLst>
              <a:ext uri="{FF2B5EF4-FFF2-40B4-BE49-F238E27FC236}">
                <a16:creationId xmlns:a16="http://schemas.microsoft.com/office/drawing/2014/main" id="{06FBE884-C392-DF10-40B4-BF3DE3AA8E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35520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111899" y="1954799"/>
            <a:ext cx="6001176" cy="95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4400" dirty="0"/>
              <a:t>Tipologii bidimensionale</a:t>
            </a:r>
            <a:endParaRPr sz="4400"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ro-MD" sz="6000" b="1" dirty="0">
                <a:solidFill>
                  <a:srgbClr val="FFFFFF"/>
                </a:solidFill>
                <a:latin typeface="Poppins"/>
                <a:cs typeface="Poppins"/>
                <a:sym typeface="Poppins"/>
              </a:rPr>
              <a:t>2</a:t>
            </a:r>
            <a:endParaRPr sz="6000" dirty="0">
              <a:solidFill>
                <a:srgbClr val="FFFFFF"/>
              </a:solidFill>
            </a:endParaRPr>
          </a:p>
        </p:txBody>
      </p:sp>
    </p:spTree>
    <p:extLst>
      <p:ext uri="{BB962C8B-B14F-4D97-AF65-F5344CB8AC3E}">
        <p14:creationId xmlns:p14="http://schemas.microsoft.com/office/powerpoint/2010/main" val="26214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20"/>
          <p:cNvSpPr txBox="1">
            <a:spLocks noGrp="1"/>
          </p:cNvSpPr>
          <p:nvPr>
            <p:ph type="subTitle" idx="4294967295"/>
          </p:nvPr>
        </p:nvSpPr>
        <p:spPr>
          <a:xfrm>
            <a:off x="1334000" y="3180766"/>
            <a:ext cx="6475999"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MD"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"liderul care are un scor mare atât </a:t>
            </a:r>
            <a:r>
              <a:rPr lang="ro-MD" sz="18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î</a:t>
            </a:r>
            <a:r>
              <a:rPr lang="ro-MD"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 considerație cât </a:t>
            </a:r>
            <a:r>
              <a:rPr lang="ro-MD" sz="18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ș</a:t>
            </a:r>
            <a:r>
              <a:rPr lang="ro-MD"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în structurare nu va acționa </a:t>
            </a:r>
            <a:r>
              <a:rPr lang="ro-MD" sz="18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î</a:t>
            </a:r>
            <a:r>
              <a:rPr lang="ro-MD"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ntotdeauna neapărat mai bine decât alte tipuri de lideri. În anumite cazuri un comportament sau altul poate să nu fie de nici un ajutor sau chiar sa dăuneze </a:t>
            </a:r>
            <a:r>
              <a:rPr lang="ro-MD"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preformanțelor</a:t>
            </a:r>
            <a:r>
              <a:rPr lang="ro-MD"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 satisfacției </a:t>
            </a:r>
            <a:r>
              <a:rPr lang="ro-MD"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angajatilor</a:t>
            </a:r>
            <a:r>
              <a:rPr lang="ro-MD"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sz="1400" dirty="0"/>
          </a:p>
        </p:txBody>
      </p:sp>
      <p:grpSp>
        <p:nvGrpSpPr>
          <p:cNvPr id="207" name="Google Shape;207;p20"/>
          <p:cNvGrpSpPr/>
          <p:nvPr/>
        </p:nvGrpSpPr>
        <p:grpSpPr>
          <a:xfrm>
            <a:off x="3952298" y="309004"/>
            <a:ext cx="1738561" cy="1738545"/>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0"/>
          <p:cNvGrpSpPr/>
          <p:nvPr/>
        </p:nvGrpSpPr>
        <p:grpSpPr>
          <a:xfrm rot="-587313">
            <a:off x="3850121" y="2274317"/>
            <a:ext cx="714809" cy="714768"/>
            <a:chOff x="576250" y="4319400"/>
            <a:chExt cx="442075" cy="442050"/>
          </a:xfrm>
        </p:grpSpPr>
        <p:sp>
          <p:nvSpPr>
            <p:cNvPr id="211" name="Google Shape;21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3536507" y="710554"/>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2697553">
            <a:off x="5327282" y="2038984"/>
            <a:ext cx="412519" cy="3938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5653628" y="1814107"/>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280074">
            <a:off x="3348230" y="1493219"/>
            <a:ext cx="165200" cy="1577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880</Words>
  <Application>Microsoft Office PowerPoint</Application>
  <PresentationFormat>On-screen Show (16:9)</PresentationFormat>
  <Paragraphs>64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Poppins</vt:lpstr>
      <vt:lpstr>Calibri</vt:lpstr>
      <vt:lpstr>Poppins Light</vt:lpstr>
      <vt:lpstr>Cymbeline template</vt:lpstr>
      <vt:lpstr>Teoriile stilului de conducere.</vt:lpstr>
      <vt:lpstr>PowerPoint Presentation</vt:lpstr>
      <vt:lpstr>Clasificarea stilurilor de conducere </vt:lpstr>
      <vt:lpstr>Tipologii unidimensionale</vt:lpstr>
      <vt:lpstr>Origini</vt:lpstr>
      <vt:lpstr>PowerPoint Presentation</vt:lpstr>
      <vt:lpstr>PowerPoint Presentation</vt:lpstr>
      <vt:lpstr>Tipologii bidimensionale</vt:lpstr>
      <vt:lpstr>PowerPoint Presentation</vt:lpstr>
      <vt:lpstr>Stilul centrat</vt:lpstr>
      <vt:lpstr>Stilul mediu oscilant</vt:lpstr>
      <vt:lpstr>Tipologii tridimensionale</vt:lpstr>
      <vt:lpstr>PowerPoint Presentation</vt:lpstr>
      <vt:lpstr>PowerPoint Presentation</vt:lpstr>
      <vt:lpstr>Vă mulțumesc pentru atenție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Teoriile stilului de conducere.</dc:title>
  <cp:lastModifiedBy>Apaeci Aurica</cp:lastModifiedBy>
  <cp:revision>2</cp:revision>
  <dcterms:modified xsi:type="dcterms:W3CDTF">2022-10-02T19:57:17Z</dcterms:modified>
</cp:coreProperties>
</file>