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68" r:id="rId15"/>
    <p:sldId id="2146847055" r:id="rId16"/>
    <p:sldId id="269" r:id="rId17"/>
    <p:sldId id="2146847059" r:id="rId18"/>
    <p:sldId id="2146847065" r:id="rId19"/>
    <p:sldId id="2146847066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Power System Fault Detection and Classification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3450" y="4181013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APABRITA SARKAR – University of Engineering and Management, Kolkata – Computer Science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E8B634-2117-4657-A2F9-FCAD1C6C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354" t="21933" r="3148" b="4520"/>
          <a:stretch/>
        </p:blipFill>
        <p:spPr>
          <a:xfrm>
            <a:off x="748452" y="1668544"/>
            <a:ext cx="10695096" cy="4732255"/>
          </a:xfrm>
        </p:spPr>
      </p:pic>
    </p:spTree>
    <p:extLst>
      <p:ext uri="{BB962C8B-B14F-4D97-AF65-F5344CB8AC3E}">
        <p14:creationId xmlns:p14="http://schemas.microsoft.com/office/powerpoint/2010/main" val="156528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GB" sz="2000" dirty="0"/>
              <a:t>The proposed machine learning solution effectively classifies power system faults using real-time electrical data, demonstrating high accuracy and reliability. It leverages supervised learning with Random Forest or SVM models and is successfully deployed using IBM Watson Studio. Key challenges included data </a:t>
            </a:r>
            <a:r>
              <a:rPr lang="en-GB" sz="2000" dirty="0" err="1"/>
              <a:t>preprocessing</a:t>
            </a:r>
            <a:r>
              <a:rPr lang="en-GB" sz="2000" dirty="0"/>
              <a:t> and choosing the most optimal model for performance. Future improvements could involve integrating more diverse datasets and real-time sensor inputs. Accurate fault classification is crucial for maintaining power system stability.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600" dirty="0"/>
              <a:t>The proposed fault detection and classification system lays the foundation for a more intelligent and responsive power distribution network. In the future, this system can be enhanced in the following ways: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/>
              <a:t>Incorporating Additional Data Sources</a:t>
            </a:r>
            <a:r>
              <a:rPr lang="en-GB" sz="1600" dirty="0"/>
              <a:t>: Integrate data from smart meters, IoT sensors, weather conditions, and historical maintenance logs to improve the model’s accuracy and robustness.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/>
              <a:t>Algorithm Optimization</a:t>
            </a:r>
            <a:r>
              <a:rPr lang="en-GB" sz="1600" dirty="0"/>
              <a:t>: Apply advanced techniques like ensemble learning (e.g., </a:t>
            </a:r>
            <a:r>
              <a:rPr lang="en-GB" sz="1600" dirty="0" err="1"/>
              <a:t>XGBoost</a:t>
            </a:r>
            <a:r>
              <a:rPr lang="en-GB" sz="1600" dirty="0"/>
              <a:t>, Gradient Boosting), deep learning models (e.g., LSTM, CNN), or hybrid models to boost performance under complex fault scenarios.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/>
              <a:t>Scalability to Multi-Region Systems</a:t>
            </a:r>
            <a:r>
              <a:rPr lang="en-GB" sz="1600" dirty="0"/>
              <a:t>: Expand the system’s deployment to monitor multiple cities or regional grids, enabling a centralized or federated fault monitoring system.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/>
              <a:t>Real-Time Edge Computing Integration</a:t>
            </a:r>
            <a:r>
              <a:rPr lang="en-GB" sz="1600" dirty="0"/>
              <a:t>: Use edge devices at substations to perform real-time inference, reducing latency in fault detection and improving response times during critical events.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600" b="1" dirty="0"/>
              <a:t>Self-Learning Models</a:t>
            </a:r>
            <a:r>
              <a:rPr lang="en-GB" sz="1600" dirty="0"/>
              <a:t>: Implement continuous learning pipelines that adapt to new fault patterns over time, ensuring sustained model performance in dynamic environments.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4EF821-A74A-4402-A8DE-DB1C24BE8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238304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Ziya07, Power System Faults Dataset,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Kaggle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https://www.kaggle.com/datasets/ziya07/power-systemfaults-dataset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Ghosh, S., &amp; Das, B. (2018).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 Learning in Power System Fault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IEEE Transactions on Smart Grid, 9(4), 3412–3420.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Brownlee, J.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Preparation for Machine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Machine Learning Mastery.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Pedregosa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F.,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Varoquaux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Gramfort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A., et al. (2011).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Scikit-learn: Machine Learning in Python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Journal of Machine Learning Research, 12, 2825–2830.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IBM Documentation –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Watson Studio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https://www.ibm.com/cloud/watson-studio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Zhang, J., et al. (2020).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Edge Computing for Smart Grids: A Survey on Architectures, Emerging Trends, and Future Directions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IEEE Access, 8, 160725-160738.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 : Getting started with ai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4B4BF-9C28-492B-B1AE-BEA02FB4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694" t="14303" r="22959" b="12479"/>
          <a:stretch/>
        </p:blipFill>
        <p:spPr>
          <a:xfrm>
            <a:off x="2407366" y="1461154"/>
            <a:ext cx="6841578" cy="518474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 : journey to cloud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4B4BF-9C28-492B-B1AE-BEA02FB4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565" t="14182" r="22616" b="12728"/>
          <a:stretch/>
        </p:blipFill>
        <p:spPr>
          <a:xfrm>
            <a:off x="2432115" y="1362174"/>
            <a:ext cx="7032396" cy="5274297"/>
          </a:xfrm>
        </p:spPr>
      </p:pic>
    </p:spTree>
    <p:extLst>
      <p:ext uri="{BB962C8B-B14F-4D97-AF65-F5344CB8AC3E}">
        <p14:creationId xmlns:p14="http://schemas.microsoft.com/office/powerpoint/2010/main" val="340287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 : rag 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4B4BF-9C28-492B-B1AE-BEA02FB41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620" t="14524" r="21268" b="18665"/>
          <a:stretch/>
        </p:blipFill>
        <p:spPr>
          <a:xfrm>
            <a:off x="1817238" y="1232452"/>
            <a:ext cx="8557524" cy="5177775"/>
          </a:xfrm>
        </p:spPr>
      </p:pic>
    </p:spTree>
    <p:extLst>
      <p:ext uri="{BB962C8B-B14F-4D97-AF65-F5344CB8AC3E}">
        <p14:creationId xmlns:p14="http://schemas.microsoft.com/office/powerpoint/2010/main" val="222707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36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</a:p>
          <a:p>
            <a:pPr marL="0" indent="0">
              <a:buNone/>
            </a:pPr>
            <a:r>
              <a:rPr lang="en-GB" sz="2400" dirty="0"/>
              <a:t>Kaggle dataset link – https://www.kaggle.com/datasets/ziya07/power-system faults-dataset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Objective</a:t>
            </a:r>
            <a:r>
              <a:rPr lang="en-GB" sz="2400" dirty="0"/>
              <a:t>: Develop an ML model to classify power system faults using the given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Purpose</a:t>
            </a:r>
            <a:r>
              <a:rPr lang="en-GB" sz="2400" dirty="0"/>
              <a:t>: Automate fault detection, enabling faster recovery and improving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Key Components</a:t>
            </a:r>
            <a:r>
              <a:rPr lang="en-GB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Data Collection</a:t>
            </a:r>
            <a:r>
              <a:rPr lang="en-GB" sz="2000" dirty="0"/>
              <a:t>: Use Kaggle dataset on power system faults.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 err="1"/>
              <a:t>Preprocessing</a:t>
            </a:r>
            <a:r>
              <a:rPr lang="en-GB" sz="2000" dirty="0"/>
              <a:t>: Clean and normalize the dataset.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Model Training</a:t>
            </a:r>
            <a:r>
              <a:rPr lang="en-GB" sz="2000" dirty="0"/>
              <a:t>: Use classifiers like Decision Tree, Random Forest, or SVM.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/>
              <a:t>Evaluation</a:t>
            </a:r>
            <a:r>
              <a:rPr lang="en-GB" sz="2000" dirty="0"/>
              <a:t>: Validate using accuracy, precision, recall, and F1-score.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214CC8B-51F6-4C3A-9075-E24FE41975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Strategy and methodology for implementing the solution.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(mandatory)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 – for model development and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 Object Storage – for dataset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800" b="1" dirty="0"/>
              <a:t>Algorithm Selection</a:t>
            </a:r>
            <a:r>
              <a:rPr lang="en-IN" sz="1800" dirty="0"/>
              <a:t>: Use Random Forest Classifier (or SVM based on performance).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/>
              <a:t>Data Input</a:t>
            </a:r>
            <a:r>
              <a:rPr lang="en-IN" sz="1800" dirty="0"/>
              <a:t>: Voltage, current, and phasor measurements from the dataset.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/>
              <a:t>Training Process</a:t>
            </a:r>
            <a:r>
              <a:rPr lang="en-IN" sz="1800" dirty="0"/>
              <a:t>: Supervised learning using </a:t>
            </a:r>
            <a:r>
              <a:rPr lang="en-IN" sz="1800" dirty="0" err="1"/>
              <a:t>labeled</a:t>
            </a:r>
            <a:r>
              <a:rPr lang="en-IN" sz="1800" dirty="0"/>
              <a:t> fault types.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1" dirty="0"/>
              <a:t>Prediction Process</a:t>
            </a:r>
            <a:r>
              <a:rPr lang="en-IN" sz="1800" dirty="0"/>
              <a:t>: Deploy model on IBM Watson Studio with an API endpoint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E8B634-2117-4657-A2F9-FCAD1C6C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900" b="4814"/>
          <a:stretch/>
        </p:blipFill>
        <p:spPr>
          <a:xfrm>
            <a:off x="581192" y="1482086"/>
            <a:ext cx="10778107" cy="4928141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E8B634-2117-4657-A2F9-FCAD1C6C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832" b="13553"/>
          <a:stretch/>
        </p:blipFill>
        <p:spPr>
          <a:xfrm>
            <a:off x="581192" y="1753387"/>
            <a:ext cx="10778107" cy="4402458"/>
          </a:xfrm>
        </p:spPr>
      </p:pic>
    </p:spTree>
    <p:extLst>
      <p:ext uri="{BB962C8B-B14F-4D97-AF65-F5344CB8AC3E}">
        <p14:creationId xmlns:p14="http://schemas.microsoft.com/office/powerpoint/2010/main" val="137111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0E8B634-2117-4657-A2F9-FCAD1C6C13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692" b="13692"/>
          <a:stretch/>
        </p:blipFill>
        <p:spPr>
          <a:xfrm>
            <a:off x="581192" y="1753387"/>
            <a:ext cx="10778107" cy="4402458"/>
          </a:xfrm>
        </p:spPr>
      </p:pic>
    </p:spTree>
    <p:extLst>
      <p:ext uri="{BB962C8B-B14F-4D97-AF65-F5344CB8AC3E}">
        <p14:creationId xmlns:p14="http://schemas.microsoft.com/office/powerpoint/2010/main" val="42409427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54</TotalTime>
  <Words>783</Words>
  <Application>Microsoft Office PowerPoint</Application>
  <PresentationFormat>Widescreen</PresentationFormat>
  <Paragraphs>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 : Getting started with ai</vt:lpstr>
      <vt:lpstr>IBM Certifications : journey to cloud</vt:lpstr>
      <vt:lpstr>IBM Certifications : rag lab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Apabrita Sarkar</cp:lastModifiedBy>
  <cp:revision>30</cp:revision>
  <dcterms:created xsi:type="dcterms:W3CDTF">2021-05-26T16:50:10Z</dcterms:created>
  <dcterms:modified xsi:type="dcterms:W3CDTF">2025-08-02T11:10:54Z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