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60" r:id="rId3"/>
    <p:sldId id="261" r:id="rId4"/>
    <p:sldId id="271" r:id="rId5"/>
    <p:sldId id="270" r:id="rId6"/>
    <p:sldId id="265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1"/>
    <p:restoredTop sz="96327"/>
  </p:normalViewPr>
  <p:slideViewPr>
    <p:cSldViewPr snapToGrid="0" snapToObjects="1">
      <p:cViewPr varScale="1">
        <p:scale>
          <a:sx n="209" d="100"/>
          <a:sy n="209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320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49F9E-A36E-9B41-8E33-E3C00B3C6B2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FCD9-21AD-0E4B-963D-D00C46F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1FCD9-21AD-0E4B-963D-D00C46F57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4DB6-94DD-D344-9279-32C3C3B2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0419-B482-F94A-A2CF-366835E2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2D43-66CB-EC4B-B80C-EFA4E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2EC5-7438-8E4A-BA57-7B68F850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86FD-B5E4-094D-8A83-30066B39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78A5-3368-814D-9652-ACFA8FD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1C06-AD01-0547-8920-F9FA0AC0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3EC7-19A3-B740-AC10-7ABDD0A1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18E0-2794-E449-A7BB-420B63F3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7CFE-E670-FF4F-9EFB-93C343C0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890B7-D793-064E-9910-8C83BBC57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413DE-3565-9447-9F6C-31BFF07F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0846-0CFD-074F-9C34-4129081A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391B-C638-9049-AD16-7D26ECB7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E6E5-07DC-6F47-A1E4-99FE350C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144A-47B8-2748-AEB2-CDD6D300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9935-D06E-F647-8EC5-4FAE6A0B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0F8F-3715-9E4F-9BFE-F9B3B19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2A11-5AF7-4146-94D8-FD36C0E9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47FB-5405-814C-8D40-5BF720A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3D23-AA27-8247-8DBF-1026C8DA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165B-D995-EB4A-A4FD-F9AB8839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7CE6-8DE6-E64B-940E-BC234AB8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9E25-983D-E24E-B813-D1D47C99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3DD6-CEAE-E943-BBA3-017E82E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489-5FAA-A345-8993-8693321B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A14A-1B41-DA47-B7B2-86955A44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79690-3A73-1246-A1DC-CA9B57CE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F5EE0-4914-E44F-A570-F7104377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C53A6-2222-134D-8122-A1453A4A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0425C-A01B-1C45-B565-3E5F8FD6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E28E-5A7C-504A-A252-B9F89463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FA22-D500-A64B-8B69-73B7E705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D7B83-B4E5-3F4F-A45E-CCDDC135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099C5-0536-244D-B188-630ADD95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F235A-E5D3-004C-86C4-EAAACE68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383EC-7F9A-B546-8B6C-51785FC9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91C6C-6449-8540-9453-9540579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90D8-AEC1-FC4B-A438-07AD072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A7CC-B38A-CB47-992C-64AC0ACF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25698-E2B0-D041-ABA0-693BBD74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330BE-6A3F-2743-B89C-F0F50D90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816D-098E-6D4C-A865-45639B68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7320D-CD8A-9546-A610-C1B859AC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0FF59-4C55-3744-B9DF-E30EBF56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AAEB7-DCAF-4340-BFBE-8256BB7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547A-4CBC-1349-A2C4-A54AF346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BCC0-91D4-6B44-AA0A-3D345595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EDE6A-8484-3840-9BBD-89CFCACB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765B0-9C25-4F42-8EC3-4415549B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52BF-AD5D-C742-8FCC-32836A9B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E957-A674-0044-A1BF-2A24FF8C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FBD9-5F75-5940-9C95-3AA56E4E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A7410-96D2-8140-88B1-5D551D501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F673F-2CA7-CB4A-B132-6ECD8C74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9F3D-9604-2D45-BB1D-9E05B050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AF5-8202-C744-8703-E9C6F7A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4CA4-B444-CB4B-932E-9020486B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BD645-C05A-D847-8750-CEA21B61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5A940-1E72-A144-9FBB-73D3FCED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CAF4-1819-F744-8392-3C2361D6B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3912-1461-D446-A542-E2E32792270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B2D3-48C3-E243-9D96-5EFE230F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980C-7733-FC47-A155-EDCCBA4E1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5BC4-F1B1-CE49-8F05-5AE2E5A6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datasets" TargetMode="External"/><Relationship Id="rId2" Type="http://schemas.openxmlformats.org/officeDocument/2006/relationships/hyperlink" Target="https://zowe.jfrog.io/zowe/webapp/builds/Explorer-Data%20Sets%20%3A%3A%20staging/82/data-sets-server-zowe-tests.zip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johndoe@zowe.org" TargetMode="External"/><Relationship Id="rId4" Type="http://schemas.openxmlformats.org/officeDocument/2006/relationships/hyperlink" Target="https://github.com/zow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Some Current Issues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255319" y="647205"/>
            <a:ext cx="10088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have clear samples with guidance and commentary to explain how to create a component lifecycle, where to store thing and our core components are currently all bespoke special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process of adding extenders is largely manual and can be prone to errors/lack of understanding, which might lead to people installing into our runtime, not having correct permissions...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core components are tightly coupled to </a:t>
            </a:r>
            <a:r>
              <a:rPr lang="en-US" dirty="0" err="1"/>
              <a:t>zowe</a:t>
            </a:r>
            <a:r>
              <a:rPr lang="en-US" dirty="0"/>
              <a:t>-install-packaging, so we’ll struggle when it comes to separation when looking at containerization, HA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a way to to run integration tests that validate components without bundling more in </a:t>
            </a:r>
            <a:r>
              <a:rPr lang="en-US" dirty="0" err="1"/>
              <a:t>zowe</a:t>
            </a:r>
            <a:r>
              <a:rPr lang="en-US" dirty="0"/>
              <a:t>-install-packaging: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levels of 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Quick verify – </a:t>
            </a:r>
            <a:r>
              <a:rPr lang="en-US" dirty="0" err="1"/>
              <a:t>ie</a:t>
            </a:r>
            <a:r>
              <a:rPr lang="en-US" dirty="0"/>
              <a:t> what sort of plugin is it – test if it should it appear be on gateway/desktop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Detailed test scenarios – include tests in the extender </a:t>
            </a:r>
            <a:r>
              <a:rPr lang="en-US" dirty="0" err="1"/>
              <a:t>pax</a:t>
            </a:r>
            <a:r>
              <a:rPr lang="en-US" dirty="0"/>
              <a:t>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Create 2 variants of each package – official binary &amp; an one containing test cases?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way for components to be notified about an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have rules/</a:t>
            </a:r>
            <a:r>
              <a:rPr lang="en-US" dirty="0" err="1"/>
              <a:t>conventations</a:t>
            </a:r>
            <a:r>
              <a:rPr lang="en-US" dirty="0"/>
              <a:t> about component ids and namespaces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6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Packaging possibilities – extend </a:t>
            </a:r>
            <a:r>
              <a:rPr lang="en-US" sz="2800" dirty="0" err="1"/>
              <a:t>Zowe</a:t>
            </a:r>
            <a:r>
              <a:rPr lang="en-US" sz="2800" dirty="0"/>
              <a:t> lifecycle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50469" y="630127"/>
            <a:ext cx="4429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itchFamily="49" charset="77"/>
              </a:rPr>
              <a:t>/</a:t>
            </a:r>
            <a:r>
              <a:rPr lang="en-US" sz="1400" dirty="0" err="1">
                <a:latin typeface="Cascadia Code" pitchFamily="49" charset="77"/>
              </a:rPr>
              <a:t>usr</a:t>
            </a:r>
            <a:r>
              <a:rPr lang="en-US" sz="1400" dirty="0">
                <a:latin typeface="Cascadia Code" pitchFamily="49" charset="77"/>
              </a:rPr>
              <a:t>/</a:t>
            </a:r>
            <a:r>
              <a:rPr lang="en-US" sz="1400" dirty="0" err="1">
                <a:latin typeface="Cascadia Code" pitchFamily="49" charset="77"/>
              </a:rPr>
              <a:t>lpp</a:t>
            </a:r>
            <a:r>
              <a:rPr lang="en-US" sz="1400" dirty="0">
                <a:latin typeface="Cascadia Code" pitchFamily="49" charset="77"/>
              </a:rPr>
              <a:t>/extender/extension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├── </a:t>
            </a:r>
            <a:r>
              <a:rPr lang="en-GB" sz="1400" dirty="0" err="1">
                <a:latin typeface="Cascadia Code" pitchFamily="49" charset="77"/>
              </a:rPr>
              <a:t>zowe</a:t>
            </a:r>
            <a:r>
              <a:rPr lang="en-GB" sz="1400" dirty="0">
                <a:latin typeface="Cascadia Code" pitchFamily="49" charset="77"/>
              </a:rPr>
              <a:t>-scripts</a:t>
            </a: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>
                <a:solidFill>
                  <a:schemeClr val="accent2"/>
                </a:solidFill>
                <a:latin typeface="Cascadia Code" pitchFamily="49" charset="77"/>
              </a:rPr>
              <a:t>configure-</a:t>
            </a:r>
            <a:r>
              <a:rPr lang="en-GB" sz="1400" dirty="0" err="1">
                <a:solidFill>
                  <a:schemeClr val="accent2"/>
                </a:solidFill>
                <a:latin typeface="Cascadia Code" pitchFamily="49" charset="77"/>
              </a:rPr>
              <a:t>instance.sh</a:t>
            </a:r>
            <a:r>
              <a:rPr lang="en-GB" sz="1400" dirty="0">
                <a:solidFill>
                  <a:schemeClr val="accent2"/>
                </a:solidFill>
                <a:latin typeface="Cascadia Code" pitchFamily="49" charset="77"/>
              </a:rPr>
              <a:t> </a:t>
            </a:r>
            <a:r>
              <a:rPr lang="en-US" sz="1400" i="1" dirty="0">
                <a:solidFill>
                  <a:schemeClr val="accent3"/>
                </a:solidFill>
              </a:rPr>
              <a:t>- add-</a:t>
            </a:r>
            <a:r>
              <a:rPr lang="en-US" sz="1400" i="1" dirty="0" err="1">
                <a:solidFill>
                  <a:schemeClr val="accent3"/>
                </a:solidFill>
              </a:rPr>
              <a:t>component.sh</a:t>
            </a:r>
            <a:r>
              <a:rPr lang="en-US" sz="1400" i="1" dirty="0">
                <a:solidFill>
                  <a:schemeClr val="accent3"/>
                </a:solidFill>
              </a:rPr>
              <a:t> calls this passing through instance-</a:t>
            </a:r>
            <a:r>
              <a:rPr lang="en-US" sz="1400" i="1" dirty="0" err="1">
                <a:solidFill>
                  <a:schemeClr val="accent3"/>
                </a:solidFill>
              </a:rPr>
              <a:t>dir</a:t>
            </a:r>
            <a:r>
              <a:rPr lang="en-US" sz="1400" i="1" dirty="0">
                <a:solidFill>
                  <a:schemeClr val="accent3"/>
                </a:solidFill>
              </a:rPr>
              <a:t> so they can create/update config</a:t>
            </a:r>
            <a:endParaRPr lang="en-GB" sz="1400" dirty="0">
              <a:solidFill>
                <a:schemeClr val="accent2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 err="1">
                <a:solidFill>
                  <a:schemeClr val="accent6"/>
                </a:solidFill>
                <a:latin typeface="Cascadia Code" pitchFamily="49" charset="77"/>
              </a:rPr>
              <a:t>migrate.sh</a:t>
            </a:r>
            <a:r>
              <a:rPr lang="en-GB" sz="1400" dirty="0">
                <a:solidFill>
                  <a:schemeClr val="accent6"/>
                </a:solidFill>
                <a:latin typeface="Cascadia Code" pitchFamily="49" charset="77"/>
              </a:rPr>
              <a:t> </a:t>
            </a:r>
            <a:r>
              <a:rPr lang="en-US" sz="1400" i="1" dirty="0">
                <a:solidFill>
                  <a:schemeClr val="accent3"/>
                </a:solidFill>
              </a:rPr>
              <a:t>- alert component when moving between versions</a:t>
            </a:r>
            <a:endParaRPr lang="en-GB" sz="1400" dirty="0">
              <a:solidFill>
                <a:schemeClr val="accent6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 err="1">
                <a:solidFill>
                  <a:srgbClr val="7030A0"/>
                </a:solidFill>
                <a:latin typeface="Cascadia Code" pitchFamily="49" charset="77"/>
              </a:rPr>
              <a:t>uninstall.sh</a:t>
            </a:r>
            <a:endParaRPr lang="en-GB" sz="1400" dirty="0">
              <a:solidFill>
                <a:srgbClr val="7030A0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 err="1">
                <a:latin typeface="Cascadia Code" pitchFamily="49" charset="77"/>
              </a:rPr>
              <a:t>validate.sh</a:t>
            </a:r>
            <a:br>
              <a:rPr lang="en-GB" sz="1400" dirty="0">
                <a:latin typeface="Cascadia Code" pitchFamily="49" charset="77"/>
              </a:rPr>
            </a:br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 err="1">
                <a:latin typeface="Cascadia Code" pitchFamily="49" charset="77"/>
              </a:rPr>
              <a:t>configure.sh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└── </a:t>
            </a:r>
            <a:r>
              <a:rPr lang="en-GB" sz="1400" dirty="0" err="1">
                <a:latin typeface="Cascadia Code" pitchFamily="49" charset="77"/>
              </a:rPr>
              <a:t>start.sh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└── info</a:t>
            </a:r>
          </a:p>
          <a:p>
            <a:r>
              <a:rPr lang="en-GB" sz="1400" dirty="0">
                <a:latin typeface="Cascadia Code" pitchFamily="49" charset="77"/>
              </a:rPr>
              <a:t>    ├── </a:t>
            </a:r>
            <a:r>
              <a:rPr lang="en-GB" sz="1400" dirty="0" err="1">
                <a:latin typeface="Cascadia Code" pitchFamily="49" charset="77"/>
              </a:rPr>
              <a:t>LICENSE.txt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    ├── </a:t>
            </a:r>
            <a:r>
              <a:rPr lang="en-GB" sz="1400" dirty="0" err="1">
                <a:latin typeface="Cascadia Code" pitchFamily="49" charset="77"/>
              </a:rPr>
              <a:t>about.json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    └── </a:t>
            </a:r>
            <a:r>
              <a:rPr lang="en-GB" sz="1400" dirty="0" err="1">
                <a:latin typeface="Cascadia Code" pitchFamily="49" charset="77"/>
              </a:rPr>
              <a:t>index.json</a:t>
            </a:r>
            <a:endParaRPr lang="en-GB" sz="1400" dirty="0">
              <a:latin typeface="Cascadia Code" pitchFamily="49" charset="77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E497385-20F0-314A-87D7-F95F4BACECAF}"/>
              </a:ext>
            </a:extLst>
          </p:cNvPr>
          <p:cNvSpPr/>
          <p:nvPr/>
        </p:nvSpPr>
        <p:spPr>
          <a:xfrm>
            <a:off x="2636815" y="881743"/>
            <a:ext cx="1883230" cy="213756"/>
          </a:xfrm>
          <a:prstGeom prst="wedgeRectCallout">
            <a:avLst>
              <a:gd name="adj1" fmla="val -90601"/>
              <a:gd name="adj2" fmla="val 15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Better name/location for this?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32482941-4A50-9E4E-B78D-8F335F1D5FD4}"/>
              </a:ext>
            </a:extLst>
          </p:cNvPr>
          <p:cNvSpPr/>
          <p:nvPr/>
        </p:nvSpPr>
        <p:spPr>
          <a:xfrm>
            <a:off x="2636815" y="2048574"/>
            <a:ext cx="1923310" cy="335397"/>
          </a:xfrm>
          <a:prstGeom prst="wedgeRectCallout">
            <a:avLst>
              <a:gd name="adj1" fmla="val -79414"/>
              <a:gd name="adj2" fmla="val -75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triggered at </a:t>
            </a:r>
            <a:r>
              <a:rPr lang="en-US" sz="1000" dirty="0" err="1">
                <a:solidFill>
                  <a:schemeClr val="bg1"/>
                </a:solidFill>
              </a:rPr>
              <a:t>zowe</a:t>
            </a:r>
            <a:r>
              <a:rPr lang="en-US" sz="1000" dirty="0">
                <a:solidFill>
                  <a:schemeClr val="bg1"/>
                </a:solidFill>
              </a:rPr>
              <a:t>-start, or on configure-instance upgrade?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9E85659-8A3C-F341-AA1C-B0C68CC455DA}"/>
              </a:ext>
            </a:extLst>
          </p:cNvPr>
          <p:cNvSpPr/>
          <p:nvPr/>
        </p:nvSpPr>
        <p:spPr>
          <a:xfrm>
            <a:off x="2616775" y="2624486"/>
            <a:ext cx="1923310" cy="555825"/>
          </a:xfrm>
          <a:prstGeom prst="wedgeRectCallout">
            <a:avLst>
              <a:gd name="adj1" fmla="val -73188"/>
              <a:gd name="adj2" fmla="val -8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needed? – what would it do? Remove extension entirely, or just disable in this instance?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136A4A3-A25A-A44A-A5A7-AC917F38D5C4}"/>
              </a:ext>
            </a:extLst>
          </p:cNvPr>
          <p:cNvSpPr/>
          <p:nvPr/>
        </p:nvSpPr>
        <p:spPr>
          <a:xfrm>
            <a:off x="2265217" y="4184946"/>
            <a:ext cx="2254828" cy="354397"/>
          </a:xfrm>
          <a:prstGeom prst="wedgeRectCallout">
            <a:avLst>
              <a:gd name="adj1" fmla="val -55159"/>
              <a:gd name="adj2" fmla="val -211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Combined </a:t>
            </a:r>
            <a:r>
              <a:rPr lang="en-US" sz="1000" dirty="0" err="1">
                <a:solidFill>
                  <a:schemeClr val="bg1"/>
                </a:solidFill>
              </a:rPr>
              <a:t>meta.yml</a:t>
            </a:r>
            <a:r>
              <a:rPr lang="en-US" sz="1000" dirty="0">
                <a:solidFill>
                  <a:schemeClr val="bg1"/>
                </a:solidFill>
              </a:rPr>
              <a:t> file better to allow comments, but less </a:t>
            </a:r>
            <a:r>
              <a:rPr lang="en-US" sz="1000" dirty="0" err="1">
                <a:solidFill>
                  <a:schemeClr val="bg1"/>
                </a:solidFill>
              </a:rPr>
              <a:t>conda</a:t>
            </a:r>
            <a:r>
              <a:rPr lang="en-US" sz="1000" dirty="0">
                <a:solidFill>
                  <a:schemeClr val="bg1"/>
                </a:solidFill>
              </a:rPr>
              <a:t> compatible?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DC2A9-5278-F940-8EE8-3C920736C6FC}"/>
              </a:ext>
            </a:extLst>
          </p:cNvPr>
          <p:cNvSpPr txBox="1"/>
          <p:nvPr/>
        </p:nvSpPr>
        <p:spPr>
          <a:xfrm>
            <a:off x="50469" y="5692222"/>
            <a:ext cx="4672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itchFamily="49" charset="77"/>
              </a:rPr>
              <a:t>/&lt;</a:t>
            </a:r>
            <a:r>
              <a:rPr lang="en-US" sz="1400" dirty="0" err="1">
                <a:latin typeface="Cascadia Code" pitchFamily="49" charset="77"/>
              </a:rPr>
              <a:t>zowe</a:t>
            </a:r>
            <a:r>
              <a:rPr lang="en-US" sz="1400" dirty="0">
                <a:latin typeface="Cascadia Code" pitchFamily="49" charset="77"/>
              </a:rPr>
              <a:t>-runtime-</a:t>
            </a:r>
            <a:r>
              <a:rPr lang="en-US" sz="1400" dirty="0" err="1">
                <a:latin typeface="Cascadia Code" pitchFamily="49" charset="77"/>
              </a:rPr>
              <a:t>dir</a:t>
            </a:r>
            <a:r>
              <a:rPr lang="en-US" sz="1400" dirty="0">
                <a:latin typeface="Cascadia Code" pitchFamily="49" charset="77"/>
              </a:rPr>
              <a:t>&gt;</a:t>
            </a:r>
          </a:p>
          <a:p>
            <a:r>
              <a:rPr lang="en-GB" sz="1400" dirty="0">
                <a:latin typeface="Cascadia Code" pitchFamily="49" charset="77"/>
              </a:rPr>
              <a:t>└──</a:t>
            </a:r>
            <a:r>
              <a:rPr lang="en-US" sz="1400" dirty="0">
                <a:latin typeface="Cascadia Code" pitchFamily="49" charset="77"/>
              </a:rPr>
              <a:t> bin/</a:t>
            </a:r>
          </a:p>
          <a:p>
            <a:r>
              <a:rPr lang="en-US" sz="1400" dirty="0">
                <a:solidFill>
                  <a:schemeClr val="accent1"/>
                </a:solidFill>
                <a:latin typeface="Cascadia Code" pitchFamily="49" charset="77"/>
              </a:rPr>
              <a:t>    </a:t>
            </a:r>
            <a:r>
              <a:rPr lang="en-GB" sz="1400" dirty="0">
                <a:latin typeface="Cascadia Code" pitchFamily="49" charset="77"/>
              </a:rPr>
              <a:t>└── </a:t>
            </a:r>
            <a:r>
              <a:rPr lang="en-US" sz="1400" dirty="0">
                <a:solidFill>
                  <a:schemeClr val="accent1"/>
                </a:solidFill>
                <a:latin typeface="Cascadia Code" pitchFamily="49" charset="77"/>
              </a:rPr>
              <a:t>install-</a:t>
            </a:r>
            <a:r>
              <a:rPr lang="en-US" sz="1400" dirty="0" err="1">
                <a:solidFill>
                  <a:schemeClr val="accent1"/>
                </a:solidFill>
                <a:latin typeface="Cascadia Code" pitchFamily="49" charset="77"/>
              </a:rPr>
              <a:t>component.sh</a:t>
            </a:r>
            <a:r>
              <a:rPr lang="en-US" sz="1400" dirty="0">
                <a:solidFill>
                  <a:schemeClr val="accent1"/>
                </a:solidFill>
                <a:latin typeface="Cascadia Code" pitchFamily="49" charset="77"/>
              </a:rPr>
              <a:t> </a:t>
            </a:r>
            <a:r>
              <a:rPr lang="en-US" sz="1400" i="1" dirty="0">
                <a:solidFill>
                  <a:schemeClr val="accent3"/>
                </a:solidFill>
              </a:rPr>
              <a:t>– new script that calls the </a:t>
            </a:r>
            <a:r>
              <a:rPr lang="en-US" sz="1400" i="1" dirty="0" err="1">
                <a:solidFill>
                  <a:schemeClr val="accent3"/>
                </a:solidFill>
              </a:rPr>
              <a:t>install.sh</a:t>
            </a:r>
            <a:r>
              <a:rPr lang="en-US" sz="1400" i="1" dirty="0">
                <a:solidFill>
                  <a:schemeClr val="accent3"/>
                </a:solidFill>
              </a:rPr>
              <a:t> script in an extension (given the directory)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0F0A1-4E8F-DC4C-AB7C-2EE5BA99409B}"/>
              </a:ext>
            </a:extLst>
          </p:cNvPr>
          <p:cNvSpPr txBox="1"/>
          <p:nvPr/>
        </p:nvSpPr>
        <p:spPr>
          <a:xfrm>
            <a:off x="4723412" y="543045"/>
            <a:ext cx="744088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itchFamily="49" charset="77"/>
              </a:rPr>
              <a:t>/&lt;</a:t>
            </a:r>
            <a:r>
              <a:rPr lang="en-US" sz="1400" dirty="0" err="1">
                <a:latin typeface="Cascadia Code" pitchFamily="49" charset="77"/>
              </a:rPr>
              <a:t>zowe</a:t>
            </a:r>
            <a:r>
              <a:rPr lang="en-US" sz="1400" dirty="0">
                <a:latin typeface="Cascadia Code" pitchFamily="49" charset="77"/>
              </a:rPr>
              <a:t>-instance-</a:t>
            </a:r>
            <a:r>
              <a:rPr lang="en-US" sz="1400" dirty="0" err="1">
                <a:latin typeface="Cascadia Code" pitchFamily="49" charset="77"/>
              </a:rPr>
              <a:t>dir</a:t>
            </a:r>
            <a:r>
              <a:rPr lang="en-US" sz="1400" dirty="0">
                <a:latin typeface="Cascadia Code" pitchFamily="49" charset="77"/>
              </a:rPr>
              <a:t>&gt;</a:t>
            </a:r>
          </a:p>
          <a:p>
            <a:r>
              <a:rPr lang="en-GB" sz="1400" dirty="0">
                <a:latin typeface="Cascadia Code" pitchFamily="49" charset="77"/>
              </a:rPr>
              <a:t>├── </a:t>
            </a:r>
            <a:r>
              <a:rPr lang="en-GB" sz="1400" dirty="0" err="1">
                <a:latin typeface="Cascadia Code" pitchFamily="49" charset="77"/>
              </a:rPr>
              <a:t>instance.yml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├── </a:t>
            </a:r>
            <a:r>
              <a:rPr lang="en-US" sz="1400" dirty="0">
                <a:latin typeface="Cascadia Code" pitchFamily="49" charset="77"/>
              </a:rPr>
              <a:t>bin/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US" sz="1400" dirty="0" err="1">
                <a:latin typeface="Cascadia Code" pitchFamily="49" charset="77"/>
              </a:rPr>
              <a:t>zowe-start.sh</a:t>
            </a:r>
            <a:endParaRPr lang="en-GB" sz="1400" dirty="0">
              <a:solidFill>
                <a:schemeClr val="accent2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US" sz="1400" dirty="0" err="1">
                <a:latin typeface="Cascadia Code" pitchFamily="49" charset="77"/>
              </a:rPr>
              <a:t>zowe-stop.sh</a:t>
            </a:r>
            <a:r>
              <a:rPr lang="en-GB" sz="1400" dirty="0">
                <a:solidFill>
                  <a:schemeClr val="accent2"/>
                </a:solidFill>
                <a:latin typeface="Cascadia Code" pitchFamily="49" charset="77"/>
              </a:rPr>
              <a:t> </a:t>
            </a: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US" sz="1400" dirty="0" err="1">
                <a:latin typeface="Cascadia Code" pitchFamily="49" charset="77"/>
              </a:rPr>
              <a:t>zowe-support.sh</a:t>
            </a:r>
            <a:endParaRPr lang="en-US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US" sz="1400" dirty="0">
                <a:latin typeface="Cascadia Code" pitchFamily="49" charset="77"/>
              </a:rPr>
              <a:t>install-</a:t>
            </a:r>
            <a:r>
              <a:rPr lang="en-US" sz="1400" dirty="0" err="1">
                <a:latin typeface="Cascadia Code" pitchFamily="49" charset="77"/>
              </a:rPr>
              <a:t>app.sh</a:t>
            </a:r>
            <a:endParaRPr lang="en-GB" sz="1400" dirty="0">
              <a:solidFill>
                <a:schemeClr val="accent2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>
                <a:solidFill>
                  <a:schemeClr val="accent2"/>
                </a:solidFill>
                <a:latin typeface="Cascadia Code" pitchFamily="49" charset="77"/>
              </a:rPr>
              <a:t>add-</a:t>
            </a:r>
            <a:r>
              <a:rPr lang="en-GB" sz="1400" dirty="0" err="1">
                <a:solidFill>
                  <a:schemeClr val="accent2"/>
                </a:solidFill>
                <a:latin typeface="Cascadia Code" pitchFamily="49" charset="77"/>
              </a:rPr>
              <a:t>component.sh</a:t>
            </a:r>
            <a:r>
              <a:rPr lang="en-GB" sz="1400" dirty="0">
                <a:solidFill>
                  <a:schemeClr val="accent2"/>
                </a:solidFill>
                <a:latin typeface="Cascadia Code" pitchFamily="49" charset="77"/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- calls the configure-instance component lifecycle</a:t>
            </a:r>
            <a:endParaRPr lang="en-GB" sz="1400" dirty="0">
              <a:solidFill>
                <a:schemeClr val="accent6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</a:t>
            </a:r>
            <a:r>
              <a:rPr lang="en-GB" sz="1400" dirty="0">
                <a:solidFill>
                  <a:srgbClr val="7030A0"/>
                </a:solidFill>
                <a:latin typeface="Cascadia Code" pitchFamily="49" charset="77"/>
              </a:rPr>
              <a:t>uninstall-</a:t>
            </a:r>
            <a:r>
              <a:rPr lang="en-GB" sz="1400" dirty="0" err="1">
                <a:solidFill>
                  <a:srgbClr val="7030A0"/>
                </a:solidFill>
                <a:latin typeface="Cascadia Code" pitchFamily="49" charset="77"/>
              </a:rPr>
              <a:t>component.sh</a:t>
            </a:r>
            <a:endParaRPr lang="en-GB" sz="1400" dirty="0">
              <a:solidFill>
                <a:srgbClr val="7030A0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├── internal</a:t>
            </a:r>
          </a:p>
          <a:p>
            <a:r>
              <a:rPr lang="en-GB" sz="1400" dirty="0">
                <a:latin typeface="Cascadia Code" pitchFamily="49" charset="77"/>
              </a:rPr>
              <a:t>│   │   └── run-</a:t>
            </a:r>
            <a:r>
              <a:rPr lang="en-GB" sz="1400" dirty="0" err="1">
                <a:latin typeface="Cascadia Code" pitchFamily="49" charset="77"/>
              </a:rPr>
              <a:t>zowe.sh</a:t>
            </a:r>
            <a:br>
              <a:rPr lang="en-GB" sz="1400" dirty="0">
                <a:latin typeface="Cascadia Code" pitchFamily="49" charset="77"/>
              </a:rPr>
            </a:br>
            <a:r>
              <a:rPr lang="en-GB" sz="1400" dirty="0">
                <a:latin typeface="Cascadia Code" pitchFamily="49" charset="77"/>
              </a:rPr>
              <a:t>│   └── </a:t>
            </a:r>
            <a:r>
              <a:rPr lang="en-GB" sz="1400" dirty="0" err="1">
                <a:latin typeface="Cascadia Code" pitchFamily="49" charset="77"/>
              </a:rPr>
              <a:t>utils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│       └── </a:t>
            </a:r>
            <a:r>
              <a:rPr lang="en-US" sz="1400" dirty="0" err="1">
                <a:latin typeface="Cascadia Code" pitchFamily="49" charset="77"/>
              </a:rPr>
              <a:t>zowe</a:t>
            </a:r>
            <a:r>
              <a:rPr lang="en-US" sz="1400" dirty="0">
                <a:latin typeface="Cascadia Code" pitchFamily="49" charset="77"/>
              </a:rPr>
              <a:t>-install-iframe-</a:t>
            </a:r>
            <a:r>
              <a:rPr lang="en-US" sz="1400" dirty="0" err="1">
                <a:latin typeface="Cascadia Code" pitchFamily="49" charset="77"/>
              </a:rPr>
              <a:t>plugin.sh</a:t>
            </a:r>
            <a:r>
              <a:rPr lang="en-US" sz="1400" dirty="0">
                <a:latin typeface="Cascadia Code" pitchFamily="49" charset="77"/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– creates iframe artifacts in workspace and calls install-</a:t>
            </a:r>
            <a:r>
              <a:rPr lang="en-US" sz="1400" dirty="0" err="1">
                <a:solidFill>
                  <a:schemeClr val="accent3"/>
                </a:solidFill>
              </a:rPr>
              <a:t>app.sh</a:t>
            </a:r>
            <a:r>
              <a:rPr lang="en-US" sz="1400" dirty="0">
                <a:solidFill>
                  <a:schemeClr val="accent3"/>
                </a:solidFill>
              </a:rPr>
              <a:t> to register with desktop</a:t>
            </a:r>
          </a:p>
          <a:p>
            <a:r>
              <a:rPr lang="en-GB" sz="1400" dirty="0">
                <a:latin typeface="Cascadia Code" pitchFamily="49" charset="77"/>
              </a:rPr>
              <a:t>├── </a:t>
            </a:r>
            <a:r>
              <a:rPr lang="en-US" sz="1400" dirty="0">
                <a:solidFill>
                  <a:srgbClr val="00B0F0"/>
                </a:solidFill>
                <a:latin typeface="Cascadia Code" pitchFamily="49" charset="77"/>
              </a:rPr>
              <a:t>components/</a:t>
            </a:r>
            <a:r>
              <a:rPr lang="en-US" sz="1400" dirty="0">
                <a:solidFill>
                  <a:schemeClr val="accent3"/>
                </a:solidFill>
              </a:rPr>
              <a:t>– </a:t>
            </a:r>
            <a:r>
              <a:rPr lang="en-US" sz="1400" i="1" dirty="0">
                <a:solidFill>
                  <a:schemeClr val="accent3"/>
                </a:solidFill>
              </a:rPr>
              <a:t>should we split plugin properties into separate config files? Or should we have a separate sub-directory for each component instance that stores their configure and workspace stuff? What about logs – in here, or centralized?</a:t>
            </a:r>
            <a:endParaRPr lang="en-US" sz="1400" dirty="0"/>
          </a:p>
          <a:p>
            <a:r>
              <a:rPr lang="en-GB" sz="1400" dirty="0">
                <a:latin typeface="Cascadia Code" pitchFamily="49" charset="77"/>
              </a:rPr>
              <a:t>├── </a:t>
            </a:r>
            <a:r>
              <a:rPr lang="en-US" sz="1400" dirty="0">
                <a:latin typeface="Cascadia Code" pitchFamily="49" charset="77"/>
              </a:rPr>
              <a:t>logs/ </a:t>
            </a:r>
            <a:r>
              <a:rPr lang="en-US" sz="1400" dirty="0">
                <a:solidFill>
                  <a:schemeClr val="accent3"/>
                </a:solidFill>
              </a:rPr>
              <a:t>– </a:t>
            </a:r>
            <a:r>
              <a:rPr lang="en-US" sz="1400" i="1" dirty="0">
                <a:solidFill>
                  <a:schemeClr val="accent3"/>
                </a:solidFill>
              </a:rPr>
              <a:t>should this be split up into directories/files by component?</a:t>
            </a:r>
            <a:endParaRPr lang="en-US" sz="1400" i="1" dirty="0">
              <a:solidFill>
                <a:schemeClr val="accent3"/>
              </a:solidFill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└── workspace </a:t>
            </a:r>
            <a:r>
              <a:rPr lang="en-US" sz="1400" dirty="0">
                <a:solidFill>
                  <a:schemeClr val="accent3"/>
                </a:solidFill>
              </a:rPr>
              <a:t>- created on first launch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    ├── </a:t>
            </a:r>
            <a:r>
              <a:rPr lang="en-US" sz="1400" dirty="0">
                <a:latin typeface="Cascadia Code" pitchFamily="49" charset="77"/>
              </a:rPr>
              <a:t>backups/ </a:t>
            </a:r>
            <a:r>
              <a:rPr lang="en-US" sz="1400" dirty="0">
                <a:solidFill>
                  <a:schemeClr val="accent3"/>
                </a:solidFill>
              </a:rPr>
              <a:t>- contains old launch configs – should this be in logs instead?</a:t>
            </a:r>
          </a:p>
          <a:p>
            <a:r>
              <a:rPr lang="en-GB" sz="1400" dirty="0">
                <a:latin typeface="Cascadia Code" pitchFamily="49" charset="77"/>
              </a:rPr>
              <a:t>    ├── </a:t>
            </a:r>
            <a:r>
              <a:rPr lang="en-US" sz="1400" dirty="0" err="1">
                <a:latin typeface="Cascadia Code" pitchFamily="49" charset="77"/>
              </a:rPr>
              <a:t>api</a:t>
            </a:r>
            <a:r>
              <a:rPr lang="en-US" sz="1400" dirty="0">
                <a:latin typeface="Cascadia Code" pitchFamily="49" charset="77"/>
              </a:rPr>
              <a:t>-mediation</a:t>
            </a:r>
          </a:p>
          <a:p>
            <a:r>
              <a:rPr lang="en-GB" sz="1400" dirty="0">
                <a:latin typeface="Cascadia Code" pitchFamily="49" charset="77"/>
              </a:rPr>
              <a:t>    │   └──</a:t>
            </a:r>
            <a:r>
              <a:rPr lang="en-US" sz="1400" dirty="0"/>
              <a:t> </a:t>
            </a:r>
            <a:r>
              <a:rPr lang="en-US" sz="1400" dirty="0" err="1">
                <a:latin typeface="Cascadia Code" pitchFamily="49" charset="77"/>
              </a:rPr>
              <a:t>api-defs</a:t>
            </a:r>
            <a:r>
              <a:rPr lang="en-US" sz="1400" dirty="0">
                <a:latin typeface="Cascadia Code" pitchFamily="49" charset="77"/>
              </a:rPr>
              <a:t>/</a:t>
            </a:r>
            <a:r>
              <a:rPr lang="en-US" sz="1400" dirty="0">
                <a:solidFill>
                  <a:schemeClr val="accent3"/>
                </a:solidFill>
              </a:rPr>
              <a:t>- contains static </a:t>
            </a:r>
            <a:r>
              <a:rPr lang="en-US" sz="1400" dirty="0" err="1">
                <a:solidFill>
                  <a:schemeClr val="accent3"/>
                </a:solidFill>
              </a:rPr>
              <a:t>defs</a:t>
            </a:r>
            <a:r>
              <a:rPr lang="en-US" sz="1400" dirty="0">
                <a:solidFill>
                  <a:schemeClr val="accent3"/>
                </a:solidFill>
              </a:rPr>
              <a:t> – </a:t>
            </a:r>
            <a:r>
              <a:rPr lang="en-US" sz="1400" i="1" dirty="0">
                <a:solidFill>
                  <a:schemeClr val="accent3"/>
                </a:solidFill>
              </a:rPr>
              <a:t>should all components look after their own and we just create the list concatenation at launch?</a:t>
            </a:r>
          </a:p>
          <a:p>
            <a:r>
              <a:rPr lang="en-GB" sz="1400" dirty="0">
                <a:latin typeface="Cascadia Code" pitchFamily="49" charset="77"/>
              </a:rPr>
              <a:t>    ├── </a:t>
            </a:r>
            <a:r>
              <a:rPr lang="en-US" sz="1400" dirty="0"/>
              <a:t>&lt;other-component-workspaces&gt; </a:t>
            </a:r>
            <a:r>
              <a:rPr lang="en-US" sz="1400" i="1" dirty="0">
                <a:solidFill>
                  <a:schemeClr val="accent3"/>
                </a:solidFill>
              </a:rPr>
              <a:t>- should they go in here, or in components? how do we create proper ids (including multiple in case of HA) and namespace these – what criteria do we have about permissions?</a:t>
            </a:r>
            <a:endParaRPr lang="en-GB" sz="1400" dirty="0">
              <a:latin typeface="Cascadia Code" pitchFamily="49" charset="77"/>
            </a:endParaRPr>
          </a:p>
          <a:p>
            <a:r>
              <a:rPr lang="en-GB" sz="1400" dirty="0">
                <a:latin typeface="Cascadia Code" pitchFamily="49" charset="77"/>
              </a:rPr>
              <a:t>    └── </a:t>
            </a:r>
            <a:r>
              <a:rPr lang="en-GB" sz="1400" dirty="0" err="1">
                <a:latin typeface="Cascadia Code" pitchFamily="49" charset="77"/>
              </a:rPr>
              <a:t>mainfest.json</a:t>
            </a:r>
            <a:r>
              <a:rPr lang="en-GB" sz="1400" dirty="0">
                <a:latin typeface="Cascadia Code" pitchFamily="49" charset="77"/>
              </a:rPr>
              <a:t> </a:t>
            </a:r>
            <a:r>
              <a:rPr lang="en-US" sz="1400" i="1" dirty="0">
                <a:solidFill>
                  <a:schemeClr val="accent3"/>
                </a:solidFill>
              </a:rPr>
              <a:t>– is this the right place for it? should we have a top level metadata/</a:t>
            </a:r>
            <a:r>
              <a:rPr lang="en-US" sz="1400" i="1" dirty="0" err="1">
                <a:solidFill>
                  <a:schemeClr val="accent3"/>
                </a:solidFill>
              </a:rPr>
              <a:t>package.json</a:t>
            </a:r>
            <a:r>
              <a:rPr lang="en-US" sz="1400" i="1" dirty="0">
                <a:solidFill>
                  <a:schemeClr val="accent3"/>
                </a:solidFill>
              </a:rPr>
              <a:t> with root and component listings/version? Instead of copying at start up should be send the version of runtime to the apps to list what is installed</a:t>
            </a:r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4E11D195-6399-AE4D-B7F0-54FEC021F7AF}"/>
              </a:ext>
            </a:extLst>
          </p:cNvPr>
          <p:cNvSpPr/>
          <p:nvPr/>
        </p:nvSpPr>
        <p:spPr>
          <a:xfrm>
            <a:off x="8229600" y="1268875"/>
            <a:ext cx="2394857" cy="344385"/>
          </a:xfrm>
          <a:prstGeom prst="wedgeRectCallout">
            <a:avLst>
              <a:gd name="adj1" fmla="val -94237"/>
              <a:gd name="adj2" fmla="val 157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should this be in </a:t>
            </a:r>
            <a:r>
              <a:rPr lang="en-US" sz="1000" dirty="0" err="1">
                <a:solidFill>
                  <a:schemeClr val="bg1"/>
                </a:solidFill>
              </a:rPr>
              <a:t>utils</a:t>
            </a:r>
            <a:r>
              <a:rPr lang="en-US" sz="1000" dirty="0">
                <a:solidFill>
                  <a:schemeClr val="bg1"/>
                </a:solidFill>
              </a:rPr>
              <a:t>? Should be renamed to indicate it’s a </a:t>
            </a:r>
            <a:r>
              <a:rPr lang="en-US" sz="1000" dirty="0" err="1">
                <a:solidFill>
                  <a:schemeClr val="bg1"/>
                </a:solidFill>
              </a:rPr>
              <a:t>zowe</a:t>
            </a:r>
            <a:r>
              <a:rPr lang="en-US" sz="1000" dirty="0">
                <a:solidFill>
                  <a:schemeClr val="bg1"/>
                </a:solidFill>
              </a:rPr>
              <a:t> desktop app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C7AC049A-CD58-934E-AD7D-ED508B4D6269}"/>
              </a:ext>
            </a:extLst>
          </p:cNvPr>
          <p:cNvSpPr/>
          <p:nvPr/>
        </p:nvSpPr>
        <p:spPr>
          <a:xfrm>
            <a:off x="9233069" y="2339090"/>
            <a:ext cx="2730332" cy="344386"/>
          </a:xfrm>
          <a:prstGeom prst="wedgeRectCallout">
            <a:avLst>
              <a:gd name="adj1" fmla="val -92860"/>
              <a:gd name="adj2" fmla="val -25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needed? – what would it do? Remove extension entirely, or just disable in this instance?</a:t>
            </a:r>
          </a:p>
        </p:txBody>
      </p:sp>
    </p:spTree>
    <p:extLst>
      <p:ext uri="{BB962C8B-B14F-4D97-AF65-F5344CB8AC3E}">
        <p14:creationId xmlns:p14="http://schemas.microsoft.com/office/powerpoint/2010/main" val="230399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Future </a:t>
            </a:r>
            <a:r>
              <a:rPr lang="en-US" sz="2800" dirty="0" err="1"/>
              <a:t>instance.yml</a:t>
            </a:r>
            <a:r>
              <a:rPr lang="en-US" sz="2800" dirty="0"/>
              <a:t>?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255320" y="647205"/>
            <a:ext cx="593766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scadia Code" pitchFamily="49" charset="77"/>
              </a:rPr>
              <a:t>zwe_root_dir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zwe_prefix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 err="1">
                <a:latin typeface="Cascadia Code" pitchFamily="49" charset="77"/>
              </a:rPr>
              <a:t>zwe_instance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 err="1">
                <a:latin typeface="Cascadia Code" pitchFamily="49" charset="77"/>
              </a:rPr>
              <a:t>java_home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node_home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external_hosts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 err="1">
                <a:latin typeface="Cascadia Code" pitchFamily="49" charset="77"/>
              </a:rPr>
              <a:t>hostname.domain-a.com</a:t>
            </a:r>
            <a:endParaRPr lang="en-US" sz="1100" dirty="0">
              <a:latin typeface="Cascadia Code" pitchFamily="49" charset="77"/>
            </a:endParaRPr>
          </a:p>
          <a:p>
            <a:pPr marL="171450" indent="-171450">
              <a:buFontTx/>
              <a:buChar char="-"/>
            </a:pPr>
            <a:r>
              <a:rPr lang="en-US" sz="1100" dirty="0" err="1">
                <a:latin typeface="Cascadia Code" pitchFamily="49" charset="77"/>
              </a:rPr>
              <a:t>hostname.domain-b.com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 err="1">
                <a:latin typeface="Cascadia Code" pitchFamily="49" charset="77"/>
              </a:rPr>
              <a:t>external_ips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scadia Code" pitchFamily="49" charset="77"/>
              </a:rPr>
              <a:t>1.2.3.4</a:t>
            </a:r>
          </a:p>
          <a:p>
            <a:r>
              <a:rPr lang="en-US" sz="1100" dirty="0" err="1">
                <a:latin typeface="Cascadia Code" pitchFamily="49" charset="77"/>
              </a:rPr>
              <a:t>internal_hosts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scadia Code" pitchFamily="49" charset="77"/>
              </a:rPr>
              <a:t>S0W1</a:t>
            </a:r>
          </a:p>
          <a:p>
            <a:r>
              <a:rPr lang="en-US" sz="1100" dirty="0" err="1">
                <a:latin typeface="Cascadia Code" pitchFamily="49" charset="77"/>
              </a:rPr>
              <a:t>internal_ips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scadia Code" pitchFamily="49" charset="77"/>
              </a:rPr>
              <a:t>127.0.0.1</a:t>
            </a:r>
          </a:p>
          <a:p>
            <a:r>
              <a:rPr lang="en-US" sz="1100" dirty="0" err="1">
                <a:latin typeface="Cascadia Code" pitchFamily="49" charset="77"/>
              </a:rPr>
              <a:t>zosmf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>
                <a:latin typeface="Cascadia Code" pitchFamily="49" charset="77"/>
              </a:rPr>
              <a:t>  host:</a:t>
            </a:r>
          </a:p>
          <a:p>
            <a:r>
              <a:rPr lang="en-US" sz="1100" dirty="0">
                <a:latin typeface="Cascadia Code" pitchFamily="49" charset="77"/>
              </a:rPr>
              <a:t>  port:</a:t>
            </a:r>
          </a:p>
          <a:p>
            <a:r>
              <a:rPr lang="en-US" sz="1100" dirty="0" err="1">
                <a:latin typeface="Cascadia Code" pitchFamily="49" charset="77"/>
              </a:rPr>
              <a:t>external_certificates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external_certificate_ca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Keystore_directory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gateway_port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 err="1">
                <a:latin typeface="Cascadia Code" pitchFamily="49" charset="77"/>
              </a:rPr>
              <a:t>port_offset</a:t>
            </a:r>
            <a:r>
              <a:rPr lang="en-US" sz="1100" dirty="0">
                <a:latin typeface="Cascadia Code" pitchFamily="49" charset="77"/>
              </a:rPr>
              <a:t>: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</a:t>
            </a:r>
            <a:r>
              <a:rPr lang="en-US" sz="1100" dirty="0">
                <a:solidFill>
                  <a:schemeClr val="accent3"/>
                </a:solidFill>
              </a:rPr>
              <a:t> If all components are only available via gateway except on localhost we can automatically generate ports if not supplied (in validate phase?)</a:t>
            </a:r>
            <a:endParaRPr lang="en-US" sz="1100" dirty="0">
              <a:latin typeface="Cascadia Code" pitchFamily="49" charset="77"/>
            </a:endParaRPr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components: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scadia Code" pitchFamily="49" charset="77"/>
              </a:rPr>
              <a:t>&lt;component_id_1&gt;: &lt;instance-</a:t>
            </a:r>
            <a:r>
              <a:rPr lang="en-US" sz="1100" dirty="0" err="1">
                <a:latin typeface="Cascadia Code" pitchFamily="49" charset="77"/>
              </a:rPr>
              <a:t>dir</a:t>
            </a:r>
            <a:r>
              <a:rPr lang="en-US" sz="1100" dirty="0">
                <a:latin typeface="Cascadia Code" pitchFamily="49" charset="77"/>
              </a:rPr>
              <a:t>&gt;</a:t>
            </a:r>
            <a:r>
              <a:rPr lang="en-US" sz="1100" dirty="0">
                <a:solidFill>
                  <a:schemeClr val="accent3"/>
                </a:solidFill>
              </a:rPr>
              <a:t># links to a &lt;component-id&gt;.</a:t>
            </a:r>
            <a:r>
              <a:rPr lang="en-US" sz="1100" dirty="0" err="1">
                <a:solidFill>
                  <a:schemeClr val="accent3"/>
                </a:solidFill>
              </a:rPr>
              <a:t>yml</a:t>
            </a:r>
            <a:r>
              <a:rPr lang="en-US" sz="1100" dirty="0">
                <a:solidFill>
                  <a:schemeClr val="accent3"/>
                </a:solidFill>
              </a:rPr>
              <a:t> in the component configure directory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scadia Code" pitchFamily="49" charset="77"/>
              </a:rPr>
              <a:t>&lt;component_id_2&gt;: </a:t>
            </a:r>
            <a:r>
              <a:rPr lang="en-US" sz="1100" dirty="0">
                <a:solidFill>
                  <a:schemeClr val="accent3"/>
                </a:solidFill>
              </a:rPr>
              <a:t># links to a &lt;component-id&gt;.</a:t>
            </a:r>
            <a:r>
              <a:rPr lang="en-US" sz="1100" dirty="0" err="1">
                <a:solidFill>
                  <a:schemeClr val="accent3"/>
                </a:solidFill>
              </a:rPr>
              <a:t>yml</a:t>
            </a:r>
            <a:r>
              <a:rPr lang="en-US" sz="1100" dirty="0">
                <a:solidFill>
                  <a:schemeClr val="accent3"/>
                </a:solidFill>
              </a:rPr>
              <a:t> in the component configure directory</a:t>
            </a:r>
          </a:p>
          <a:p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component_yml_dir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: /global/extender/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myapp</a:t>
            </a:r>
            <a:endParaRPr lang="en-US" sz="1100" dirty="0">
              <a:solidFill>
                <a:schemeClr val="accent3"/>
              </a:solidFill>
              <a:latin typeface="Cascadia Code" pitchFamily="49" charset="77"/>
            </a:endParaRPr>
          </a:p>
          <a:p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validate_only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: true  </a:t>
            </a:r>
          </a:p>
          <a:p>
            <a:r>
              <a:rPr lang="en-US" sz="1100" dirty="0">
                <a:latin typeface="Cascadia Code" pitchFamily="49" charset="77"/>
              </a:rPr>
              <a:t>  disabled: true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#</a:t>
            </a:r>
            <a:r>
              <a:rPr lang="en-US" sz="1100" dirty="0">
                <a:solidFill>
                  <a:schemeClr val="accent3"/>
                </a:solidFill>
              </a:rPr>
              <a:t> should this be here, or in the separate file? Should we have more states, </a:t>
            </a:r>
            <a:r>
              <a:rPr lang="en-US" sz="1100" dirty="0" err="1">
                <a:solidFill>
                  <a:schemeClr val="accent3"/>
                </a:solidFill>
              </a:rPr>
              <a:t>eg</a:t>
            </a:r>
            <a:r>
              <a:rPr lang="en-US" sz="1100" dirty="0">
                <a:solidFill>
                  <a:schemeClr val="accent3"/>
                </a:solidFill>
              </a:rPr>
              <a:t> validate only, disabled (ignore) enabled (run, the default?)</a:t>
            </a:r>
          </a:p>
          <a:p>
            <a:r>
              <a:rPr lang="en-US" sz="1100" dirty="0">
                <a:solidFill>
                  <a:schemeClr val="accent3"/>
                </a:solidFill>
              </a:rPr>
              <a:t>    What is precedence order </a:t>
            </a:r>
            <a:r>
              <a:rPr lang="en-US" sz="1100" dirty="0" err="1">
                <a:solidFill>
                  <a:schemeClr val="accent3"/>
                </a:solidFill>
              </a:rPr>
              <a:t>instance.yml</a:t>
            </a:r>
            <a:r>
              <a:rPr lang="en-US" sz="1100" dirty="0">
                <a:solidFill>
                  <a:schemeClr val="accent3"/>
                </a:solidFill>
              </a:rPr>
              <a:t> &lt; </a:t>
            </a:r>
            <a:r>
              <a:rPr lang="en-US" sz="1100" dirty="0" err="1">
                <a:solidFill>
                  <a:schemeClr val="accent3"/>
                </a:solidFill>
              </a:rPr>
              <a:t>component.yml</a:t>
            </a:r>
            <a:r>
              <a:rPr lang="en-US" sz="1100" dirty="0">
                <a:solidFill>
                  <a:schemeClr val="accent3"/>
                </a:solidFill>
              </a:rPr>
              <a:t> &lt; </a:t>
            </a:r>
            <a:r>
              <a:rPr lang="en-US" sz="1100" dirty="0" err="1">
                <a:solidFill>
                  <a:schemeClr val="accent3"/>
                </a:solidFill>
              </a:rPr>
              <a:t>instance:components</a:t>
            </a:r>
            <a:r>
              <a:rPr lang="en-US" sz="11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EDDE4-9A8C-1D46-8AFE-EACCD47424AB}"/>
              </a:ext>
            </a:extLst>
          </p:cNvPr>
          <p:cNvSpPr txBox="1"/>
          <p:nvPr/>
        </p:nvSpPr>
        <p:spPr>
          <a:xfrm>
            <a:off x="5973288" y="647204"/>
            <a:ext cx="6086104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component </a:t>
            </a:r>
            <a:r>
              <a:rPr lang="en-US" sz="1600" dirty="0" err="1"/>
              <a:t>yml</a:t>
            </a:r>
            <a:endParaRPr lang="en-US" sz="1600" dirty="0"/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type: &lt;component-type-id&gt;</a:t>
            </a:r>
          </a:p>
          <a:p>
            <a:r>
              <a:rPr lang="en-US" sz="1100" dirty="0" err="1">
                <a:latin typeface="Cascadia Code" pitchFamily="49" charset="77"/>
              </a:rPr>
              <a:t>component_zowe_dir</a:t>
            </a:r>
            <a:r>
              <a:rPr lang="en-US" sz="1100" dirty="0">
                <a:latin typeface="Cascadia Code" pitchFamily="49" charset="77"/>
              </a:rPr>
              <a:t>: 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the directory containing the lifecycle scripts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 err="1">
                <a:latin typeface="Cascadia Code" pitchFamily="49" charset="77"/>
              </a:rPr>
              <a:t>static_api_def_dir</a:t>
            </a:r>
            <a:r>
              <a:rPr lang="en-US" sz="1100" dirty="0">
                <a:latin typeface="Cascadia Code" pitchFamily="49" charset="77"/>
              </a:rPr>
              <a:t>: 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the directory containing static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api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defs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port: 	     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if not using generated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 err="1">
                <a:latin typeface="Cascadia Code" pitchFamily="49" charset="77"/>
              </a:rPr>
              <a:t>node_home</a:t>
            </a:r>
            <a:r>
              <a:rPr lang="en-US" sz="1100" dirty="0">
                <a:latin typeface="Cascadia Code" pitchFamily="49" charset="77"/>
              </a:rPr>
              <a:t>:	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overwrite default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 err="1">
                <a:latin typeface="Cascadia Code" pitchFamily="49" charset="77"/>
              </a:rPr>
              <a:t>internal_hosts</a:t>
            </a:r>
            <a:r>
              <a:rPr lang="en-US" sz="1100" dirty="0">
                <a:latin typeface="Cascadia Code" pitchFamily="49" charset="77"/>
              </a:rPr>
              <a:t>: 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overwrite default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scadia Code" pitchFamily="49" charset="77"/>
              </a:rPr>
              <a:t>S0W2          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this component is running on another server  </a:t>
            </a:r>
          </a:p>
          <a:p>
            <a:r>
              <a:rPr lang="en-US" sz="1100" dirty="0" err="1">
                <a:latin typeface="Cascadia Code" pitchFamily="49" charset="77"/>
              </a:rPr>
              <a:t>internal_ips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>
                <a:latin typeface="Cascadia Code" pitchFamily="49" charset="77"/>
              </a:rPr>
              <a:t>- 192.168.0.2 	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this component is running on another server</a:t>
            </a:r>
          </a:p>
          <a:p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...</a:t>
            </a:r>
            <a:endParaRPr lang="en-US" sz="1100" dirty="0">
              <a:latin typeface="Cascadia Code" pitchFamily="49" charset="77"/>
            </a:endParaRP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26EB9A3-43D4-6143-B6D5-74599495B633}"/>
              </a:ext>
            </a:extLst>
          </p:cNvPr>
          <p:cNvSpPr/>
          <p:nvPr/>
        </p:nvSpPr>
        <p:spPr>
          <a:xfrm>
            <a:off x="2956264" y="727969"/>
            <a:ext cx="2681057" cy="958788"/>
          </a:xfrm>
          <a:prstGeom prst="wedgeRectCallout">
            <a:avLst>
              <a:gd name="adj1" fmla="val 64107"/>
              <a:gd name="adj2" fmla="val 31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Rather than adding them to the </a:t>
            </a:r>
            <a:r>
              <a:rPr lang="en-GB" sz="1000" dirty="0" err="1"/>
              <a:t>api</a:t>
            </a:r>
            <a:r>
              <a:rPr lang="en-GB" sz="1000" dirty="0"/>
              <a:t>-mediation section in the workspace each component would manage their own and specify them in their component </a:t>
            </a:r>
            <a:r>
              <a:rPr lang="en-GB" sz="1000" dirty="0" err="1"/>
              <a:t>yaml</a:t>
            </a:r>
            <a:r>
              <a:rPr lang="en-GB" sz="1000" dirty="0"/>
              <a:t>, then we’ll rip through and append them to the gateway on </a:t>
            </a:r>
            <a:r>
              <a:rPr lang="en-GB" sz="1000" dirty="0" err="1"/>
              <a:t>startup</a:t>
            </a:r>
            <a:endParaRPr lang="en-US" sz="10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847F545A-F60B-7045-8625-B3E0DA470FCF}"/>
              </a:ext>
            </a:extLst>
          </p:cNvPr>
          <p:cNvSpPr/>
          <p:nvPr/>
        </p:nvSpPr>
        <p:spPr>
          <a:xfrm>
            <a:off x="2220687" y="2250375"/>
            <a:ext cx="3360716" cy="670956"/>
          </a:xfrm>
          <a:prstGeom prst="wedgeRectCallout">
            <a:avLst>
              <a:gd name="adj1" fmla="val -51362"/>
              <a:gd name="adj2" fmla="val 81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External is just for API gateway, so internal services could use different certificates with internal host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CFF83A8-0D27-BF4C-9DED-943EFF56B9F5}"/>
              </a:ext>
            </a:extLst>
          </p:cNvPr>
          <p:cNvSpPr/>
          <p:nvPr/>
        </p:nvSpPr>
        <p:spPr>
          <a:xfrm>
            <a:off x="3471554" y="293913"/>
            <a:ext cx="2721428" cy="225673"/>
          </a:xfrm>
          <a:prstGeom prst="wedgeRectCallout">
            <a:avLst>
              <a:gd name="adj1" fmla="val -87762"/>
              <a:gd name="adj2" fmla="val 112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Better names – need </a:t>
            </a:r>
            <a:r>
              <a:rPr lang="en-US" sz="1050" dirty="0" err="1"/>
              <a:t>zwe</a:t>
            </a:r>
            <a:r>
              <a:rPr lang="en-US" sz="1050" dirty="0"/>
              <a:t> prefixes on all?</a:t>
            </a:r>
          </a:p>
        </p:txBody>
      </p:sp>
    </p:spTree>
    <p:extLst>
      <p:ext uri="{BB962C8B-B14F-4D97-AF65-F5344CB8AC3E}">
        <p14:creationId xmlns:p14="http://schemas.microsoft.com/office/powerpoint/2010/main" val="10367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Component package layout – mimicking </a:t>
            </a:r>
            <a:r>
              <a:rPr lang="en-US" sz="2800" dirty="0" err="1"/>
              <a:t>conda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157345" y="647205"/>
            <a:ext cx="576448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scadia Code" pitchFamily="49" charset="77"/>
              </a:rPr>
              <a:t>.</a:t>
            </a:r>
          </a:p>
          <a:p>
            <a:r>
              <a:rPr lang="en-GB" sz="1100" dirty="0">
                <a:latin typeface="Cascadia Code" pitchFamily="49" charset="77"/>
              </a:rPr>
              <a:t>├── bin</a:t>
            </a:r>
          </a:p>
          <a:p>
            <a:r>
              <a:rPr lang="en-GB" sz="1100" dirty="0">
                <a:latin typeface="Cascadia Code" pitchFamily="49" charset="77"/>
              </a:rPr>
              <a:t>│   ├── jobs-api-server-1.0.1.jar</a:t>
            </a:r>
          </a:p>
          <a:p>
            <a:r>
              <a:rPr lang="en-GB" sz="1100" dirty="0">
                <a:latin typeface="Cascadia Code" pitchFamily="49" charset="77"/>
              </a:rPr>
              <a:t>│   ├── </a:t>
            </a:r>
            <a:r>
              <a:rPr lang="en-GB" sz="1100" dirty="0" err="1">
                <a:latin typeface="Cascadia Code" pitchFamily="49" charset="77"/>
              </a:rPr>
              <a:t>zowe</a:t>
            </a:r>
            <a:r>
              <a:rPr lang="en-GB" sz="1100" dirty="0">
                <a:latin typeface="Cascadia Code" pitchFamily="49" charset="77"/>
              </a:rPr>
              <a:t>-scripts</a:t>
            </a:r>
          </a:p>
          <a:p>
            <a:r>
              <a:rPr lang="en-GB" sz="1100" dirty="0">
                <a:latin typeface="Cascadia Code" pitchFamily="49" charset="77"/>
              </a:rPr>
              <a:t>│   │   ├── configure-</a:t>
            </a:r>
            <a:r>
              <a:rPr lang="en-GB" sz="1100" dirty="0" err="1">
                <a:latin typeface="Cascadia Code" pitchFamily="49" charset="77"/>
              </a:rPr>
              <a:t>instance.sh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│   ├── </a:t>
            </a:r>
            <a:r>
              <a:rPr lang="en-GB" sz="1100" dirty="0" err="1">
                <a:latin typeface="Cascadia Code" pitchFamily="49" charset="77"/>
              </a:rPr>
              <a:t>migrate.sh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│   ├── </a:t>
            </a:r>
            <a:r>
              <a:rPr lang="en-GB" sz="1100" dirty="0" err="1">
                <a:latin typeface="Cascadia Code" pitchFamily="49" charset="77"/>
              </a:rPr>
              <a:t>validate.sh</a:t>
            </a:r>
            <a:br>
              <a:rPr lang="en-GB" sz="1100" dirty="0">
                <a:latin typeface="Cascadia Code" pitchFamily="49" charset="77"/>
              </a:rPr>
            </a:br>
            <a:r>
              <a:rPr lang="en-GB" sz="1100" dirty="0">
                <a:latin typeface="Cascadia Code" pitchFamily="49" charset="77"/>
              </a:rPr>
              <a:t>│   │   ├── </a:t>
            </a:r>
            <a:r>
              <a:rPr lang="en-GB" sz="1100" dirty="0" err="1">
                <a:latin typeface="Cascadia Code" pitchFamily="49" charset="77"/>
              </a:rPr>
              <a:t>configure.sh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│   └── </a:t>
            </a:r>
            <a:r>
              <a:rPr lang="en-GB" sz="1100" dirty="0" err="1">
                <a:latin typeface="Cascadia Code" pitchFamily="49" charset="77"/>
              </a:rPr>
              <a:t>start.sh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└── </a:t>
            </a:r>
            <a:r>
              <a:rPr lang="en-GB" sz="1100" dirty="0" err="1">
                <a:latin typeface="Cascadia Code" pitchFamily="49" charset="77"/>
              </a:rPr>
              <a:t>zowe-install.sh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├── info</a:t>
            </a:r>
          </a:p>
          <a:p>
            <a:r>
              <a:rPr lang="en-GB" sz="1100" dirty="0">
                <a:latin typeface="Cascadia Code" pitchFamily="49" charset="77"/>
              </a:rPr>
              <a:t>│   ├── </a:t>
            </a:r>
            <a:r>
              <a:rPr lang="en-GB" sz="1100" dirty="0" err="1">
                <a:latin typeface="Cascadia Code" pitchFamily="49" charset="77"/>
              </a:rPr>
              <a:t>LICENSE.txt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├── </a:t>
            </a:r>
            <a:r>
              <a:rPr lang="en-GB" sz="1100" dirty="0" err="1">
                <a:latin typeface="Cascadia Code" pitchFamily="49" charset="77"/>
              </a:rPr>
              <a:t>about.json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├── </a:t>
            </a:r>
            <a:r>
              <a:rPr lang="en-GB" sz="1100" dirty="0">
                <a:solidFill>
                  <a:schemeClr val="accent3"/>
                </a:solidFill>
                <a:latin typeface="Cascadia Code" pitchFamily="49" charset="77"/>
              </a:rPr>
              <a:t>files</a:t>
            </a:r>
          </a:p>
          <a:p>
            <a:r>
              <a:rPr lang="en-GB" sz="1100" dirty="0">
                <a:latin typeface="Cascadia Code" pitchFamily="49" charset="77"/>
              </a:rPr>
              <a:t>│   ├── </a:t>
            </a:r>
            <a:r>
              <a:rPr lang="en-GB" sz="1100" dirty="0" err="1">
                <a:latin typeface="Cascadia Code" pitchFamily="49" charset="77"/>
              </a:rPr>
              <a:t>index.json</a:t>
            </a:r>
            <a:endParaRPr lang="en-GB" sz="1100" dirty="0"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│   └── </a:t>
            </a:r>
            <a:r>
              <a:rPr lang="en-GB" sz="1100" dirty="0" err="1">
                <a:solidFill>
                  <a:schemeClr val="accent3"/>
                </a:solidFill>
                <a:latin typeface="Cascadia Code" pitchFamily="49" charset="77"/>
              </a:rPr>
              <a:t>paths.json</a:t>
            </a:r>
            <a:endParaRPr lang="en-GB" sz="1100" dirty="0">
              <a:solidFill>
                <a:schemeClr val="accent3"/>
              </a:solidFill>
              <a:latin typeface="Cascadia Code" pitchFamily="49" charset="77"/>
            </a:endParaRPr>
          </a:p>
          <a:p>
            <a:r>
              <a:rPr lang="en-GB" sz="1100" dirty="0">
                <a:latin typeface="Cascadia Code" pitchFamily="49" charset="77"/>
              </a:rPr>
              <a:t>└── lib</a:t>
            </a:r>
          </a:p>
          <a:p>
            <a:r>
              <a:rPr lang="en-GB" sz="1100" dirty="0">
                <a:latin typeface="Cascadia Code" pitchFamily="49" charset="77"/>
              </a:rPr>
              <a:t>    └── python3.5</a:t>
            </a:r>
            <a:endParaRPr lang="en-US" sz="1100" dirty="0">
              <a:latin typeface="Cascadia Code" pitchFamily="49" charset="77"/>
            </a:endParaRPr>
          </a:p>
          <a:p>
            <a:endParaRPr lang="en-US" sz="1100" dirty="0">
              <a:solidFill>
                <a:schemeClr val="accent3"/>
              </a:solidFill>
              <a:latin typeface="Cascadia Code" pitchFamily="49" charset="77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59191B2-2D1A-A249-A1C0-4CE3FE614902}"/>
              </a:ext>
            </a:extLst>
          </p:cNvPr>
          <p:cNvSpPr/>
          <p:nvPr/>
        </p:nvSpPr>
        <p:spPr>
          <a:xfrm>
            <a:off x="3374567" y="1106384"/>
            <a:ext cx="1883230" cy="213756"/>
          </a:xfrm>
          <a:prstGeom prst="wedgeRectCallout">
            <a:avLst>
              <a:gd name="adj1" fmla="val -122971"/>
              <a:gd name="adj2" fmla="val 25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Better name/location for this?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021351DD-2F5E-BE47-B8AB-795283AD5135}"/>
              </a:ext>
            </a:extLst>
          </p:cNvPr>
          <p:cNvSpPr/>
          <p:nvPr/>
        </p:nvSpPr>
        <p:spPr>
          <a:xfrm>
            <a:off x="3374567" y="2176931"/>
            <a:ext cx="1883230" cy="213756"/>
          </a:xfrm>
          <a:prstGeom prst="wedgeRectCallout">
            <a:avLst>
              <a:gd name="adj1" fmla="val -113144"/>
              <a:gd name="adj2" fmla="val 10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Better name/location for this?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2E5A9EA-48A7-E542-9FA8-3FB3C7EFF850}"/>
              </a:ext>
            </a:extLst>
          </p:cNvPr>
          <p:cNvSpPr/>
          <p:nvPr/>
        </p:nvSpPr>
        <p:spPr>
          <a:xfrm>
            <a:off x="3374567" y="2772398"/>
            <a:ext cx="2362202" cy="213756"/>
          </a:xfrm>
          <a:prstGeom prst="wedgeRectCallout">
            <a:avLst>
              <a:gd name="adj1" fmla="val -134604"/>
              <a:gd name="adj2" fmla="val 45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of all files in the package (except info)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284462A-E770-EE4C-88E3-545932FBEC7B}"/>
              </a:ext>
            </a:extLst>
          </p:cNvPr>
          <p:cNvSpPr/>
          <p:nvPr/>
        </p:nvSpPr>
        <p:spPr>
          <a:xfrm>
            <a:off x="3374567" y="3194983"/>
            <a:ext cx="2362202" cy="213756"/>
          </a:xfrm>
          <a:prstGeom prst="wedgeRectCallout">
            <a:avLst>
              <a:gd name="adj1" fmla="val -118475"/>
              <a:gd name="adj2" fmla="val 20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of all files in the package +SHA,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9F376-1E3B-7C44-99EF-289C2FA86773}"/>
              </a:ext>
            </a:extLst>
          </p:cNvPr>
          <p:cNvSpPr txBox="1"/>
          <p:nvPr/>
        </p:nvSpPr>
        <p:spPr>
          <a:xfrm>
            <a:off x="157345" y="3884567"/>
            <a:ext cx="38908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scadia Code" pitchFamily="49" charset="77"/>
              </a:rPr>
              <a:t>index.json</a:t>
            </a:r>
            <a:r>
              <a:rPr lang="en-US" sz="1200" dirty="0">
                <a:latin typeface="Cascadia Code" pitchFamily="49" charset="77"/>
              </a:rPr>
              <a:t>:</a:t>
            </a:r>
          </a:p>
          <a:p>
            <a:r>
              <a:rPr lang="en-GB" sz="1200" dirty="0">
                <a:latin typeface="Cascadia Code" pitchFamily="49" charset="77"/>
              </a:rPr>
              <a:t>{</a:t>
            </a:r>
          </a:p>
          <a:p>
            <a:pPr lvl="1"/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"arch": "z",</a:t>
            </a:r>
          </a:p>
          <a:p>
            <a:pPr lvl="1"/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"build": "</a:t>
            </a:r>
            <a:r>
              <a:rPr lang="en-GB" sz="1200" dirty="0" err="1">
                <a:solidFill>
                  <a:schemeClr val="accent3"/>
                </a:solidFill>
                <a:latin typeface="Cascadia Code" pitchFamily="49" charset="77"/>
              </a:rPr>
              <a:t>rc</a:t>
            </a:r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",</a:t>
            </a:r>
          </a:p>
          <a:p>
            <a:pPr lvl="1"/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</a:t>
            </a:r>
            <a:r>
              <a:rPr lang="en-GB" sz="1200" dirty="0" err="1">
                <a:solidFill>
                  <a:schemeClr val="accent3"/>
                </a:solidFill>
                <a:latin typeface="Cascadia Code" pitchFamily="49" charset="77"/>
              </a:rPr>
              <a:t>build_number</a:t>
            </a:r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": 109,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"depends": [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org.zowe.core.apiml</a:t>
            </a:r>
            <a:r>
              <a:rPr lang="en-GB" sz="1200" dirty="0">
                <a:latin typeface="Cascadia Code" pitchFamily="49" charset="77"/>
              </a:rPr>
              <a:t> &gt;= 0.8.4",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org.zowe.core</a:t>
            </a:r>
            <a:r>
              <a:rPr lang="en-GB" sz="1200" dirty="0">
                <a:latin typeface="Cascadia Code" pitchFamily="49" charset="77"/>
              </a:rPr>
              <a:t> &gt;= 1.12.0"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],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"license": "EPL-2.0",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"name": "</a:t>
            </a:r>
            <a:r>
              <a:rPr lang="en-GB" sz="1200" dirty="0" err="1">
                <a:latin typeface="Cascadia Code" pitchFamily="49" charset="77"/>
              </a:rPr>
              <a:t>org.zowe.core.api</a:t>
            </a:r>
            <a:r>
              <a:rPr lang="en-GB" sz="1200" dirty="0">
                <a:latin typeface="Cascadia Code" pitchFamily="49" charset="77"/>
              </a:rPr>
              <a:t>-files",</a:t>
            </a:r>
          </a:p>
          <a:p>
            <a:pPr lvl="1"/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"platform": "zos",</a:t>
            </a:r>
          </a:p>
          <a:p>
            <a:pPr lvl="1"/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"subdir": "zos-z",</a:t>
            </a:r>
          </a:p>
          <a:p>
            <a:pPr lvl="1"/>
            <a:r>
              <a:rPr lang="en-GB" sz="1200" dirty="0">
                <a:solidFill>
                  <a:schemeClr val="accent3"/>
                </a:solidFill>
                <a:latin typeface="Cascadia Code" pitchFamily="49" charset="77"/>
              </a:rPr>
              <a:t>"timestamp": 1535416612069,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"version": "1.0.1"</a:t>
            </a:r>
          </a:p>
          <a:p>
            <a:r>
              <a:rPr lang="en-GB" sz="1200" dirty="0">
                <a:latin typeface="Cascadia Code" pitchFamily="49" charset="7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8DD-269B-5F4C-9D87-EDB0596D77BE}"/>
              </a:ext>
            </a:extLst>
          </p:cNvPr>
          <p:cNvSpPr txBox="1"/>
          <p:nvPr/>
        </p:nvSpPr>
        <p:spPr>
          <a:xfrm>
            <a:off x="6019799" y="863679"/>
            <a:ext cx="6307743" cy="5078313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US" sz="1200" dirty="0" err="1">
                <a:latin typeface="Cascadia Code" pitchFamily="49" charset="77"/>
              </a:rPr>
              <a:t>about.json</a:t>
            </a:r>
            <a:r>
              <a:rPr lang="en-US" sz="1200" dirty="0">
                <a:latin typeface="Cascadia Code" pitchFamily="49" charset="77"/>
              </a:rPr>
              <a:t>:</a:t>
            </a:r>
          </a:p>
          <a:p>
            <a:r>
              <a:rPr lang="en-GB" sz="1200" dirty="0">
                <a:latin typeface="Cascadia Code" pitchFamily="49" charset="77"/>
              </a:rPr>
              <a:t>{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"home": "https://</a:t>
            </a:r>
            <a:r>
              <a:rPr lang="en-GB" sz="1200" dirty="0" err="1">
                <a:latin typeface="Cascadia Code" pitchFamily="49" charset="77"/>
              </a:rPr>
              <a:t>zowe.org</a:t>
            </a:r>
            <a:r>
              <a:rPr lang="en-GB" sz="1200" dirty="0">
                <a:latin typeface="Cascadia Code" pitchFamily="49" charset="77"/>
              </a:rPr>
              <a:t>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dev_url</a:t>
            </a:r>
            <a:r>
              <a:rPr lang="en-GB" sz="1200" dirty="0">
                <a:latin typeface="Cascadia Code" pitchFamily="49" charset="77"/>
              </a:rPr>
              <a:t>": "https://</a:t>
            </a:r>
            <a:r>
              <a:rPr lang="en-GB" sz="1200" dirty="0" err="1">
                <a:latin typeface="Cascadia Code" pitchFamily="49" charset="77"/>
              </a:rPr>
              <a:t>github.com</a:t>
            </a:r>
            <a:r>
              <a:rPr lang="en-GB" sz="1200" dirty="0">
                <a:latin typeface="Cascadia Code" pitchFamily="49" charset="77"/>
              </a:rPr>
              <a:t>/</a:t>
            </a:r>
            <a:r>
              <a:rPr lang="en-GB" sz="1200" dirty="0" err="1">
                <a:latin typeface="Cascadia Code" pitchFamily="49" charset="77"/>
              </a:rPr>
              <a:t>zowe</a:t>
            </a:r>
            <a:r>
              <a:rPr lang="en-GB" sz="1200" dirty="0">
                <a:latin typeface="Cascadia Code" pitchFamily="49" charset="77"/>
              </a:rPr>
              <a:t>/datasets",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doc_url</a:t>
            </a:r>
            <a:r>
              <a:rPr lang="en-GB" sz="1200" dirty="0">
                <a:latin typeface="Cascadia Code" pitchFamily="49" charset="77"/>
              </a:rPr>
              <a:t>": "http://</a:t>
            </a:r>
            <a:r>
              <a:rPr lang="en-GB" sz="1200" dirty="0" err="1">
                <a:latin typeface="Cascadia Code" pitchFamily="49" charset="77"/>
              </a:rPr>
              <a:t>docs.zowe.org</a:t>
            </a:r>
            <a:r>
              <a:rPr lang="en-GB" sz="1200" dirty="0">
                <a:latin typeface="Cascadia Code" pitchFamily="49" charset="77"/>
              </a:rPr>
              <a:t>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"license": "EPL-2.0",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license_family</a:t>
            </a:r>
            <a:r>
              <a:rPr lang="en-GB" sz="1200" dirty="0">
                <a:latin typeface="Cascadia Code" pitchFamily="49" charset="77"/>
              </a:rPr>
              <a:t>": "OTHER",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license_file</a:t>
            </a:r>
            <a:r>
              <a:rPr lang="en-GB" sz="1200" dirty="0">
                <a:latin typeface="Cascadia Code" pitchFamily="49" charset="77"/>
              </a:rPr>
              <a:t>": "</a:t>
            </a:r>
            <a:r>
              <a:rPr lang="en-GB" sz="1200" dirty="0" err="1">
                <a:latin typeface="Cascadia Code" pitchFamily="49" charset="77"/>
              </a:rPr>
              <a:t>LICENSE.txt</a:t>
            </a:r>
            <a:r>
              <a:rPr lang="en-GB" sz="1200" dirty="0">
                <a:latin typeface="Cascadia Code" pitchFamily="49" charset="77"/>
              </a:rPr>
              <a:t>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"summary": "z/OS Datasets and Unix Files services",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"description": "A spring boot application that provides a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REST API for interacting with z/OS data sets and Unix Files",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"extra": {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"maintainers": [</a:t>
            </a:r>
          </a:p>
          <a:p>
            <a:pPr lvl="3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johndoe</a:t>
            </a:r>
            <a:r>
              <a:rPr lang="en-GB" sz="1200" dirty="0">
                <a:latin typeface="Cascadia Code" pitchFamily="49" charset="77"/>
              </a:rPr>
              <a:t>",</a:t>
            </a:r>
          </a:p>
          <a:p>
            <a:pPr lvl="3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joe_bloggs</a:t>
            </a:r>
            <a:r>
              <a:rPr lang="en-GB" sz="1200" dirty="0">
                <a:latin typeface="Cascadia Code" pitchFamily="49" charset="77"/>
              </a:rPr>
              <a:t>"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],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zowe_apiml_static</a:t>
            </a:r>
            <a:r>
              <a:rPr lang="en-GB" sz="1200" dirty="0">
                <a:latin typeface="Cascadia Code" pitchFamily="49" charset="77"/>
              </a:rPr>
              <a:t>": {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},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zowe_desktop_iframe</a:t>
            </a:r>
            <a:r>
              <a:rPr lang="en-GB" sz="1200" dirty="0">
                <a:latin typeface="Cascadia Code" pitchFamily="49" charset="77"/>
              </a:rPr>
              <a:t>": {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},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"integration-test": {</a:t>
            </a:r>
          </a:p>
          <a:p>
            <a:pPr lvl="3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url</a:t>
            </a:r>
            <a:r>
              <a:rPr lang="en-GB" sz="1200" dirty="0">
                <a:latin typeface="Cascadia Code" pitchFamily="49" charset="77"/>
              </a:rPr>
              <a:t>": "https://</a:t>
            </a:r>
            <a:r>
              <a:rPr lang="en-GB" sz="1200" dirty="0" err="1">
                <a:latin typeface="Cascadia Code" pitchFamily="49" charset="77"/>
              </a:rPr>
              <a:t>zowe.jfrog.io</a:t>
            </a:r>
            <a:r>
              <a:rPr lang="en-GB" sz="1200" dirty="0">
                <a:latin typeface="Cascadia Code" pitchFamily="49" charset="77"/>
              </a:rPr>
              <a:t>/</a:t>
            </a:r>
            <a:r>
              <a:rPr lang="en-GB" sz="1200" dirty="0" err="1">
                <a:latin typeface="Cascadia Code" pitchFamily="49" charset="77"/>
              </a:rPr>
              <a:t>zowe</a:t>
            </a:r>
            <a:r>
              <a:rPr lang="en-GB" sz="1200" dirty="0">
                <a:latin typeface="Cascadia Code" pitchFamily="49" charset="77"/>
              </a:rPr>
              <a:t>/</a:t>
            </a:r>
            <a:r>
              <a:rPr lang="en-GB" sz="1200" dirty="0" err="1">
                <a:latin typeface="Cascadia Code" pitchFamily="49" charset="77"/>
              </a:rPr>
              <a:t>webapp</a:t>
            </a:r>
            <a:r>
              <a:rPr lang="en-GB" sz="1200" dirty="0">
                <a:latin typeface="Cascadia Code" pitchFamily="49" charset="77"/>
              </a:rPr>
              <a:t>/builds...",</a:t>
            </a:r>
          </a:p>
          <a:p>
            <a:pPr lvl="3"/>
            <a:r>
              <a:rPr lang="en-GB" sz="1200" dirty="0">
                <a:latin typeface="Cascadia Code" pitchFamily="49" charset="77"/>
              </a:rPr>
              <a:t>"initialization": "",</a:t>
            </a:r>
          </a:p>
          <a:p>
            <a:pPr lvl="3"/>
            <a:r>
              <a:rPr lang="en-GB" sz="1200" dirty="0">
                <a:latin typeface="Cascadia Code" pitchFamily="49" charset="77"/>
              </a:rPr>
              <a:t>"</a:t>
            </a:r>
            <a:r>
              <a:rPr lang="en-GB" sz="1200" dirty="0" err="1">
                <a:latin typeface="Cascadia Code" pitchFamily="49" charset="77"/>
              </a:rPr>
              <a:t>junit_report_location</a:t>
            </a:r>
            <a:r>
              <a:rPr lang="en-GB" sz="1200" dirty="0">
                <a:latin typeface="Cascadia Code" pitchFamily="49" charset="77"/>
              </a:rPr>
              <a:t>": "”</a:t>
            </a:r>
          </a:p>
          <a:p>
            <a:pPr lvl="2"/>
            <a:r>
              <a:rPr lang="en-GB" sz="1200" dirty="0">
                <a:latin typeface="Cascadia Code" pitchFamily="49" charset="77"/>
              </a:rPr>
              <a:t>}</a:t>
            </a:r>
          </a:p>
          <a:p>
            <a:pPr lvl="1"/>
            <a:r>
              <a:rPr lang="en-GB" sz="1200" dirty="0">
                <a:latin typeface="Cascadia Code" pitchFamily="49" charset="77"/>
              </a:rPr>
              <a:t>}</a:t>
            </a:r>
          </a:p>
          <a:p>
            <a:r>
              <a:rPr lang="en-GB" sz="1200" dirty="0">
                <a:latin typeface="Cascadia Code" pitchFamily="49" charset="77"/>
              </a:rPr>
              <a:t>}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0B7F3EC-2AA5-4D47-89FC-65B54A21D3AC}"/>
              </a:ext>
            </a:extLst>
          </p:cNvPr>
          <p:cNvSpPr/>
          <p:nvPr/>
        </p:nvSpPr>
        <p:spPr>
          <a:xfrm>
            <a:off x="3982376" y="5686383"/>
            <a:ext cx="1939449" cy="333998"/>
          </a:xfrm>
          <a:prstGeom prst="wedgeRectCallout">
            <a:avLst>
              <a:gd name="adj1" fmla="val -60543"/>
              <a:gd name="adj2" fmla="val 10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naming scheme? Java namespace, </a:t>
            </a:r>
            <a:r>
              <a:rPr lang="en-US" sz="1000" dirty="0" err="1"/>
              <a:t>conda</a:t>
            </a:r>
            <a:r>
              <a:rPr lang="en-US" sz="1000" dirty="0"/>
              <a:t> example?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6A936AFC-1977-6E48-A54F-610664E7CBE4}"/>
              </a:ext>
            </a:extLst>
          </p:cNvPr>
          <p:cNvSpPr/>
          <p:nvPr/>
        </p:nvSpPr>
        <p:spPr>
          <a:xfrm>
            <a:off x="3982377" y="5121742"/>
            <a:ext cx="1939449" cy="333998"/>
          </a:xfrm>
          <a:prstGeom prst="wedgeRectCallout">
            <a:avLst>
              <a:gd name="adj1" fmla="val -60543"/>
              <a:gd name="adj2" fmla="val 10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Support component and product dependencies?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55EAC591-B84D-3E49-A573-A0B472D01D70}"/>
              </a:ext>
            </a:extLst>
          </p:cNvPr>
          <p:cNvSpPr/>
          <p:nvPr/>
        </p:nvSpPr>
        <p:spPr>
          <a:xfrm>
            <a:off x="9655628" y="4032670"/>
            <a:ext cx="2198915" cy="336797"/>
          </a:xfrm>
          <a:prstGeom prst="wedgeRectCallout">
            <a:avLst>
              <a:gd name="adj1" fmla="val -59564"/>
              <a:gd name="adj2" fmla="val 20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Info we could use this to generate configuration/validation?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77417B1-31BF-4347-920B-FB99C5834D00}"/>
              </a:ext>
            </a:extLst>
          </p:cNvPr>
          <p:cNvSpPr/>
          <p:nvPr/>
        </p:nvSpPr>
        <p:spPr>
          <a:xfrm>
            <a:off x="9111343" y="3884567"/>
            <a:ext cx="315686" cy="654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3C7D7239-0729-194F-A687-B8C8F298B15D}"/>
              </a:ext>
            </a:extLst>
          </p:cNvPr>
          <p:cNvSpPr/>
          <p:nvPr/>
        </p:nvSpPr>
        <p:spPr>
          <a:xfrm>
            <a:off x="10104913" y="5009394"/>
            <a:ext cx="1902032" cy="558693"/>
          </a:xfrm>
          <a:prstGeom prst="wedgeRectCallout">
            <a:avLst>
              <a:gd name="adj1" fmla="val -91597"/>
              <a:gd name="adj2" fmla="val -5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how to initialize test, </a:t>
            </a:r>
            <a:r>
              <a:rPr lang="en-GB" sz="1000" dirty="0" err="1"/>
              <a:t>eg.</a:t>
            </a:r>
            <a:r>
              <a:rPr lang="en-GB" sz="1000" dirty="0"/>
              <a:t> the test needs to be </a:t>
            </a:r>
            <a:r>
              <a:rPr lang="en-GB" sz="1000" dirty="0" err="1"/>
              <a:t>initailized</a:t>
            </a:r>
            <a:r>
              <a:rPr lang="en-GB" sz="1000" dirty="0"/>
              <a:t> by </a:t>
            </a:r>
            <a:r>
              <a:rPr lang="en-GB" sz="1000" dirty="0" err="1"/>
              <a:t>npm</a:t>
            </a:r>
            <a:r>
              <a:rPr lang="en-GB" sz="1000" dirty="0"/>
              <a:t> install, or </a:t>
            </a:r>
            <a:r>
              <a:rPr lang="en-GB" sz="1000" dirty="0" err="1"/>
              <a:t>gradle</a:t>
            </a:r>
            <a:r>
              <a:rPr lang="en-GB" sz="1000" dirty="0"/>
              <a:t> compile, etc.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2D9E8FDD-2BF4-8A46-9ABF-7E17236119A8}"/>
              </a:ext>
            </a:extLst>
          </p:cNvPr>
          <p:cNvSpPr/>
          <p:nvPr/>
        </p:nvSpPr>
        <p:spPr>
          <a:xfrm>
            <a:off x="8096992" y="6005674"/>
            <a:ext cx="3303319" cy="505856"/>
          </a:xfrm>
          <a:prstGeom prst="wedgeRectCallout">
            <a:avLst>
              <a:gd name="adj1" fmla="val -40452"/>
              <a:gd name="adj2" fmla="val -181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information of </a:t>
            </a:r>
            <a:r>
              <a:rPr lang="en-GB" sz="1000" dirty="0" err="1"/>
              <a:t>junit.xml</a:t>
            </a:r>
            <a:r>
              <a:rPr lang="en-GB" sz="1000" dirty="0"/>
              <a:t> location for the test. this will be helpful if we run automated test, the </a:t>
            </a:r>
            <a:r>
              <a:rPr lang="en-GB" sz="1000" dirty="0" err="1"/>
              <a:t>junit</a:t>
            </a:r>
            <a:r>
              <a:rPr lang="en-GB" sz="1000" dirty="0"/>
              <a:t> test result can be merged together and show in Jenkins"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C0CFB-FB32-AB42-8760-9D3F4FE68F75}"/>
              </a:ext>
            </a:extLst>
          </p:cNvPr>
          <p:cNvSpPr txBox="1"/>
          <p:nvPr/>
        </p:nvSpPr>
        <p:spPr>
          <a:xfrm>
            <a:off x="2350068" y="3871847"/>
            <a:ext cx="3044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Grayed out are optional – from </a:t>
            </a:r>
            <a:r>
              <a:rPr lang="en-US" sz="1100" dirty="0" err="1"/>
              <a:t>conda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4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Component </a:t>
            </a:r>
            <a:r>
              <a:rPr lang="en-US" sz="2800" dirty="0" err="1"/>
              <a:t>meta.yaml</a:t>
            </a:r>
            <a:r>
              <a:rPr lang="en-US" sz="2800" dirty="0"/>
              <a:t> possibility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255319" y="647205"/>
            <a:ext cx="11192493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itchFamily="49" charset="77"/>
              </a:rPr>
              <a:t>package:</a:t>
            </a:r>
          </a:p>
          <a:p>
            <a:r>
              <a:rPr lang="en-US" sz="1100" dirty="0">
                <a:latin typeface="Cascadia Code" pitchFamily="49" charset="77"/>
              </a:rPr>
              <a:t>  id: </a:t>
            </a:r>
            <a:r>
              <a:rPr lang="en-US" sz="1100" dirty="0" err="1">
                <a:latin typeface="Cascadia Code" pitchFamily="49" charset="77"/>
              </a:rPr>
              <a:t>org.zowe.core.api.files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version: 1.0.1</a:t>
            </a:r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source:</a:t>
            </a: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url</a:t>
            </a:r>
            <a:r>
              <a:rPr lang="en-US" sz="1100" dirty="0">
                <a:latin typeface="Cascadia Code" pitchFamily="49" charset="77"/>
              </a:rPr>
              <a:t>: https://</a:t>
            </a:r>
            <a:r>
              <a:rPr lang="en-US" sz="1100" dirty="0" err="1">
                <a:latin typeface="Cascadia Code" pitchFamily="49" charset="77"/>
              </a:rPr>
              <a:t>zowe.jfrog.io</a:t>
            </a:r>
            <a:r>
              <a:rPr lang="en-US" sz="1100" dirty="0">
                <a:latin typeface="Cascadia Code" pitchFamily="49" charset="77"/>
              </a:rPr>
              <a:t>/</a:t>
            </a:r>
            <a:r>
              <a:rPr lang="en-US" sz="1100" dirty="0" err="1">
                <a:latin typeface="Cascadia Code" pitchFamily="49" charset="77"/>
              </a:rPr>
              <a:t>zowe</a:t>
            </a:r>
            <a:r>
              <a:rPr lang="en-US" sz="1100" dirty="0">
                <a:latin typeface="Cascadia Code" pitchFamily="49" charset="77"/>
              </a:rPr>
              <a:t>/</a:t>
            </a:r>
            <a:r>
              <a:rPr lang="en-US" sz="1100" dirty="0" err="1">
                <a:latin typeface="Cascadia Code" pitchFamily="49" charset="77"/>
              </a:rPr>
              <a:t>webapp</a:t>
            </a:r>
            <a:r>
              <a:rPr lang="en-US" sz="1100" dirty="0">
                <a:latin typeface="Cascadia Code" pitchFamily="49" charset="77"/>
              </a:rPr>
              <a:t>/builds/Explorer-Data%20Sets%20%3A%3A%20staging/82/data-sets-server-</a:t>
            </a:r>
            <a:r>
              <a:rPr lang="en-US" sz="1100" dirty="0" err="1">
                <a:latin typeface="Cascadia Code" pitchFamily="49" charset="77"/>
              </a:rPr>
              <a:t>zowe</a:t>
            </a:r>
            <a:r>
              <a:rPr lang="en-US" sz="1100" dirty="0">
                <a:latin typeface="Cascadia Code" pitchFamily="49" charset="77"/>
              </a:rPr>
              <a:t>-</a:t>
            </a:r>
            <a:r>
              <a:rPr lang="en-US" sz="1100" dirty="0" err="1">
                <a:latin typeface="Cascadia Code" pitchFamily="49" charset="77"/>
              </a:rPr>
              <a:t>package.zip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git_url</a:t>
            </a:r>
            <a:r>
              <a:rPr lang="en-US" sz="1100" dirty="0">
                <a:latin typeface="Cascadia Code" pitchFamily="49" charset="77"/>
              </a:rPr>
              <a:t>: https://</a:t>
            </a:r>
            <a:r>
              <a:rPr lang="en-US" sz="1100" dirty="0" err="1">
                <a:latin typeface="Cascadia Code" pitchFamily="49" charset="77"/>
              </a:rPr>
              <a:t>github.com</a:t>
            </a:r>
            <a:r>
              <a:rPr lang="en-US" sz="1100" dirty="0">
                <a:latin typeface="Cascadia Code" pitchFamily="49" charset="77"/>
              </a:rPr>
              <a:t>/</a:t>
            </a:r>
            <a:r>
              <a:rPr lang="en-US" sz="1100" dirty="0" err="1">
                <a:latin typeface="Cascadia Code" pitchFamily="49" charset="77"/>
              </a:rPr>
              <a:t>zowe</a:t>
            </a:r>
            <a:r>
              <a:rPr lang="en-US" sz="1100" dirty="0">
                <a:latin typeface="Cascadia Code" pitchFamily="49" charset="77"/>
              </a:rPr>
              <a:t>/datasets</a:t>
            </a:r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services: 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Provide info here that we could use to generate some start-up configuration?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</a:t>
            </a:r>
            <a:r>
              <a:rPr lang="en-US" sz="1100" dirty="0" err="1">
                <a:latin typeface="Cascadia Code" pitchFamily="49" charset="77"/>
              </a:rPr>
              <a:t>apiml_static</a:t>
            </a:r>
            <a:r>
              <a:rPr lang="en-US" sz="1100" dirty="0">
                <a:latin typeface="Cascadia Code" pitchFamily="49" charset="77"/>
              </a:rPr>
              <a:t>:</a:t>
            </a:r>
          </a:p>
          <a:p>
            <a:r>
              <a:rPr lang="en-US" sz="1100" dirty="0">
                <a:latin typeface="Cascadia Code" pitchFamily="49" charset="77"/>
              </a:rPr>
              <a:t>   …</a:t>
            </a:r>
          </a:p>
          <a:p>
            <a:r>
              <a:rPr lang="en-US" sz="1100" dirty="0">
                <a:latin typeface="Cascadia Code" pitchFamily="49" charset="77"/>
              </a:rPr>
              <a:t>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desktop_iframe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:</a:t>
            </a:r>
          </a:p>
          <a:p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 …</a:t>
            </a:r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dependencies: 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requirements better term?</a:t>
            </a:r>
          </a:p>
          <a:p>
            <a:r>
              <a:rPr lang="en-US" sz="1100" dirty="0">
                <a:latin typeface="Cascadia Code" pitchFamily="49" charset="77"/>
              </a:rPr>
              <a:t> - id: </a:t>
            </a:r>
            <a:r>
              <a:rPr lang="en-US" sz="1100" dirty="0" err="1">
                <a:latin typeface="Cascadia Code" pitchFamily="49" charset="77"/>
              </a:rPr>
              <a:t>org.zowe.core.apiml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 version: 0.8.4</a:t>
            </a:r>
          </a:p>
          <a:p>
            <a:r>
              <a:rPr lang="en-US" sz="1100" dirty="0">
                <a:latin typeface="Cascadia Code" pitchFamily="49" charset="77"/>
              </a:rPr>
              <a:t> - id: </a:t>
            </a:r>
            <a:r>
              <a:rPr lang="en-US" sz="1100" dirty="0" err="1">
                <a:latin typeface="Cascadia Code" pitchFamily="49" charset="77"/>
              </a:rPr>
              <a:t>org.zowe.core</a:t>
            </a:r>
            <a:r>
              <a:rPr lang="en-US" sz="1100" dirty="0">
                <a:latin typeface="Cascadia Code" pitchFamily="49" charset="77"/>
              </a:rPr>
              <a:t> 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if we want to depend on a full release rather than components?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 version: 1.12.0 </a:t>
            </a:r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test:</a:t>
            </a: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url</a:t>
            </a:r>
            <a:r>
              <a:rPr lang="en-US" sz="1100" dirty="0">
                <a:latin typeface="Cascadia Code" pitchFamily="49" charset="77"/>
              </a:rPr>
              <a:t>: </a:t>
            </a:r>
            <a:r>
              <a:rPr lang="en-US" sz="1100" dirty="0">
                <a:latin typeface="Cascadia Code" pitchFamily="49" charset="77"/>
                <a:hlinkClick r:id="rId2"/>
              </a:rPr>
              <a:t>https://zowe.jfrog.io/zowe/webapp/builds/Explorer-Data%20Sets%20%3A%3A%20staging/82/data-sets-server-zowe-tests.zip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initialization:  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how to initialize test,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eg.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the test needs to be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initailized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by 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npm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install, or 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gradle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compile, etc.</a:t>
            </a:r>
          </a:p>
          <a:p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junit_report_location</a:t>
            </a:r>
            <a:r>
              <a:rPr lang="en-US" sz="1100" dirty="0">
                <a:latin typeface="Cascadia Code" pitchFamily="49" charset="77"/>
              </a:rPr>
              <a:t>:  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# information of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junit.xml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location for the test. this will be helpful if we run automated test, the </a:t>
            </a:r>
            <a:r>
              <a:rPr lang="en-US" sz="1100" dirty="0" err="1">
                <a:solidFill>
                  <a:schemeClr val="accent3"/>
                </a:solidFill>
                <a:latin typeface="Cascadia Code" pitchFamily="49" charset="77"/>
              </a:rPr>
              <a:t>junit</a:t>
            </a:r>
            <a:r>
              <a:rPr lang="en-US" sz="1100" dirty="0">
                <a:solidFill>
                  <a:schemeClr val="accent3"/>
                </a:solidFill>
                <a:latin typeface="Cascadia Code" pitchFamily="49" charset="77"/>
              </a:rPr>
              <a:t> test result can be merged together and show in Jenkins</a:t>
            </a:r>
          </a:p>
          <a:p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about:</a:t>
            </a:r>
          </a:p>
          <a:p>
            <a:r>
              <a:rPr lang="en-US" sz="1100" dirty="0">
                <a:latin typeface="Cascadia Code" pitchFamily="49" charset="77"/>
              </a:rPr>
              <a:t>  home: https://</a:t>
            </a:r>
            <a:r>
              <a:rPr lang="en-US" sz="1100" dirty="0" err="1">
                <a:latin typeface="Cascadia Code" pitchFamily="49" charset="77"/>
              </a:rPr>
              <a:t>zowe.org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license: EPL-2.0</a:t>
            </a:r>
          </a:p>
          <a:p>
            <a:r>
              <a:rPr lang="en-US" sz="1100" dirty="0">
                <a:latin typeface="Cascadia Code" pitchFamily="49" charset="77"/>
              </a:rPr>
              <a:t>  summary: 'z/OS Datasets and Unix Files services'</a:t>
            </a:r>
          </a:p>
          <a:p>
            <a:r>
              <a:rPr lang="en-US" sz="1100" dirty="0">
                <a:latin typeface="Cascadia Code" pitchFamily="49" charset="77"/>
              </a:rPr>
              <a:t>  description: |</a:t>
            </a:r>
          </a:p>
          <a:p>
            <a:r>
              <a:rPr lang="en-US" sz="1100" dirty="0">
                <a:latin typeface="Cascadia Code" pitchFamily="49" charset="77"/>
              </a:rPr>
              <a:t>    A spring boot application that provides a REST API for interacting with</a:t>
            </a:r>
          </a:p>
          <a:p>
            <a:r>
              <a:rPr lang="en-US" sz="1100" dirty="0">
                <a:latin typeface="Cascadia Code" pitchFamily="49" charset="77"/>
              </a:rPr>
              <a:t>    z/OS data sets and Unix Files</a:t>
            </a: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doc_url</a:t>
            </a:r>
            <a:r>
              <a:rPr lang="en-US" sz="1100" dirty="0">
                <a:latin typeface="Cascadia Code" pitchFamily="49" charset="77"/>
              </a:rPr>
              <a:t>: http://</a:t>
            </a:r>
            <a:r>
              <a:rPr lang="en-US" sz="1100" dirty="0" err="1">
                <a:latin typeface="Cascadia Code" pitchFamily="49" charset="77"/>
              </a:rPr>
              <a:t>docs.zowe.org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dev_url</a:t>
            </a:r>
            <a:r>
              <a:rPr lang="en-US" sz="1100" dirty="0">
                <a:latin typeface="Cascadia Code" pitchFamily="49" charset="77"/>
              </a:rPr>
              <a:t>: </a:t>
            </a:r>
            <a:r>
              <a:rPr lang="en-US" sz="1100" dirty="0">
                <a:latin typeface="Cascadia Code" pitchFamily="49" charset="77"/>
                <a:hlinkClick r:id="rId3"/>
              </a:rPr>
              <a:t>https://github.com/zowe/datasets</a:t>
            </a:r>
            <a:endParaRPr lang="en-US" sz="1100" dirty="0">
              <a:latin typeface="Cascadia Code" pitchFamily="49" charset="77"/>
            </a:endParaRP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doc_source_url</a:t>
            </a:r>
            <a:r>
              <a:rPr lang="en-US" sz="1100" dirty="0">
                <a:latin typeface="Cascadia Code" pitchFamily="49" charset="77"/>
              </a:rPr>
              <a:t>: </a:t>
            </a:r>
            <a:r>
              <a:rPr lang="en-US" sz="1100" dirty="0">
                <a:latin typeface="Cascadia Code" pitchFamily="49" charset="77"/>
                <a:hlinkClick r:id="rId4"/>
              </a:rPr>
              <a:t>https://github.com/zowe/</a:t>
            </a:r>
            <a:r>
              <a:rPr lang="en-US" sz="1100" dirty="0">
                <a:latin typeface="Cascadia Code" pitchFamily="49" charset="77"/>
              </a:rPr>
              <a:t>docs-site</a:t>
            </a:r>
          </a:p>
          <a:p>
            <a:r>
              <a:rPr lang="en-US" sz="1100" dirty="0">
                <a:latin typeface="Cascadia Code" pitchFamily="49" charset="77"/>
              </a:rPr>
              <a:t>  </a:t>
            </a:r>
            <a:r>
              <a:rPr lang="en-US" sz="1100" dirty="0" err="1">
                <a:latin typeface="Cascadia Code" pitchFamily="49" charset="77"/>
              </a:rPr>
              <a:t>primary_maintainers</a:t>
            </a:r>
            <a:r>
              <a:rPr lang="en-US" sz="1100" dirty="0">
                <a:latin typeface="Cascadia Code" pitchFamily="49" charset="77"/>
              </a:rPr>
              <a:t>: </a:t>
            </a:r>
          </a:p>
          <a:p>
            <a:r>
              <a:rPr lang="en-US" sz="1100" dirty="0">
                <a:latin typeface="Cascadia Code" pitchFamily="49" charset="77"/>
              </a:rPr>
              <a:t>    - name: John Doe</a:t>
            </a:r>
          </a:p>
          <a:p>
            <a:r>
              <a:rPr lang="en-US" sz="1100" dirty="0">
                <a:latin typeface="Cascadia Code" pitchFamily="49" charset="77"/>
              </a:rPr>
              <a:t>      email: </a:t>
            </a:r>
            <a:r>
              <a:rPr lang="en-US" sz="1100" dirty="0">
                <a:latin typeface="Cascadia Code" pitchFamily="49" charset="77"/>
                <a:hlinkClick r:id="rId5"/>
              </a:rPr>
              <a:t>johndoe@zowe.org</a:t>
            </a:r>
            <a:endParaRPr lang="en-US" sz="1100" dirty="0">
              <a:latin typeface="Cascadia Code" pitchFamily="49" charset="77"/>
            </a:endParaRPr>
          </a:p>
          <a:p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5D40D64-9770-6140-BB74-3D418072FA4C}"/>
              </a:ext>
            </a:extLst>
          </p:cNvPr>
          <p:cNvSpPr/>
          <p:nvPr/>
        </p:nvSpPr>
        <p:spPr>
          <a:xfrm>
            <a:off x="2559132" y="3265714"/>
            <a:ext cx="1478477" cy="213756"/>
          </a:xfrm>
          <a:prstGeom prst="wedgeRectCallout">
            <a:avLst>
              <a:gd name="adj1" fmla="val -77460"/>
              <a:gd name="adj2" fmla="val 4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Min and max ranges?</a:t>
            </a:r>
          </a:p>
        </p:txBody>
      </p:sp>
    </p:spTree>
    <p:extLst>
      <p:ext uri="{BB962C8B-B14F-4D97-AF65-F5344CB8AC3E}">
        <p14:creationId xmlns:p14="http://schemas.microsoft.com/office/powerpoint/2010/main" val="17828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Short term suggestion – install and instance update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255319" y="647205"/>
            <a:ext cx="10088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script /&lt;runtime-</a:t>
            </a:r>
            <a:r>
              <a:rPr lang="en-US" dirty="0" err="1"/>
              <a:t>dir</a:t>
            </a:r>
            <a:r>
              <a:rPr lang="en-US" dirty="0"/>
              <a:t>&gt;/bin/install-</a:t>
            </a:r>
            <a:r>
              <a:rPr lang="en-US" dirty="0" err="1"/>
              <a:t>component.sh</a:t>
            </a:r>
            <a:r>
              <a:rPr lang="en-US" dirty="0"/>
              <a:t> -p &lt;component-</a:t>
            </a:r>
            <a:r>
              <a:rPr lang="en-US" dirty="0" err="1"/>
              <a:t>pax</a:t>
            </a:r>
            <a:r>
              <a:rPr lang="en-US" dirty="0"/>
              <a:t>-location&gt; -</a:t>
            </a:r>
            <a:r>
              <a:rPr lang="en-US" dirty="0" err="1"/>
              <a:t>i</a:t>
            </a:r>
            <a:r>
              <a:rPr lang="en-US" dirty="0"/>
              <a:t> &lt;install-target-directory&gt; [-l &lt;</a:t>
            </a:r>
            <a:r>
              <a:rPr lang="en-US" dirty="0" err="1"/>
              <a:t>log_directory</a:t>
            </a:r>
            <a:r>
              <a:rPr lang="en-US" dirty="0"/>
              <a:t>&gt;]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we validate whether or not the install-</a:t>
            </a:r>
            <a:r>
              <a:rPr lang="en-US" dirty="0" err="1"/>
              <a:t>dir</a:t>
            </a:r>
            <a:r>
              <a:rPr lang="en-US" dirty="0"/>
              <a:t> can go into runtime?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err="1"/>
              <a:t>unpax</a:t>
            </a:r>
            <a:r>
              <a:rPr lang="en-US" dirty="0"/>
              <a:t> then read the metadata and compare id against </a:t>
            </a:r>
            <a:r>
              <a:rPr lang="en-US" dirty="0" err="1"/>
              <a:t>org.zowe.core</a:t>
            </a:r>
            <a:r>
              <a:rPr lang="en-US" dirty="0"/>
              <a:t>.* filter, or whitelist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extract </a:t>
            </a:r>
            <a:r>
              <a:rPr lang="en-US" dirty="0" err="1"/>
              <a:t>pax</a:t>
            </a:r>
            <a:r>
              <a:rPr lang="en-US" dirty="0"/>
              <a:t> to &lt;</a:t>
            </a:r>
            <a:r>
              <a:rPr lang="en-US" dirty="0" err="1"/>
              <a:t>unpax</a:t>
            </a:r>
            <a:r>
              <a:rPr lang="en-US" dirty="0"/>
              <a:t>&gt; then run &lt;</a:t>
            </a:r>
            <a:r>
              <a:rPr lang="en-US" dirty="0" err="1"/>
              <a:t>unpax</a:t>
            </a:r>
            <a:r>
              <a:rPr lang="en-US" dirty="0"/>
              <a:t>&gt;/bin/</a:t>
            </a:r>
            <a:r>
              <a:rPr lang="en-US" dirty="0" err="1"/>
              <a:t>zowe-install.sh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&lt;install-directory&gt; -f &lt;log-file&gt;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 up </a:t>
            </a:r>
            <a:r>
              <a:rPr lang="en-US" dirty="0" err="1"/>
              <a:t>unpax’d</a:t>
            </a:r>
            <a:r>
              <a:rPr lang="en-US" dirty="0"/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script /&lt;instance-</a:t>
            </a:r>
            <a:r>
              <a:rPr lang="en-US" dirty="0" err="1"/>
              <a:t>dir</a:t>
            </a:r>
            <a:r>
              <a:rPr lang="en-US" dirty="0"/>
              <a:t>&gt;/bin/</a:t>
            </a:r>
            <a:r>
              <a:rPr lang="en-US" i="1" dirty="0"/>
              <a:t>add-</a:t>
            </a:r>
            <a:r>
              <a:rPr lang="en-US" i="1" dirty="0" err="1"/>
              <a:t>component.sh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&lt;install-directory&gt;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Calls &lt;install-directory&gt;/install-</a:t>
            </a:r>
            <a:r>
              <a:rPr lang="en-US" dirty="0" err="1"/>
              <a:t>configure.sh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Adds the component to the instance configuration. Either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Append &lt;</a:t>
            </a:r>
            <a:r>
              <a:rPr lang="en-GB" dirty="0" err="1"/>
              <a:t>install_directory</a:t>
            </a:r>
            <a:r>
              <a:rPr lang="en-GB" dirty="0"/>
              <a:t>&gt;/</a:t>
            </a:r>
            <a:r>
              <a:rPr lang="en-US" dirty="0" err="1"/>
              <a:t>zowe</a:t>
            </a:r>
            <a:r>
              <a:rPr lang="en-US" dirty="0"/>
              <a:t>-scripts</a:t>
            </a:r>
            <a:r>
              <a:rPr lang="en-GB" dirty="0"/>
              <a:t> to the `EXTERNAL_COMPONENTS` property in </a:t>
            </a:r>
            <a:r>
              <a:rPr lang="en-GB" dirty="0" err="1"/>
              <a:t>instance.env</a:t>
            </a:r>
            <a:endParaRPr lang="en-GB" dirty="0"/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Switch to a </a:t>
            </a:r>
            <a:r>
              <a:rPr lang="en-GB" dirty="0" err="1"/>
              <a:t>yaml</a:t>
            </a:r>
            <a:r>
              <a:rPr lang="en-GB" dirty="0"/>
              <a:t> file with a list of components now?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2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 err="1"/>
              <a:t>Zowe</a:t>
            </a:r>
            <a:r>
              <a:rPr lang="en-US" sz="2800" dirty="0"/>
              <a:t> core component install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255319" y="647205"/>
            <a:ext cx="10088089" cy="605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Currently our </a:t>
            </a:r>
            <a:r>
              <a:rPr lang="en-US" sz="1600" dirty="0" err="1"/>
              <a:t>pax</a:t>
            </a:r>
            <a:r>
              <a:rPr lang="en-US" sz="1600" dirty="0"/>
              <a:t> file lays out </a:t>
            </a:r>
            <a:r>
              <a:rPr lang="en-US" sz="1600" dirty="0" err="1"/>
              <a:t>paxes</a:t>
            </a:r>
            <a:r>
              <a:rPr lang="en-US" sz="1600" dirty="0"/>
              <a:t> for each component in </a:t>
            </a:r>
            <a:r>
              <a:rPr lang="en-US" sz="1200" dirty="0">
                <a:latin typeface="Cascadia Code" pitchFamily="49" charset="77"/>
              </a:rPr>
              <a:t>/files/ </a:t>
            </a:r>
            <a:r>
              <a:rPr lang="en-US" sz="1600" dirty="0"/>
              <a:t>and install scripts for each in </a:t>
            </a:r>
            <a:r>
              <a:rPr lang="en-US" sz="1200" dirty="0">
                <a:latin typeface="Cascadia Code" pitchFamily="49" charset="77"/>
              </a:rPr>
              <a:t>/scripts/</a:t>
            </a:r>
            <a:r>
              <a:rPr lang="en-US" sz="1200" dirty="0" err="1">
                <a:latin typeface="Cascadia Code" pitchFamily="49" charset="77"/>
              </a:rPr>
              <a:t>zowe</a:t>
            </a:r>
            <a:r>
              <a:rPr lang="en-US" sz="1200" dirty="0">
                <a:latin typeface="Cascadia Code" pitchFamily="49" charset="77"/>
              </a:rPr>
              <a:t>-install-&lt;component&gt;.</a:t>
            </a:r>
            <a:r>
              <a:rPr lang="en-US" sz="1200" dirty="0" err="1">
                <a:latin typeface="Cascadia Code" pitchFamily="49" charset="77"/>
              </a:rPr>
              <a:t>sh</a:t>
            </a:r>
            <a:endParaRPr lang="en-US" sz="1600" dirty="0">
              <a:latin typeface="Cascadia Code" pitchFamily="49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the coupling and move these install scripts inside the </a:t>
            </a:r>
            <a:r>
              <a:rPr lang="en-US" sz="1600" dirty="0" err="1"/>
              <a:t>pax</a:t>
            </a:r>
            <a:r>
              <a:rPr lang="en-US" sz="1600" dirty="0"/>
              <a:t> of the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manifest.json</a:t>
            </a:r>
            <a:r>
              <a:rPr lang="en-US" sz="1600" dirty="0"/>
              <a:t> has binary dependencies for each </a:t>
            </a:r>
            <a:r>
              <a:rPr lang="en-US" sz="1600" dirty="0" err="1"/>
              <a:t>pax</a:t>
            </a:r>
            <a:r>
              <a:rPr lang="en-US" sz="1600" dirty="0"/>
              <a:t> (and some for bundles one like </a:t>
            </a:r>
            <a:r>
              <a:rPr lang="en-US" sz="1600" dirty="0" err="1"/>
              <a:t>zlux</a:t>
            </a:r>
            <a:r>
              <a:rPr lang="en-US" sz="1600" dirty="0"/>
              <a:t>). We can use this to generate a ‘</a:t>
            </a:r>
            <a:r>
              <a:rPr lang="en-US" sz="1600" dirty="0" err="1"/>
              <a:t>package.yml</a:t>
            </a:r>
            <a:r>
              <a:rPr lang="en-US" sz="1600" dirty="0"/>
              <a:t>’:</a:t>
            </a:r>
          </a:p>
          <a:p>
            <a:pPr lvl="1"/>
            <a:r>
              <a:rPr lang="en-US" sz="1050" dirty="0">
                <a:latin typeface="Cascadia Code" pitchFamily="49" charset="77"/>
              </a:rPr>
              <a:t>	components:</a:t>
            </a:r>
          </a:p>
          <a:p>
            <a:pPr marL="1085850" lvl="2" indent="-171450">
              <a:buFontTx/>
              <a:buChar char="-"/>
            </a:pPr>
            <a:r>
              <a:rPr lang="en-US" sz="1050" dirty="0">
                <a:latin typeface="Cascadia Code" pitchFamily="49" charset="77"/>
              </a:rPr>
              <a:t>id: </a:t>
            </a:r>
            <a:r>
              <a:rPr lang="en-US" sz="1050" dirty="0" err="1">
                <a:latin typeface="Cascadia Code" pitchFamily="49" charset="77"/>
              </a:rPr>
              <a:t>org.zowe.core.apiml</a:t>
            </a:r>
            <a:r>
              <a:rPr lang="en-US" sz="1050" dirty="0">
                <a:latin typeface="Cascadia Code" pitchFamily="49" charset="77"/>
              </a:rPr>
              <a:t>:</a:t>
            </a:r>
          </a:p>
          <a:p>
            <a:pPr lvl="1"/>
            <a:r>
              <a:rPr lang="en-US" sz="1050" dirty="0">
                <a:latin typeface="Cascadia Code" pitchFamily="49" charset="77"/>
              </a:rPr>
              <a:t>    	  </a:t>
            </a:r>
            <a:r>
              <a:rPr lang="en-US" sz="1050" dirty="0" err="1">
                <a:latin typeface="Cascadia Code" pitchFamily="49" charset="77"/>
              </a:rPr>
              <a:t>pax_file</a:t>
            </a:r>
            <a:r>
              <a:rPr lang="en-US" sz="1050" dirty="0">
                <a:latin typeface="Cascadia Code" pitchFamily="49" charset="77"/>
              </a:rPr>
              <a:t>: {{ </a:t>
            </a:r>
            <a:r>
              <a:rPr lang="en-US" sz="1050" dirty="0" err="1">
                <a:latin typeface="Cascadia Code" pitchFamily="49" charset="77"/>
              </a:rPr>
              <a:t>install_dir</a:t>
            </a:r>
            <a:r>
              <a:rPr lang="en-US" sz="1050" dirty="0">
                <a:latin typeface="Cascadia Code" pitchFamily="49" charset="77"/>
              </a:rPr>
              <a:t> }}/files/api-mediation-package-0.8.4.pax</a:t>
            </a:r>
          </a:p>
          <a:p>
            <a:pPr lvl="1"/>
            <a:r>
              <a:rPr lang="en-US" sz="1050" dirty="0">
                <a:latin typeface="Cascadia Code" pitchFamily="49" charset="77"/>
              </a:rPr>
              <a:t>    	  </a:t>
            </a:r>
            <a:r>
              <a:rPr lang="en-US" sz="1050" dirty="0" err="1">
                <a:latin typeface="Cascadia Code" pitchFamily="49" charset="77"/>
              </a:rPr>
              <a:t>install_target</a:t>
            </a:r>
            <a:r>
              <a:rPr lang="en-US" sz="1050" dirty="0">
                <a:latin typeface="Cascadia Code" pitchFamily="49" charset="77"/>
              </a:rPr>
              <a:t>: {{ </a:t>
            </a:r>
            <a:r>
              <a:rPr lang="en-US" sz="1050" dirty="0" err="1">
                <a:latin typeface="Cascadia Code" pitchFamily="49" charset="77"/>
              </a:rPr>
              <a:t>runtime_dir</a:t>
            </a:r>
            <a:r>
              <a:rPr lang="en-US" sz="1050" dirty="0">
                <a:latin typeface="Cascadia Code" pitchFamily="49" charset="77"/>
              </a:rPr>
              <a:t> }}/components/{{ </a:t>
            </a:r>
            <a:r>
              <a:rPr lang="en-US" sz="1050" dirty="0" err="1">
                <a:latin typeface="Cascadia Code" pitchFamily="49" charset="77"/>
              </a:rPr>
              <a:t>component_id</a:t>
            </a:r>
            <a:r>
              <a:rPr lang="en-US" sz="1050" dirty="0">
                <a:latin typeface="Cascadia Code" pitchFamily="49" charset="77"/>
              </a:rPr>
              <a:t> }} </a:t>
            </a:r>
            <a:r>
              <a:rPr lang="en-US" sz="1050" dirty="0" err="1">
                <a:solidFill>
                  <a:schemeClr val="accent3"/>
                </a:solidFill>
                <a:latin typeface="Cascadia Code" pitchFamily="49" charset="77"/>
              </a:rPr>
              <a:t>org.zowe.core.apiml</a:t>
            </a:r>
            <a:endParaRPr lang="en-US" sz="1050" dirty="0">
              <a:solidFill>
                <a:schemeClr val="accent3"/>
              </a:solidFill>
              <a:latin typeface="Cascadia Code" pitchFamily="49" charset="77"/>
            </a:endParaRPr>
          </a:p>
          <a:p>
            <a:pPr marL="1085850" lvl="2" indent="-171450">
              <a:buFontTx/>
              <a:buChar char="-"/>
            </a:pPr>
            <a:r>
              <a:rPr lang="en-US" sz="1050" dirty="0">
                <a:latin typeface="Cascadia Code" pitchFamily="49" charset="77"/>
              </a:rPr>
              <a:t>id: </a:t>
            </a:r>
            <a:r>
              <a:rPr lang="en-US" sz="1050" dirty="0" err="1">
                <a:latin typeface="Cascadia Code" pitchFamily="49" charset="77"/>
              </a:rPr>
              <a:t>org.zowe.core.api.files</a:t>
            </a:r>
            <a:r>
              <a:rPr lang="en-US" sz="1050" dirty="0">
                <a:latin typeface="Cascadia Code" pitchFamily="49" charset="77"/>
              </a:rPr>
              <a:t>:</a:t>
            </a:r>
          </a:p>
          <a:p>
            <a:pPr lvl="1"/>
            <a:r>
              <a:rPr lang="en-US" sz="1050" dirty="0">
                <a:latin typeface="Cascadia Code" pitchFamily="49" charset="77"/>
              </a:rPr>
              <a:t>    	  </a:t>
            </a:r>
            <a:r>
              <a:rPr lang="en-US" sz="1050" dirty="0" err="1">
                <a:latin typeface="Cascadia Code" pitchFamily="49" charset="77"/>
              </a:rPr>
              <a:t>pax_file</a:t>
            </a:r>
            <a:r>
              <a:rPr lang="en-US" sz="1050" dirty="0">
                <a:latin typeface="Cascadia Code" pitchFamily="49" charset="77"/>
              </a:rPr>
              <a:t>: {{ </a:t>
            </a:r>
            <a:r>
              <a:rPr lang="en-US" sz="1050" dirty="0" err="1">
                <a:latin typeface="Cascadia Code" pitchFamily="49" charset="77"/>
              </a:rPr>
              <a:t>install_dir</a:t>
            </a:r>
            <a:r>
              <a:rPr lang="en-US" sz="1050" dirty="0">
                <a:latin typeface="Cascadia Code" pitchFamily="49" charset="77"/>
              </a:rPr>
              <a:t> }}/files/data-sets-api-server-1.0.1.pax</a:t>
            </a:r>
          </a:p>
          <a:p>
            <a:pPr lvl="1"/>
            <a:r>
              <a:rPr lang="en-US" sz="1050" dirty="0">
                <a:latin typeface="Cascadia Code" pitchFamily="49" charset="77"/>
              </a:rPr>
              <a:t>    	  </a:t>
            </a:r>
            <a:r>
              <a:rPr lang="en-US" sz="1050" dirty="0" err="1">
                <a:latin typeface="Cascadia Code" pitchFamily="49" charset="77"/>
              </a:rPr>
              <a:t>install_target</a:t>
            </a:r>
            <a:r>
              <a:rPr lang="en-US" sz="1050" dirty="0">
                <a:latin typeface="Cascadia Code" pitchFamily="49" charset="77"/>
              </a:rPr>
              <a:t> : {{ </a:t>
            </a:r>
            <a:r>
              <a:rPr lang="en-US" sz="1050" dirty="0" err="1">
                <a:latin typeface="Cascadia Code" pitchFamily="49" charset="77"/>
              </a:rPr>
              <a:t>runtime_dir</a:t>
            </a:r>
            <a:r>
              <a:rPr lang="en-US" sz="1050" dirty="0">
                <a:latin typeface="Cascadia Code" pitchFamily="49" charset="77"/>
              </a:rPr>
              <a:t> }}/components/{{ </a:t>
            </a:r>
            <a:r>
              <a:rPr lang="en-US" sz="1050" dirty="0" err="1">
                <a:latin typeface="Cascadia Code" pitchFamily="49" charset="77"/>
              </a:rPr>
              <a:t>component_id</a:t>
            </a:r>
            <a:r>
              <a:rPr lang="en-US" sz="1050" dirty="0">
                <a:latin typeface="Cascadia Code" pitchFamily="49" charset="77"/>
              </a:rPr>
              <a:t> }}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zowe</a:t>
            </a:r>
            <a:r>
              <a:rPr lang="en-US" sz="1600" dirty="0"/>
              <a:t>-install-</a:t>
            </a:r>
            <a:r>
              <a:rPr lang="en-US" sz="1600" dirty="0" err="1"/>
              <a:t>components.sh</a:t>
            </a:r>
            <a:r>
              <a:rPr lang="en-US" sz="1600" dirty="0"/>
              <a:t> has a mode that accepts a </a:t>
            </a:r>
            <a:r>
              <a:rPr lang="en-US" sz="1600" dirty="0" err="1"/>
              <a:t>yaml</a:t>
            </a:r>
            <a:r>
              <a:rPr lang="en-US" sz="1600" dirty="0"/>
              <a:t> and iterates through each expanding the variables and running the </a:t>
            </a:r>
            <a:r>
              <a:rPr lang="en-US" sz="1200" dirty="0" err="1">
                <a:latin typeface="Cascadia Code" pitchFamily="49" charset="77"/>
              </a:rPr>
              <a:t>zowe</a:t>
            </a:r>
            <a:r>
              <a:rPr lang="en-US" sz="1200" dirty="0">
                <a:latin typeface="Cascadia Code" pitchFamily="49" charset="77"/>
              </a:rPr>
              <a:t>-install-components –</a:t>
            </a:r>
            <a:r>
              <a:rPr lang="en-US" sz="1200" dirty="0" err="1">
                <a:latin typeface="Cascadia Code" pitchFamily="49" charset="77"/>
              </a:rPr>
              <a:t>i</a:t>
            </a:r>
            <a:r>
              <a:rPr lang="en-US" sz="1200" dirty="0">
                <a:latin typeface="Cascadia Code" pitchFamily="49" charset="77"/>
              </a:rPr>
              <a:t> &lt;</a:t>
            </a:r>
            <a:r>
              <a:rPr lang="en-US" sz="1200" dirty="0" err="1">
                <a:latin typeface="Cascadia Code" pitchFamily="49" charset="77"/>
              </a:rPr>
              <a:t>install_target</a:t>
            </a:r>
            <a:r>
              <a:rPr lang="en-US" sz="1200" dirty="0">
                <a:latin typeface="Cascadia Code" pitchFamily="49" charset="77"/>
              </a:rPr>
              <a:t>&gt; –p &lt;</a:t>
            </a:r>
            <a:r>
              <a:rPr lang="en-US" sz="1200" dirty="0" err="1">
                <a:latin typeface="Cascadia Code" pitchFamily="49" charset="77"/>
              </a:rPr>
              <a:t>pax_file</a:t>
            </a:r>
            <a:r>
              <a:rPr lang="en-US" sz="1200" dirty="0">
                <a:latin typeface="Cascadia Code" pitchFamily="49" charset="77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Changes required: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Finalise</a:t>
            </a:r>
            <a:r>
              <a:rPr lang="en-US" sz="1600" dirty="0"/>
              <a:t> naming conventions &amp; ids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Each component now has /</a:t>
            </a:r>
            <a:r>
              <a:rPr lang="en-US" sz="1600" dirty="0" err="1"/>
              <a:t>zowe</a:t>
            </a:r>
            <a:r>
              <a:rPr lang="en-US" sz="1600" dirty="0"/>
              <a:t>-scripts/</a:t>
            </a:r>
            <a:r>
              <a:rPr lang="en-US" sz="1600" dirty="0" err="1"/>
              <a:t>install.sh</a:t>
            </a:r>
            <a:r>
              <a:rPr lang="en-US" sz="1600" dirty="0"/>
              <a:t> in it’s root </a:t>
            </a:r>
            <a:r>
              <a:rPr lang="en-US" sz="1600" dirty="0" err="1"/>
              <a:t>pax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</a:t>
            </a:r>
            <a:r>
              <a:rPr lang="en-US" sz="1600" dirty="0" err="1"/>
              <a:t>package.yml</a:t>
            </a:r>
            <a:r>
              <a:rPr lang="en-US" sz="1600" dirty="0"/>
              <a:t> and update </a:t>
            </a:r>
            <a:r>
              <a:rPr lang="en-US" sz="1600" dirty="0" err="1"/>
              <a:t>zowe-install.sh</a:t>
            </a:r>
            <a:r>
              <a:rPr lang="en-US" sz="1600" dirty="0"/>
              <a:t> to call </a:t>
            </a:r>
            <a:r>
              <a:rPr lang="en-US" sz="1200" dirty="0" err="1">
                <a:latin typeface="Cascadia Code" pitchFamily="49" charset="77"/>
              </a:rPr>
              <a:t>zowe</a:t>
            </a:r>
            <a:r>
              <a:rPr lang="en-US" sz="1200" dirty="0">
                <a:latin typeface="Cascadia Code" pitchFamily="49" charset="77"/>
              </a:rPr>
              <a:t>-install-</a:t>
            </a:r>
            <a:r>
              <a:rPr lang="en-US" sz="1200" dirty="0" err="1">
                <a:latin typeface="Cascadia Code" pitchFamily="49" charset="77"/>
              </a:rPr>
              <a:t>components.sh</a:t>
            </a:r>
            <a:r>
              <a:rPr lang="en-US" sz="1200" dirty="0">
                <a:latin typeface="Cascadia Code" pitchFamily="49" charset="77"/>
              </a:rPr>
              <a:t> –y </a:t>
            </a:r>
            <a:r>
              <a:rPr lang="en-US" sz="1200" dirty="0" err="1">
                <a:latin typeface="Cascadia Code" pitchFamily="49" charset="77"/>
              </a:rPr>
              <a:t>package.yml</a:t>
            </a:r>
            <a:endParaRPr lang="en-US" sz="1600" dirty="0">
              <a:latin typeface="Cascadia Code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 creation of the initial instance we use the ‘</a:t>
            </a:r>
            <a:r>
              <a:rPr lang="en-US" sz="1600" dirty="0" err="1"/>
              <a:t>package.yml</a:t>
            </a:r>
            <a:r>
              <a:rPr lang="en-US" sz="1600" dirty="0"/>
              <a:t>’ to call </a:t>
            </a:r>
            <a:r>
              <a:rPr lang="en-US" sz="1600" i="1" dirty="0"/>
              <a:t>add-</a:t>
            </a:r>
            <a:r>
              <a:rPr lang="en-US" sz="1600" i="1" dirty="0" err="1"/>
              <a:t>component.sh</a:t>
            </a:r>
            <a:r>
              <a:rPr lang="en-US" sz="1600" i="1" dirty="0"/>
              <a:t> </a:t>
            </a:r>
            <a:r>
              <a:rPr lang="en-US" sz="1600" dirty="0"/>
              <a:t>for all the default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Would components be responsible for checking and appending their bits of the </a:t>
            </a:r>
            <a:r>
              <a:rPr lang="en-US" sz="1400" dirty="0" err="1"/>
              <a:t>instance.env</a:t>
            </a:r>
            <a:r>
              <a:rPr lang="en-US" sz="1400" dirty="0"/>
              <a:t> 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means that we could potentially support the creation of custom z/OS configurations of the server in future to more simply enable containerization of bits of </a:t>
            </a:r>
            <a:r>
              <a:rPr lang="en-US" sz="1600" dirty="0" err="1"/>
              <a:t>zowe</a:t>
            </a:r>
            <a:r>
              <a:rPr lang="en-US" sz="1600" dirty="0"/>
              <a:t> by just updating the ‘</a:t>
            </a:r>
            <a:r>
              <a:rPr lang="en-US" sz="1600" dirty="0" err="1"/>
              <a:t>package.yml</a:t>
            </a:r>
            <a:r>
              <a:rPr lang="en-US" sz="16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sample-node-</a:t>
            </a:r>
            <a:r>
              <a:rPr lang="en-US" sz="1600" dirty="0" err="1"/>
              <a:t>api</a:t>
            </a:r>
            <a:r>
              <a:rPr lang="en-US" sz="1600" dirty="0"/>
              <a:t> and IMS operations samples to match and blog and </a:t>
            </a:r>
            <a:r>
              <a:rPr lang="en-US" sz="1600" dirty="0" err="1"/>
              <a:t>publicise</a:t>
            </a:r>
            <a:r>
              <a:rPr lang="en-US" sz="1600" dirty="0"/>
              <a:t> these as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237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48F1D-55AE-2742-AAF5-9979A64D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5" y="41564"/>
            <a:ext cx="10841181" cy="478023"/>
          </a:xfrm>
        </p:spPr>
        <p:txBody>
          <a:bodyPr>
            <a:normAutofit/>
          </a:bodyPr>
          <a:lstStyle/>
          <a:p>
            <a:r>
              <a:rPr lang="en-US" sz="2800" dirty="0"/>
              <a:t>Other issues/actions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A30-F051-574A-B3AF-D2718EE7AA9D}"/>
              </a:ext>
            </a:extLst>
          </p:cNvPr>
          <p:cNvSpPr txBox="1"/>
          <p:nvPr/>
        </p:nvSpPr>
        <p:spPr>
          <a:xfrm>
            <a:off x="255319" y="647205"/>
            <a:ext cx="10088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calculate order of dependencies </a:t>
            </a:r>
            <a:r>
              <a:rPr lang="en-US" dirty="0" err="1"/>
              <a:t>eg</a:t>
            </a:r>
            <a:r>
              <a:rPr lang="en-US" dirty="0"/>
              <a:t> APIML first. Use the pre-req order to calculate like OSGi – acyclic dependency graph??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Restarting </a:t>
            </a:r>
            <a:r>
              <a:rPr lang="en-US" dirty="0" err="1"/>
              <a:t>zowe</a:t>
            </a:r>
            <a:r>
              <a:rPr lang="en-US" dirty="0"/>
              <a:t> is slow – can you just bounce individual components – monitor internal processes using angel service, or use containers to resolve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define services (APIML/desktop) with internal </a:t>
            </a:r>
            <a:r>
              <a:rPr lang="en-US" dirty="0" err="1"/>
              <a:t>dns</a:t>
            </a:r>
            <a:r>
              <a:rPr lang="en-US" dirty="0"/>
              <a:t> – https://</a:t>
            </a:r>
            <a:r>
              <a:rPr lang="en-US" dirty="0" err="1"/>
              <a:t>zowe-apiml</a:t>
            </a:r>
            <a:r>
              <a:rPr lang="en-US" dirty="0"/>
              <a:t>:&lt;port&gt;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it easier to configure </a:t>
            </a:r>
            <a:r>
              <a:rPr lang="en-US" dirty="0" err="1"/>
              <a:t>ips</a:t>
            </a:r>
            <a:r>
              <a:rPr lang="en-US" dirty="0"/>
              <a:t> and use in another LPAR without changes for dynamic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using internal certificates - need a renew process for internal certificates as lifecycle is &lt; 13months and notify of closing on expiry to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OMP hosted extenders (</a:t>
            </a:r>
            <a:r>
              <a:rPr lang="en-US" dirty="0" err="1"/>
              <a:t>eg</a:t>
            </a:r>
            <a:r>
              <a:rPr lang="en-US" dirty="0"/>
              <a:t> IMS) need extras – example </a:t>
            </a:r>
            <a:r>
              <a:rPr lang="en-US" dirty="0" err="1"/>
              <a:t>Jenkinsfile</a:t>
            </a:r>
            <a:r>
              <a:rPr lang="en-US" dirty="0"/>
              <a:t> that runs component tests and stores to </a:t>
            </a:r>
            <a:r>
              <a:rPr lang="en-US" dirty="0" err="1"/>
              <a:t>artifactory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creating the SPI </a:t>
            </a:r>
            <a:r>
              <a:rPr lang="en-US" dirty="0" err="1"/>
              <a:t>utils</a:t>
            </a:r>
            <a:r>
              <a:rPr lang="en-US" dirty="0"/>
              <a:t> so that extensions can use them with less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and where to store user data/preferences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Separated from the workspace directory? Is database storage a better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0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36260</TotalTime>
  <Words>2584</Words>
  <Application>Microsoft Macintosh PowerPoint</Application>
  <PresentationFormat>Widescreen</PresentationFormat>
  <Paragraphs>255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Code</vt:lpstr>
      <vt:lpstr>Office Theme</vt:lpstr>
      <vt:lpstr>Some Current Issues</vt:lpstr>
      <vt:lpstr>Packaging possibilities – extend Zowe lifecycle</vt:lpstr>
      <vt:lpstr>Future instance.yml?</vt:lpstr>
      <vt:lpstr>Component package layout – mimicking conda</vt:lpstr>
      <vt:lpstr>Component meta.yaml possibility</vt:lpstr>
      <vt:lpstr>Short term suggestion – install and instance update</vt:lpstr>
      <vt:lpstr>Zowe core component install</vt:lpstr>
      <vt:lpstr>Other issues/actions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Zowe As-is – Eric the extender ‘packaging’ his lifecycling extension</dc:title>
  <dc:creator>Steven Horsman</dc:creator>
  <cp:lastModifiedBy>Steven Horsman</cp:lastModifiedBy>
  <cp:revision>106</cp:revision>
  <dcterms:created xsi:type="dcterms:W3CDTF">2020-05-22T11:01:05Z</dcterms:created>
  <dcterms:modified xsi:type="dcterms:W3CDTF">2020-06-16T15:21:15Z</dcterms:modified>
</cp:coreProperties>
</file>