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7" r:id="rId7"/>
    <p:sldId id="261" r:id="rId8"/>
    <p:sldId id="265" r:id="rId9"/>
    <p:sldId id="266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68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2DD3B-3F33-A04B-9CA8-A4F03146B719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6CC8-6613-2944-A14F-1E0CC7E2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E6CC8-6613-2944-A14F-1E0CC7E2FA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5F6F-2C3B-7C4E-A290-4B68DC965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z/OS Software </a:t>
            </a:r>
            <a:br>
              <a:rPr lang="en-US" dirty="0"/>
            </a:br>
            <a:r>
              <a:rPr lang="en-US" sz="4000" dirty="0"/>
              <a:t>Package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2080-FC52-1944-911E-FF2B8546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1A75-7700-9E43-8B12-480C91F0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ZOSPM Integration with Ansible and z/OSMF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7DAD-7D24-1D4A-B99E-FF3C0283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42" y="2249486"/>
            <a:ext cx="10625071" cy="3989995"/>
          </a:xfrm>
        </p:spPr>
        <p:txBody>
          <a:bodyPr>
            <a:normAutofit/>
          </a:bodyPr>
          <a:lstStyle/>
          <a:p>
            <a:r>
              <a:rPr lang="en-US" dirty="0" err="1"/>
              <a:t>zospm</a:t>
            </a:r>
            <a:r>
              <a:rPr lang="en-US" dirty="0"/>
              <a:t> is a command-line interface that can easily be integrated into Ansible </a:t>
            </a:r>
          </a:p>
          <a:p>
            <a:r>
              <a:rPr lang="en-US" dirty="0" err="1"/>
              <a:t>zospm</a:t>
            </a:r>
            <a:r>
              <a:rPr lang="en-US" dirty="0"/>
              <a:t> will use configuration files common to z/OSMF Software Management</a:t>
            </a:r>
          </a:p>
          <a:p>
            <a:pPr lvl="1"/>
            <a:r>
              <a:rPr lang="en-US" dirty="0"/>
              <a:t>We will use the same JSON file formats as z/OSMF</a:t>
            </a:r>
          </a:p>
          <a:p>
            <a:pPr lvl="1"/>
            <a:r>
              <a:rPr lang="en-US" dirty="0"/>
              <a:t>Product build and packaging teams can define one set of JSON files for z/OSMF and </a:t>
            </a:r>
            <a:r>
              <a:rPr lang="en-US" dirty="0" err="1"/>
              <a:t>zospm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Customers can use z/OSMF for interactive, traditional software install (suitable for production)</a:t>
            </a:r>
          </a:p>
          <a:p>
            <a:pPr lvl="1"/>
            <a:r>
              <a:rPr lang="en-US" dirty="0"/>
              <a:t>Customers can use </a:t>
            </a:r>
            <a:r>
              <a:rPr lang="en-US" dirty="0" err="1"/>
              <a:t>zospm</a:t>
            </a:r>
            <a:r>
              <a:rPr lang="en-US" dirty="0"/>
              <a:t> for automated software install (suitable for dev/test environments)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029E92B-458C-5444-BD3C-0A6F47937E57}"/>
              </a:ext>
            </a:extLst>
          </p:cNvPr>
          <p:cNvSpPr/>
          <p:nvPr/>
        </p:nvSpPr>
        <p:spPr>
          <a:xfrm>
            <a:off x="209434" y="2742684"/>
            <a:ext cx="3143364" cy="17644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95130-A2E3-E147-85CD-37E5810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z/OS Software Management Architecture</a:t>
            </a:r>
            <a:br>
              <a:rPr lang="en-US" sz="4000" dirty="0"/>
            </a:br>
            <a:r>
              <a:rPr lang="en-US" sz="4000" dirty="0"/>
              <a:t>Concept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52CB1A-4619-2849-AB6B-850106AF7C62}"/>
              </a:ext>
            </a:extLst>
          </p:cNvPr>
          <p:cNvSpPr/>
          <p:nvPr/>
        </p:nvSpPr>
        <p:spPr>
          <a:xfrm>
            <a:off x="4122236" y="1765511"/>
            <a:ext cx="7858215" cy="7435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Serif" panose="02060503050406000203" pitchFamily="18" charset="77"/>
              </a:rPr>
              <a:t>Enhanced Portable Software Instance</a:t>
            </a:r>
            <a:br>
              <a:rPr lang="en-US" sz="1200" dirty="0">
                <a:latin typeface="IBM Plex Serif" panose="02060503050406000203" pitchFamily="18" charset="77"/>
              </a:rPr>
            </a:br>
            <a:r>
              <a:rPr lang="en-US" sz="1200" dirty="0">
                <a:latin typeface="IBM Plex Serif" panose="02060503050406000203" pitchFamily="18" charset="77"/>
              </a:rPr>
              <a:t>(includes configuration roles, steps, and configuration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26D93-BA74-A846-99EA-9292536C0BC9}"/>
              </a:ext>
            </a:extLst>
          </p:cNvPr>
          <p:cNvSpPr/>
          <p:nvPr/>
        </p:nvSpPr>
        <p:spPr>
          <a:xfrm>
            <a:off x="5304308" y="3794287"/>
            <a:ext cx="5769132" cy="44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Serif" panose="02060503050406000203" pitchFamily="18" charset="77"/>
              </a:rPr>
              <a:t>z/OS Software Management Services (</a:t>
            </a:r>
            <a:r>
              <a:rPr lang="en-US" sz="1400" dirty="0" err="1">
                <a:latin typeface="IBM Plex Serif" panose="02060503050406000203" pitchFamily="18" charset="77"/>
              </a:rPr>
              <a:t>zospm</a:t>
            </a:r>
            <a:r>
              <a:rPr lang="en-US" sz="1400" dirty="0">
                <a:latin typeface="IBM Plex Serif" panose="02060503050406000203" pitchFamily="18" charset="77"/>
              </a:rPr>
              <a:t> CLI and z/OSMF API)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6DA95-C75C-9545-A65D-3EC65351EE0C}"/>
              </a:ext>
            </a:extLst>
          </p:cNvPr>
          <p:cNvSpPr/>
          <p:nvPr/>
        </p:nvSpPr>
        <p:spPr>
          <a:xfrm>
            <a:off x="4776462" y="4541234"/>
            <a:ext cx="6705874" cy="4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Serif" panose="02060503050406000203" pitchFamily="18" charset="77"/>
              </a:rPr>
              <a:t>z/OS Configuration Services (CLI,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45302-549A-0041-956C-312FE7224BD1}"/>
              </a:ext>
            </a:extLst>
          </p:cNvPr>
          <p:cNvSpPr/>
          <p:nvPr/>
        </p:nvSpPr>
        <p:spPr>
          <a:xfrm>
            <a:off x="4114803" y="5274836"/>
            <a:ext cx="7865648" cy="32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Serif" panose="02060503050406000203" pitchFamily="18" charset="77"/>
              </a:rPr>
              <a:t>z/OS Core Services (CLI, API)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6C392-E324-5741-90B2-5AD5FD8F2297}"/>
              </a:ext>
            </a:extLst>
          </p:cNvPr>
          <p:cNvSpPr/>
          <p:nvPr/>
        </p:nvSpPr>
        <p:spPr>
          <a:xfrm>
            <a:off x="4122236" y="2760620"/>
            <a:ext cx="3219111" cy="42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Serif" panose="02060503050406000203" pitchFamily="18" charset="77"/>
              </a:rPr>
              <a:t>GUI: z/OS Workflow (on z/OS)</a:t>
            </a:r>
            <a:endParaRPr lang="en-US" sz="1400" dirty="0">
              <a:latin typeface="IBM Plex Serif" panose="02060503050406000203" pitchFamily="18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F08F1-3C8B-9540-B2A7-B883ACF0EFA7}"/>
              </a:ext>
            </a:extLst>
          </p:cNvPr>
          <p:cNvSpPr/>
          <p:nvPr/>
        </p:nvSpPr>
        <p:spPr>
          <a:xfrm>
            <a:off x="8189592" y="2760620"/>
            <a:ext cx="3790860" cy="4273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Serif" panose="02060503050406000203" pitchFamily="18" charset="77"/>
              </a:rPr>
              <a:t>Automated: e.g. Ansible Playbook or z/OSMF workflow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7385B-8E98-B74D-BB6D-737A41AE20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1792" y="2506729"/>
            <a:ext cx="0" cy="25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B9B4A-54BA-954D-B023-5B37AC1190C7}"/>
              </a:ext>
            </a:extLst>
          </p:cNvPr>
          <p:cNvCxnSpPr>
            <a:cxnSpLocks/>
          </p:cNvCxnSpPr>
          <p:nvPr/>
        </p:nvCxnSpPr>
        <p:spPr>
          <a:xfrm>
            <a:off x="10377094" y="2506729"/>
            <a:ext cx="0" cy="25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B88B5-30E5-BE4A-8A36-17CB13D1D991}"/>
              </a:ext>
            </a:extLst>
          </p:cNvPr>
          <p:cNvCxnSpPr>
            <a:cxnSpLocks/>
          </p:cNvCxnSpPr>
          <p:nvPr/>
        </p:nvCxnSpPr>
        <p:spPr>
          <a:xfrm>
            <a:off x="10037587" y="3217817"/>
            <a:ext cx="0" cy="5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FB8BF-64BA-634A-B39E-CBF3335CBFCE}"/>
              </a:ext>
            </a:extLst>
          </p:cNvPr>
          <p:cNvCxnSpPr>
            <a:cxnSpLocks/>
          </p:cNvCxnSpPr>
          <p:nvPr/>
        </p:nvCxnSpPr>
        <p:spPr>
          <a:xfrm>
            <a:off x="5980855" y="3217817"/>
            <a:ext cx="0" cy="5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8587B-64C1-964B-BC12-2498FC4A283A}"/>
              </a:ext>
            </a:extLst>
          </p:cNvPr>
          <p:cNvCxnSpPr>
            <a:cxnSpLocks/>
          </p:cNvCxnSpPr>
          <p:nvPr/>
        </p:nvCxnSpPr>
        <p:spPr>
          <a:xfrm>
            <a:off x="11237012" y="3254816"/>
            <a:ext cx="0" cy="125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295E4-5D7F-014B-AB5C-F3646BEAA40E}"/>
              </a:ext>
            </a:extLst>
          </p:cNvPr>
          <p:cNvCxnSpPr>
            <a:cxnSpLocks/>
          </p:cNvCxnSpPr>
          <p:nvPr/>
        </p:nvCxnSpPr>
        <p:spPr>
          <a:xfrm>
            <a:off x="11737598" y="3254816"/>
            <a:ext cx="0" cy="199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0F656E-04CE-7241-818A-703490BF120B}"/>
              </a:ext>
            </a:extLst>
          </p:cNvPr>
          <p:cNvCxnSpPr>
            <a:cxnSpLocks/>
          </p:cNvCxnSpPr>
          <p:nvPr/>
        </p:nvCxnSpPr>
        <p:spPr>
          <a:xfrm>
            <a:off x="4920195" y="3266378"/>
            <a:ext cx="0" cy="125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40AB1C-B1DB-854C-BE54-39C4C0E0E1B3}"/>
              </a:ext>
            </a:extLst>
          </p:cNvPr>
          <p:cNvCxnSpPr>
            <a:cxnSpLocks/>
          </p:cNvCxnSpPr>
          <p:nvPr/>
        </p:nvCxnSpPr>
        <p:spPr>
          <a:xfrm>
            <a:off x="4350220" y="3266378"/>
            <a:ext cx="0" cy="199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A6DF540-2790-6249-B8FB-802921C4A3A3}"/>
              </a:ext>
            </a:extLst>
          </p:cNvPr>
          <p:cNvSpPr/>
          <p:nvPr/>
        </p:nvSpPr>
        <p:spPr>
          <a:xfrm>
            <a:off x="4122236" y="6040826"/>
            <a:ext cx="7858215" cy="61610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Serif" panose="02060503050406000203" pitchFamily="18" charset="77"/>
              </a:rPr>
              <a:t>Executable Software Instance (development or production ready)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1AC34-C6B1-FB41-BF05-6C64F089493A}"/>
              </a:ext>
            </a:extLst>
          </p:cNvPr>
          <p:cNvSpPr txBox="1"/>
          <p:nvPr/>
        </p:nvSpPr>
        <p:spPr>
          <a:xfrm>
            <a:off x="7341347" y="2802459"/>
            <a:ext cx="82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BM Plex Serif" panose="02060503050406000203" pitchFamily="18" charset="77"/>
              </a:rPr>
              <a:t>-or-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65156-E23A-2B4D-9A0C-426E85A136FF}"/>
              </a:ext>
            </a:extLst>
          </p:cNvPr>
          <p:cNvCxnSpPr>
            <a:cxnSpLocks/>
          </p:cNvCxnSpPr>
          <p:nvPr/>
        </p:nvCxnSpPr>
        <p:spPr>
          <a:xfrm>
            <a:off x="7824413" y="5602824"/>
            <a:ext cx="0" cy="43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A21E1D-2250-9647-A7D3-518D4FE8963E}"/>
              </a:ext>
            </a:extLst>
          </p:cNvPr>
          <p:cNvSpPr/>
          <p:nvPr/>
        </p:nvSpPr>
        <p:spPr>
          <a:xfrm>
            <a:off x="285636" y="2819399"/>
            <a:ext cx="304800" cy="26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1FE14-3B16-994A-B99D-70BFA47537AD}"/>
              </a:ext>
            </a:extLst>
          </p:cNvPr>
          <p:cNvSpPr txBox="1"/>
          <p:nvPr/>
        </p:nvSpPr>
        <p:spPr>
          <a:xfrm>
            <a:off x="111461" y="245479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erif" panose="02060503050406000203" pitchFamily="18" charset="77"/>
              </a:rPr>
              <a:t>Legend</a:t>
            </a:r>
            <a:r>
              <a:rPr lang="en-US" sz="1200" dirty="0">
                <a:latin typeface="IBM Plex Serif" panose="02060503050406000203" pitchFamily="18" charset="77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C9ECE-BBDE-594D-8128-2B6111B393D3}"/>
              </a:ext>
            </a:extLst>
          </p:cNvPr>
          <p:cNvSpPr txBox="1"/>
          <p:nvPr/>
        </p:nvSpPr>
        <p:spPr>
          <a:xfrm>
            <a:off x="639209" y="2821815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IBM Plex Serif" panose="02060503050406000203" pitchFamily="18" charset="77"/>
              </a:rPr>
              <a:t>Provided as part of z/OS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89CAD7-414B-E344-8B0B-AC78B5374B97}"/>
              </a:ext>
            </a:extLst>
          </p:cNvPr>
          <p:cNvSpPr/>
          <p:nvPr/>
        </p:nvSpPr>
        <p:spPr>
          <a:xfrm>
            <a:off x="285636" y="3243942"/>
            <a:ext cx="304800" cy="2653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C0BDB-A0D3-4043-81AD-BCD993F945A9}"/>
              </a:ext>
            </a:extLst>
          </p:cNvPr>
          <p:cNvSpPr txBox="1"/>
          <p:nvPr/>
        </p:nvSpPr>
        <p:spPr>
          <a:xfrm>
            <a:off x="650094" y="3246358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IBM Plex Serif" panose="02060503050406000203" pitchFamily="18" charset="77"/>
              </a:rPr>
              <a:t>Provided by software vendor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43BBA1-929D-4648-B39B-57F1F4F6AD56}"/>
              </a:ext>
            </a:extLst>
          </p:cNvPr>
          <p:cNvSpPr/>
          <p:nvPr/>
        </p:nvSpPr>
        <p:spPr>
          <a:xfrm>
            <a:off x="285636" y="3668485"/>
            <a:ext cx="304800" cy="2653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A0E01-4935-3D4D-8F15-7F3CC6882397}"/>
              </a:ext>
            </a:extLst>
          </p:cNvPr>
          <p:cNvSpPr txBox="1"/>
          <p:nvPr/>
        </p:nvSpPr>
        <p:spPr>
          <a:xfrm>
            <a:off x="660980" y="3670901"/>
            <a:ext cx="267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IBM Plex Serif" panose="02060503050406000203" pitchFamily="18" charset="77"/>
              </a:rPr>
              <a:t>Provided on Linux by IBM or client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36C3C2-6EE6-5F43-B10D-90FE7EA9E847}"/>
              </a:ext>
            </a:extLst>
          </p:cNvPr>
          <p:cNvSpPr/>
          <p:nvPr/>
        </p:nvSpPr>
        <p:spPr>
          <a:xfrm>
            <a:off x="285636" y="4098401"/>
            <a:ext cx="304800" cy="2653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A7BE13-F70D-8547-844C-2D06E47AC6D1}"/>
              </a:ext>
            </a:extLst>
          </p:cNvPr>
          <p:cNvSpPr txBox="1"/>
          <p:nvPr/>
        </p:nvSpPr>
        <p:spPr>
          <a:xfrm>
            <a:off x="660980" y="4100817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IBM Plex Serif" panose="02060503050406000203" pitchFamily="18" charset="77"/>
              </a:rPr>
              <a:t>Installed on client z/OS system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4816FC-32C9-1646-B14C-E60878A9BA9B}"/>
              </a:ext>
            </a:extLst>
          </p:cNvPr>
          <p:cNvSpPr txBox="1"/>
          <p:nvPr/>
        </p:nvSpPr>
        <p:spPr>
          <a:xfrm>
            <a:off x="752685" y="4666540"/>
            <a:ext cx="36383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IBM Plex Serif" panose="02060503050406000203" pitchFamily="18" charset="77"/>
              </a:rPr>
              <a:t>Note: </a:t>
            </a:r>
            <a:br>
              <a:rPr lang="en-US" sz="1400" dirty="0">
                <a:latin typeface="IBM Plex Serif" panose="02060503050406000203" pitchFamily="18" charset="77"/>
              </a:rPr>
            </a:br>
            <a:r>
              <a:rPr lang="en-US" sz="1200" dirty="0">
                <a:latin typeface="IBM Plex Serif" panose="02060503050406000203" pitchFamily="18" charset="77"/>
              </a:rPr>
              <a:t>Using a GUI or Ansible are two </a:t>
            </a:r>
            <a:br>
              <a:rPr lang="en-US" sz="1200" dirty="0">
                <a:latin typeface="IBM Plex Serif" panose="02060503050406000203" pitchFamily="18" charset="77"/>
              </a:rPr>
            </a:br>
            <a:r>
              <a:rPr lang="en-US" sz="1200" dirty="0">
                <a:latin typeface="IBM Plex Serif" panose="02060503050406000203" pitchFamily="18" charset="77"/>
              </a:rPr>
              <a:t>of many options available to clients. </a:t>
            </a:r>
            <a:br>
              <a:rPr lang="en-US" sz="1200" dirty="0">
                <a:latin typeface="IBM Plex Serif" panose="02060503050406000203" pitchFamily="18" charset="77"/>
              </a:rPr>
            </a:br>
            <a:r>
              <a:rPr lang="en-US" sz="1200" dirty="0">
                <a:latin typeface="IBM Plex Serif" panose="02060503050406000203" pitchFamily="18" charset="77"/>
              </a:rPr>
              <a:t>Other CLI, API, or GUI options can be used.</a:t>
            </a:r>
            <a:endParaRPr lang="en-US" sz="1400" dirty="0">
              <a:latin typeface="IBM Plex Serif" panose="020605030504060002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396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7E1-B83A-EE42-BE36-4647D2F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618518"/>
            <a:ext cx="11393346" cy="1478570"/>
          </a:xfrm>
        </p:spPr>
        <p:txBody>
          <a:bodyPr/>
          <a:lstStyle/>
          <a:p>
            <a:r>
              <a:rPr lang="en-US" dirty="0"/>
              <a:t>Discussion: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Enhanced PSI for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Zowe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32E8C-4159-6A40-9CE2-8069C3FCB8D8}"/>
              </a:ext>
            </a:extLst>
          </p:cNvPr>
          <p:cNvSpPr/>
          <p:nvPr/>
        </p:nvSpPr>
        <p:spPr>
          <a:xfrm>
            <a:off x="1253032" y="1764533"/>
            <a:ext cx="9432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Install/Config 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or z/OSMF Workflow)</a:t>
            </a:r>
          </a:p>
        </p:txBody>
      </p:sp>
    </p:spTree>
    <p:extLst>
      <p:ext uri="{BB962C8B-B14F-4D97-AF65-F5344CB8AC3E}">
        <p14:creationId xmlns:p14="http://schemas.microsoft.com/office/powerpoint/2010/main" val="9251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1999-FC04-6F4D-902F-CD1572AD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520319" cy="1478570"/>
          </a:xfrm>
        </p:spPr>
        <p:txBody>
          <a:bodyPr/>
          <a:lstStyle/>
          <a:p>
            <a:r>
              <a:rPr lang="en-US" dirty="0"/>
              <a:t>Why ISN’T Software Installation on z/OS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959C-48D9-A241-A80A-6A1767C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it take weeks instead of minutes?</a:t>
            </a:r>
          </a:p>
          <a:p>
            <a:r>
              <a:rPr lang="en-US" dirty="0"/>
              <a:t>Why isn’t a ‘default install’ available?</a:t>
            </a:r>
          </a:p>
          <a:p>
            <a:r>
              <a:rPr lang="en-US" dirty="0"/>
              <a:t>Why do we have to use JCL?</a:t>
            </a:r>
          </a:p>
          <a:p>
            <a:r>
              <a:rPr lang="en-US" dirty="0"/>
              <a:t>Is SMP/E good, bad or indifferent?</a:t>
            </a:r>
          </a:p>
        </p:txBody>
      </p:sp>
    </p:spTree>
    <p:extLst>
      <p:ext uri="{BB962C8B-B14F-4D97-AF65-F5344CB8AC3E}">
        <p14:creationId xmlns:p14="http://schemas.microsoft.com/office/powerpoint/2010/main" val="393680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BA0-757D-DB4C-947F-4E70FBA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platforms make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9A5A-F4D6-DD4D-80CD-9E454ECF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OS: brew (for non off-the-shelf software such as ‘docker’ or ‘python’)</a:t>
            </a:r>
          </a:p>
          <a:p>
            <a:r>
              <a:rPr lang="en-US" dirty="0"/>
              <a:t>Ubuntu: apt-get (other Linux distro’s have similar variants</a:t>
            </a:r>
          </a:p>
        </p:txBody>
      </p:sp>
    </p:spTree>
    <p:extLst>
      <p:ext uri="{BB962C8B-B14F-4D97-AF65-F5344CB8AC3E}">
        <p14:creationId xmlns:p14="http://schemas.microsoft.com/office/powerpoint/2010/main" val="8114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BA0-757D-DB4C-947F-4E70FBA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9A5A-F4D6-DD4D-80CD-9E454ECF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757363" cy="41643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 client can install IBM z/OS software, in an automated way, suitable for inclusion in a pipeline. </a:t>
            </a:r>
          </a:p>
          <a:p>
            <a:pPr marL="0" indent="0">
              <a:buNone/>
            </a:pPr>
            <a:r>
              <a:rPr lang="en-CA" dirty="0"/>
              <a:t>The install should be inclusive:</a:t>
            </a:r>
          </a:p>
          <a:p>
            <a:r>
              <a:rPr lang="en-CA" dirty="0"/>
              <a:t>receiving the software from a secure server</a:t>
            </a:r>
          </a:p>
          <a:p>
            <a:r>
              <a:rPr lang="en-CA" dirty="0"/>
              <a:t>installing the software as a base image suitable for deployment</a:t>
            </a:r>
          </a:p>
          <a:p>
            <a:r>
              <a:rPr lang="en-CA" dirty="0"/>
              <a:t>deploying the base image to a target system for configuration (aka customization)</a:t>
            </a:r>
          </a:p>
          <a:p>
            <a:r>
              <a:rPr lang="en-CA" dirty="0"/>
              <a:t>configuration of the software image, for use by an application environment for dev, test, or production.</a:t>
            </a:r>
          </a:p>
          <a:p>
            <a:pPr marL="0" indent="0">
              <a:buNone/>
            </a:pPr>
            <a:r>
              <a:rPr lang="en-CA" dirty="0"/>
              <a:t>Other aspects of software package management, e.g. maintenance, need to be considered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BA0-757D-DB4C-947F-4E70FBA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</a:t>
            </a:r>
            <a:r>
              <a:rPr lang="en-US" dirty="0" err="1"/>
              <a:t>zospm</a:t>
            </a:r>
            <a:r>
              <a:rPr lang="en-US" dirty="0"/>
              <a:t> (Previously </a:t>
            </a:r>
            <a:r>
              <a:rPr lang="en-US" dirty="0" err="1"/>
              <a:t>zbrew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9A5A-F4D6-DD4D-80CD-9E454ECF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2890"/>
            <a:ext cx="10380028" cy="4870789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Install and Configure </a:t>
            </a:r>
            <a:r>
              <a:rPr lang="en-US" sz="2600" dirty="0" err="1"/>
              <a:t>Zowe</a:t>
            </a:r>
            <a:r>
              <a:rPr lang="en-US" sz="2600" dirty="0"/>
              <a:t> V1.11, ready for Deploy:</a:t>
            </a:r>
          </a:p>
          <a:p>
            <a:pPr lvl="1"/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search </a:t>
            </a:r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zowe</a:t>
            </a:r>
            <a:r>
              <a:rPr lang="en-US" sz="2200" dirty="0"/>
              <a:t> (find all products with </a:t>
            </a:r>
            <a:r>
              <a:rPr lang="en-US" sz="2200" dirty="0" err="1"/>
              <a:t>Zowe</a:t>
            </a:r>
            <a:r>
              <a:rPr lang="en-US" sz="2200" dirty="0"/>
              <a:t> in them)</a:t>
            </a:r>
          </a:p>
          <a:p>
            <a:pPr lvl="1"/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order zwe1b0 </a:t>
            </a:r>
            <a:r>
              <a:rPr lang="en-US" sz="2200" dirty="0"/>
              <a:t>(order, in this case, download, the software from the </a:t>
            </a:r>
            <a:r>
              <a:rPr lang="en-US" sz="2200" dirty="0" err="1"/>
              <a:t>Zowe</a:t>
            </a:r>
            <a:r>
              <a:rPr lang="en-US" sz="2200" dirty="0"/>
              <a:t> server – TBD)</a:t>
            </a:r>
          </a:p>
          <a:p>
            <a:pPr marL="457200" lvl="1" indent="0">
              <a:buNone/>
            </a:pPr>
            <a:r>
              <a:rPr lang="en-US" sz="2200" dirty="0">
                <a:sym typeface="Wingdings" pitchFamily="2" charset="2"/>
              </a:rPr>
              <a:t> customer may need to update installation properties at this point</a:t>
            </a:r>
            <a:endParaRPr lang="en-US" sz="2200" dirty="0"/>
          </a:p>
          <a:p>
            <a:pPr lvl="1"/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install zwe1b0 </a:t>
            </a:r>
            <a:r>
              <a:rPr lang="en-US" sz="2200" dirty="0"/>
              <a:t>(check pre-</a:t>
            </a:r>
            <a:r>
              <a:rPr lang="en-US" sz="2200" dirty="0" err="1"/>
              <a:t>reqs</a:t>
            </a:r>
            <a:r>
              <a:rPr lang="en-US" sz="2200" dirty="0"/>
              <a:t>, receive code, and then SMP/E apply)</a:t>
            </a:r>
          </a:p>
          <a:p>
            <a:pPr marL="457200" lvl="1" indent="0">
              <a:buNone/>
            </a:pPr>
            <a:r>
              <a:rPr lang="en-US" sz="2200" dirty="0">
                <a:sym typeface="Wingdings" pitchFamily="2" charset="2"/>
              </a:rPr>
              <a:t> customer may need to update configuration properties at this point</a:t>
            </a:r>
          </a:p>
          <a:p>
            <a:pPr lvl="1"/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configure zwe1b0 </a:t>
            </a:r>
            <a:r>
              <a:rPr lang="en-US" sz="2200" dirty="0"/>
              <a:t>(run ZWE1B0 specific configuration script on target system for configuration)</a:t>
            </a:r>
          </a:p>
          <a:p>
            <a:pPr marL="457200" lvl="1" indent="0">
              <a:buNone/>
            </a:pPr>
            <a:r>
              <a:rPr lang="en-US" sz="2200" dirty="0">
                <a:sym typeface="Wingdings" pitchFamily="2" charset="2"/>
              </a:rPr>
              <a:t> customer may want to review the generated scripts for their system at this point</a:t>
            </a:r>
            <a:endParaRPr lang="en-US" sz="2200" dirty="0"/>
          </a:p>
          <a:p>
            <a:pPr lvl="1"/>
            <a:r>
              <a:rPr lang="en-US" sz="2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zospmrunsteps</a:t>
            </a: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zwe1b0 </a:t>
            </a:r>
            <a:r>
              <a:rPr lang="en-US" sz="2200" dirty="0"/>
              <a:t>(run ZWE1B0 configuration steps to update system)</a:t>
            </a:r>
          </a:p>
          <a:p>
            <a:r>
              <a:rPr lang="en-US" sz="2600" i="1" dirty="0"/>
              <a:t>Over time</a:t>
            </a:r>
            <a:r>
              <a:rPr lang="en-US" sz="2600" dirty="0"/>
              <a:t>, there will be less need for installation customization on production systems</a:t>
            </a:r>
          </a:p>
          <a:p>
            <a:r>
              <a:rPr lang="en-US" sz="2600" i="1" dirty="0"/>
              <a:t>Over time</a:t>
            </a:r>
            <a:r>
              <a:rPr lang="en-US" sz="2600" dirty="0"/>
              <a:t>, the number of configuration options can be reduced on a per-product basis</a:t>
            </a:r>
          </a:p>
          <a:p>
            <a:r>
              <a:rPr lang="en-US" sz="2600" dirty="0"/>
              <a:t>Structured around a prescriptive software installation model</a:t>
            </a:r>
          </a:p>
          <a:p>
            <a:pPr lvl="1"/>
            <a:r>
              <a:rPr lang="en-US" sz="2200" dirty="0"/>
              <a:t>An alternative to a highly customized, complex software configuration, which we still support</a:t>
            </a:r>
          </a:p>
          <a:p>
            <a:r>
              <a:rPr lang="en-US" sz="2600" dirty="0"/>
              <a:t>Built using IBM’s SMP/E infrastructure for highly reliable software</a:t>
            </a:r>
          </a:p>
          <a:p>
            <a:pPr lvl="1"/>
            <a:r>
              <a:rPr lang="en-US" sz="2200" dirty="0"/>
              <a:t>This enables customers to perform maintenance using SMP/E as they have always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1A75-7700-9E43-8B12-480C91F0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ZOSPM Development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7DAD-7D24-1D4A-B99E-FF3C0283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42" y="2249486"/>
            <a:ext cx="10625071" cy="39899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Automation is paramount. To achieve drastic time reduction is through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best practices for z/OS Automated Software Installation and Configuration will achieve #1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Automated Builds need to interact with traditional builds. An all-or-nothing approach is not pragmatic.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Feedback is needed to ensure </a:t>
            </a:r>
            <a:r>
              <a:rPr lang="en-CA" dirty="0" err="1"/>
              <a:t>zospm</a:t>
            </a:r>
            <a:r>
              <a:rPr lang="en-CA" dirty="0"/>
              <a:t> can be used in real-world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7E1-B83A-EE42-BE36-4647D2F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618518"/>
            <a:ext cx="11007524" cy="1478570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Zowe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1.11 Install and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DE78A-7878-4143-9951-3530DC7C2481}"/>
              </a:ext>
            </a:extLst>
          </p:cNvPr>
          <p:cNvSpPr txBox="1"/>
          <p:nvPr/>
        </p:nvSpPr>
        <p:spPr>
          <a:xfrm>
            <a:off x="1141411" y="3213766"/>
            <a:ext cx="10217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Zowe</a:t>
            </a:r>
            <a:r>
              <a:rPr lang="en-US" dirty="0"/>
              <a:t> software package is a medium complexity installation and configuration: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Reasonably straight-forward program directory, but with several pre-req software packages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configuration requiring security, certificate, APF authorization, PPT table, started task updates among others</a:t>
            </a:r>
          </a:p>
          <a:p>
            <a:endParaRPr lang="en-US" dirty="0"/>
          </a:p>
          <a:p>
            <a:r>
              <a:rPr lang="en-US" dirty="0"/>
              <a:t>A good </a:t>
            </a:r>
            <a:r>
              <a:rPr lang="en-US" dirty="0" err="1"/>
              <a:t>sysprog</a:t>
            </a:r>
            <a:r>
              <a:rPr lang="en-US" dirty="0"/>
              <a:t> could install and configure </a:t>
            </a:r>
            <a:r>
              <a:rPr lang="en-US" dirty="0" err="1"/>
              <a:t>Zowe</a:t>
            </a:r>
            <a:r>
              <a:rPr lang="en-US" dirty="0"/>
              <a:t> in a day</a:t>
            </a:r>
            <a:r>
              <a:rPr lang="en-US" baseline="30000" dirty="0"/>
              <a:t>(*)</a:t>
            </a:r>
            <a:r>
              <a:rPr lang="en-US" dirty="0"/>
              <a:t>, if pre-</a:t>
            </a:r>
            <a:r>
              <a:rPr lang="en-US" dirty="0" err="1"/>
              <a:t>reqs</a:t>
            </a:r>
            <a:r>
              <a:rPr lang="en-US" dirty="0"/>
              <a:t> were in place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449B4-DA24-6D4C-B8FD-6574B2271783}"/>
              </a:ext>
            </a:extLst>
          </p:cNvPr>
          <p:cNvSpPr/>
          <p:nvPr/>
        </p:nvSpPr>
        <p:spPr>
          <a:xfrm>
            <a:off x="1141411" y="2332261"/>
            <a:ext cx="9432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As-Is Scenario (Install/Config 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221C2-8D6E-F542-A232-2738F4D6EF08}"/>
              </a:ext>
            </a:extLst>
          </p:cNvPr>
          <p:cNvSpPr txBox="1"/>
          <p:nvPr/>
        </p:nvSpPr>
        <p:spPr>
          <a:xfrm>
            <a:off x="1493134" y="5845215"/>
            <a:ext cx="784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(*)</a:t>
            </a:r>
            <a:r>
              <a:rPr lang="en-US" dirty="0"/>
              <a:t> Happy to update this – I know </a:t>
            </a:r>
            <a:r>
              <a:rPr lang="en-US" dirty="0" err="1"/>
              <a:t>Zowe</a:t>
            </a:r>
            <a:r>
              <a:rPr lang="en-US" dirty="0"/>
              <a:t> install/config is being improved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65277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7E1-B83A-EE42-BE36-4647D2F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618518"/>
            <a:ext cx="11393346" cy="1478570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Zowe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1.11 Install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51F1-0774-2640-BC64-8D5B92C5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9179"/>
            <a:ext cx="3791196" cy="1128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zospmglobal.json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1000" dirty="0"/>
              <a:t>Common to all </a:t>
            </a:r>
            <a:r>
              <a:rPr lang="en-US" sz="1000" dirty="0" err="1"/>
              <a:t>zospm</a:t>
            </a:r>
            <a:r>
              <a:rPr lang="en-US" sz="1000" dirty="0"/>
              <a:t> installs, e.g.</a:t>
            </a:r>
          </a:p>
          <a:p>
            <a:pPr marL="457200" lvl="1" indent="0">
              <a:buNone/>
            </a:pPr>
            <a:r>
              <a:rPr lang="en-CA" sz="1000" dirty="0"/>
              <a:t>"ZOSPM_SRC_HLQ":"ZOSPMS.",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5B541-7686-D247-A1D5-237C93C6BAF2}"/>
              </a:ext>
            </a:extLst>
          </p:cNvPr>
          <p:cNvSpPr/>
          <p:nvPr/>
        </p:nvSpPr>
        <p:spPr>
          <a:xfrm>
            <a:off x="0" y="633977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open source: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zospm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5DAC5-020B-A443-B4C0-8933F2DB97EE}"/>
              </a:ext>
            </a:extLst>
          </p:cNvPr>
          <p:cNvSpPr txBox="1">
            <a:spLocks/>
          </p:cNvSpPr>
          <p:nvPr/>
        </p:nvSpPr>
        <p:spPr>
          <a:xfrm>
            <a:off x="6096000" y="2923934"/>
            <a:ext cx="3791196" cy="108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zwe1b0props.json: 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Analagous</a:t>
            </a:r>
            <a:r>
              <a:rPr lang="en-US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to current </a:t>
            </a:r>
            <a:r>
              <a:rPr lang="en-US" sz="11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Zowe</a:t>
            </a:r>
            <a:r>
              <a:rPr lang="en-US" sz="1100" dirty="0">
                <a:latin typeface="Cordia New" panose="020B0304020202020204" pitchFamily="34" charset="-34"/>
                <a:cs typeface="Cordia New" panose="020B0304020202020204" pitchFamily="34" charset="-34"/>
              </a:rPr>
              <a:t> properties, e.g.</a:t>
            </a:r>
            <a:br>
              <a:rPr lang="en-US" sz="11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CA" sz="1100" dirty="0"/>
              <a:t>"ZWE1B0_HOSTNAME":  "S0W1.CANLAB.IBM.COM",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BDF8C-32FA-C046-81F1-002BA9F81EA3}"/>
              </a:ext>
            </a:extLst>
          </p:cNvPr>
          <p:cNvSpPr/>
          <p:nvPr/>
        </p:nvSpPr>
        <p:spPr>
          <a:xfrm>
            <a:off x="6096000" y="2982110"/>
            <a:ext cx="3610891" cy="32573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028FC-A18E-884C-9ED8-929E5915AB87}"/>
              </a:ext>
            </a:extLst>
          </p:cNvPr>
          <p:cNvSpPr txBox="1"/>
          <p:nvPr/>
        </p:nvSpPr>
        <p:spPr>
          <a:xfrm>
            <a:off x="6031605" y="2515959"/>
            <a:ext cx="580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Files To Edit (copy from template, then tweak)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32E8C-4159-6A40-9CE2-8069C3FCB8D8}"/>
              </a:ext>
            </a:extLst>
          </p:cNvPr>
          <p:cNvSpPr/>
          <p:nvPr/>
        </p:nvSpPr>
        <p:spPr>
          <a:xfrm>
            <a:off x="1253032" y="1764533"/>
            <a:ext cx="9432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To-Be Scenario (Install/Config </a:t>
            </a:r>
            <a:r>
              <a:rPr lang="en-US" sz="32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A64AB-317D-1E47-9BE2-D1157268CF8D}"/>
              </a:ext>
            </a:extLst>
          </p:cNvPr>
          <p:cNvSpPr/>
          <p:nvPr/>
        </p:nvSpPr>
        <p:spPr>
          <a:xfrm>
            <a:off x="1394701" y="3029404"/>
            <a:ext cx="34783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search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zowe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install zwe1b0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&lt;edit configuration variables&gt;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configure zwe1b0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zospmrunsteps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zwe1b0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C27AD-AE2D-9F40-93D4-96868EBD1D78}"/>
              </a:ext>
            </a:extLst>
          </p:cNvPr>
          <p:cNvSpPr/>
          <p:nvPr/>
        </p:nvSpPr>
        <p:spPr>
          <a:xfrm>
            <a:off x="1253032" y="2557005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Steps to Install/Config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5F74A-7767-2040-8F30-2196FCC00DC9}"/>
              </a:ext>
            </a:extLst>
          </p:cNvPr>
          <p:cNvSpPr/>
          <p:nvPr/>
        </p:nvSpPr>
        <p:spPr>
          <a:xfrm>
            <a:off x="1347477" y="3044795"/>
            <a:ext cx="3610891" cy="15343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7E1-B83A-EE42-BE36-4647D2F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48" y="618518"/>
            <a:ext cx="11050587" cy="1478570"/>
          </a:xfrm>
        </p:spPr>
        <p:txBody>
          <a:bodyPr/>
          <a:lstStyle/>
          <a:p>
            <a:r>
              <a:rPr lang="en-US" dirty="0"/>
              <a:t>An Example: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Zowe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1.11 Install and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5B541-7686-D247-A1D5-237C93C6BAF2}"/>
              </a:ext>
            </a:extLst>
          </p:cNvPr>
          <p:cNvSpPr/>
          <p:nvPr/>
        </p:nvSpPr>
        <p:spPr>
          <a:xfrm>
            <a:off x="0" y="633977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zospm-zwe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prototype source: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zospm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zospm-zwe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7168CD-9EF4-7C47-ACBE-FC4ADACFD5DD}"/>
              </a:ext>
            </a:extLst>
          </p:cNvPr>
          <p:cNvSpPr txBox="1">
            <a:spLocks/>
          </p:cNvSpPr>
          <p:nvPr/>
        </p:nvSpPr>
        <p:spPr>
          <a:xfrm>
            <a:off x="2878092" y="3868640"/>
            <a:ext cx="5658187" cy="126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89942E-62C3-D349-A2E6-80E40CB6F66E}"/>
              </a:ext>
            </a:extLst>
          </p:cNvPr>
          <p:cNvSpPr txBox="1">
            <a:spLocks/>
          </p:cNvSpPr>
          <p:nvPr/>
        </p:nvSpPr>
        <p:spPr>
          <a:xfrm>
            <a:off x="2878092" y="5157979"/>
            <a:ext cx="5658187" cy="855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zwe1b0config and zwe1b0deconfig Scripts: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Performs the configuration and deconfiguration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A1C990-A9F3-FF43-8D7F-0BB25D4119FA}"/>
              </a:ext>
            </a:extLst>
          </p:cNvPr>
          <p:cNvSpPr txBox="1">
            <a:spLocks/>
          </p:cNvSpPr>
          <p:nvPr/>
        </p:nvSpPr>
        <p:spPr>
          <a:xfrm>
            <a:off x="2865205" y="2987553"/>
            <a:ext cx="5658187" cy="848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Installation JSON Files: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zwe1b0req.json, zwe1b0bom.json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586BD-66F4-9D43-828A-228A200BAF7B}"/>
              </a:ext>
            </a:extLst>
          </p:cNvPr>
          <p:cNvSpPr txBox="1"/>
          <p:nvPr/>
        </p:nvSpPr>
        <p:spPr>
          <a:xfrm>
            <a:off x="2731050" y="2536214"/>
            <a:ext cx="470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Zowe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provided JSON files and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3DAA3-031D-4541-97A2-89399DF853FE}"/>
              </a:ext>
            </a:extLst>
          </p:cNvPr>
          <p:cNvSpPr/>
          <p:nvPr/>
        </p:nvSpPr>
        <p:spPr>
          <a:xfrm>
            <a:off x="2852886" y="2970861"/>
            <a:ext cx="5815328" cy="32686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32E8C-4159-6A40-9CE2-8069C3FCB8D8}"/>
              </a:ext>
            </a:extLst>
          </p:cNvPr>
          <p:cNvSpPr/>
          <p:nvPr/>
        </p:nvSpPr>
        <p:spPr>
          <a:xfrm>
            <a:off x="1253032" y="1764533"/>
            <a:ext cx="9432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To-Be Scenario: Scripts provided by the </a:t>
            </a:r>
            <a:r>
              <a:rPr 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Zowe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team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436B2D-CCC4-7344-809A-304BEB5F606C}"/>
              </a:ext>
            </a:extLst>
          </p:cNvPr>
          <p:cNvSpPr txBox="1">
            <a:spLocks/>
          </p:cNvSpPr>
          <p:nvPr/>
        </p:nvSpPr>
        <p:spPr>
          <a:xfrm>
            <a:off x="2903298" y="3902667"/>
            <a:ext cx="5658187" cy="848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Configuration Template JSON Files: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zwe1b0props_*.json</a:t>
            </a:r>
          </a:p>
        </p:txBody>
      </p:sp>
    </p:spTree>
    <p:extLst>
      <p:ext uri="{BB962C8B-B14F-4D97-AF65-F5344CB8AC3E}">
        <p14:creationId xmlns:p14="http://schemas.microsoft.com/office/powerpoint/2010/main" val="149331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3468</TotalTime>
  <Words>993</Words>
  <Application>Microsoft Macintosh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Cordia New</vt:lpstr>
      <vt:lpstr>IBM Plex Serif</vt:lpstr>
      <vt:lpstr>Tw Cen MT</vt:lpstr>
      <vt:lpstr>Circuit</vt:lpstr>
      <vt:lpstr>z/OS Software  Package Management</vt:lpstr>
      <vt:lpstr>Why ISN’T Software Installation on z/OS Easy?</vt:lpstr>
      <vt:lpstr>Other platforms make it easy</vt:lpstr>
      <vt:lpstr>What is The Goal?</vt:lpstr>
      <vt:lpstr>How About zospm (Previously zbrew)?</vt:lpstr>
      <vt:lpstr>ZOSPM Development Philosophy</vt:lpstr>
      <vt:lpstr>An Example: Zowe 1.11 Install and Configuration</vt:lpstr>
      <vt:lpstr>An Example: Zowe 1.11 Install and Configuration</vt:lpstr>
      <vt:lpstr>An Example: Zowe 1.11 Install and Configuration</vt:lpstr>
      <vt:lpstr>ZOSPM Integration with Ansible and z/OSMF</vt:lpstr>
      <vt:lpstr>z/OS Software Management Architecture Concept</vt:lpstr>
      <vt:lpstr>Discussion: Enhanced PSI for Zowe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z/os Docker</dc:title>
  <dc:creator>Mike Fulton</dc:creator>
  <cp:lastModifiedBy>Mike Fulton</cp:lastModifiedBy>
  <cp:revision>92</cp:revision>
  <dcterms:created xsi:type="dcterms:W3CDTF">2019-09-10T17:09:48Z</dcterms:created>
  <dcterms:modified xsi:type="dcterms:W3CDTF">2020-07-28T13:59:40Z</dcterms:modified>
</cp:coreProperties>
</file>