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4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 id="278" r:id="rId26"/>
    <p:sldId id="276" r:id="rId27"/>
    <p:sldId id="294" r:id="rId28"/>
    <p:sldId id="279"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7" d="100"/>
          <a:sy n="107" d="100"/>
        </p:scale>
        <p:origin x="758"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400" b="0" strike="noStrike" spc="-1">
                <a:solidFill>
                  <a:srgbClr val="000000"/>
                </a:solidFill>
                <a:latin typeface="Arial"/>
              </a:rPr>
              <a:t>Click to move the slide</a:t>
            </a:r>
          </a:p>
        </p:txBody>
      </p:sp>
      <p:sp>
        <p:nvSpPr>
          <p:cNvPr id="168"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69"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70"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71"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72"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A3CDCDB-E9EF-4257-93B9-33682187AA7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0880" y="685800"/>
            <a:ext cx="6095520" cy="342864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0880" y="685800"/>
            <a:ext cx="6095520" cy="342864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Zowe APIML currently depends on z/OSMF to be installed in the same security domain for authentication.</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There are use cases where just APIML is needed on some systems and there is z/OSMF on other systems or any system in the same security domain.</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This is a request to:</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Remove the dependency of APIML on z/OSMF for authentication and use SAF to obtain the JWT</a:t>
            </a:r>
            <a:endParaRPr lang="en-US" sz="1100" b="0" strike="noStrike" spc="-1">
              <a:latin typeface="Arial"/>
            </a:endParaRPr>
          </a:p>
          <a:p>
            <a:pPr marL="615960">
              <a:lnSpc>
                <a:spcPct val="100000"/>
              </a:lnSpc>
            </a:pPr>
            <a:r>
              <a:rPr lang="en-US" sz="1100" b="0" strike="noStrike" spc="-1">
                <a:solidFill>
                  <a:srgbClr val="000000"/>
                </a:solidFill>
                <a:latin typeface="Arial"/>
                <a:ea typeface="Arial"/>
              </a:rPr>
              <a:t>This will be implemented as a different provider, the z/OSMF authentication provider will remain the default</a:t>
            </a:r>
            <a:endParaRPr lang="en-US" sz="1100" b="0" strike="noStrike" spc="-1">
              <a:latin typeface="Arial"/>
            </a:endParaRPr>
          </a:p>
          <a:p>
            <a:pPr marL="615960">
              <a:lnSpc>
                <a:spcPct val="100000"/>
              </a:lnSpc>
            </a:pPr>
            <a:r>
              <a:rPr lang="en-US" sz="1100" b="0" strike="noStrike" spc="-1">
                <a:solidFill>
                  <a:srgbClr val="000000"/>
                </a:solidFill>
                <a:latin typeface="Arial"/>
                <a:ea typeface="Arial"/>
              </a:rPr>
              <a:t>z/OSMF will not be accessible via API ML if z/OSMF will not trust SAF JWT</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Update the installation process to allow this option</a:t>
            </a:r>
            <a:endParaRPr lang="en-US" sz="1100" b="0" strike="noStrike" spc="-1">
              <a:latin typeface="Arial"/>
            </a:endParaRPr>
          </a:p>
          <a:p>
            <a:pPr>
              <a:lnSpc>
                <a:spcPct val="100000"/>
              </a:lnSpc>
            </a:pPr>
            <a:endParaRPr lang="en-US" sz="11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380880" y="685800"/>
            <a:ext cx="6095520" cy="3428640"/>
          </a:xfrm>
          <a:prstGeom prst="rect">
            <a:avLst/>
          </a:prstGeom>
        </p:spPr>
      </p:sp>
      <p:sp>
        <p:nvSpPr>
          <p:cNvPr id="248"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Config, Doc, testing for CICD squad.</a:t>
            </a:r>
            <a:endParaRPr lang="en-US" sz="11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noRot="1" noChangeAspect="1"/>
          </p:cNvSpPr>
          <p:nvPr>
            <p:ph type="sldImg"/>
          </p:nvPr>
        </p:nvSpPr>
        <p:spPr>
          <a:xfrm>
            <a:off x="381000" y="685800"/>
            <a:ext cx="6096000" cy="3429000"/>
          </a:xfrm>
          <a:prstGeom prst="rect">
            <a:avLst/>
          </a:prstGeom>
        </p:spPr>
      </p:sp>
      <p:sp>
        <p:nvSpPr>
          <p:cNvPr id="250" name="PlaceHolder 2"/>
          <p:cNvSpPr>
            <a:spLocks noGrp="1"/>
          </p:cNvSpPr>
          <p:nvPr>
            <p:ph type="body"/>
          </p:nvPr>
        </p:nvSpPr>
        <p:spPr>
          <a:xfrm>
            <a:off x="685800" y="4343400"/>
            <a:ext cx="5486040" cy="4114440"/>
          </a:xfrm>
          <a:prstGeom prst="rect">
            <a:avLst/>
          </a:prstGeom>
        </p:spPr>
        <p:txBody>
          <a:bodyPr tIns="91440" bIns="91440">
            <a:noAutofit/>
          </a:bodyPr>
          <a:lstStyle/>
          <a:p>
            <a:pPr marL="457200" indent="-298080">
              <a:lnSpc>
                <a:spcPct val="100000"/>
              </a:lnSpc>
              <a:buClr>
                <a:srgbClr val="000000"/>
              </a:buClr>
              <a:buFont typeface="Arial"/>
              <a:buChar char="●"/>
            </a:pPr>
            <a:r>
              <a:rPr lang="en-US" sz="1100" b="0" strike="noStrike" spc="-1">
                <a:solidFill>
                  <a:srgbClr val="000000"/>
                </a:solidFill>
                <a:latin typeface="Arial"/>
                <a:ea typeface="Arial"/>
              </a:rPr>
              <a:t>Leverage new UX members / design thinking / persona identification Onboarding New Members</a:t>
            </a:r>
            <a:endParaRPr lang="en-US" sz="1100" b="0" strike="noStrike" spc="-1">
              <a:latin typeface="Arial"/>
            </a:endParaRPr>
          </a:p>
          <a:p>
            <a:pPr marL="158760">
              <a:lnSpc>
                <a:spcPct val="100000"/>
              </a:lnSpc>
            </a:pPr>
            <a:endParaRPr lang="en-US" sz="11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0880" y="685800"/>
            <a:ext cx="6095520" cy="3428640"/>
          </a:xfrm>
          <a:prstGeom prst="rect">
            <a:avLst/>
          </a:prstGeom>
        </p:spPr>
      </p:sp>
      <p:sp>
        <p:nvSpPr>
          <p:cNvPr id="252"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To gather reliable test result, ideally we need dedicated hardware to run the performance test.</a:t>
            </a:r>
            <a:endParaRPr lang="en-US" sz="11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380880" y="685800"/>
            <a:ext cx="6095520" cy="3428640"/>
          </a:xfrm>
          <a:prstGeom prst="rect">
            <a:avLst/>
          </a:prstGeom>
        </p:spPr>
      </p:sp>
      <p:sp>
        <p:nvSpPr>
          <p:cNvPr id="25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We have identified many investigation / research items to support HA, we may only achieve part of the deliverables.</a:t>
            </a:r>
            <a:endParaRPr lang="en-US" sz="1100" b="0" strike="noStrike" spc="-1">
              <a:latin typeface="Arial"/>
            </a:endParaRPr>
          </a:p>
          <a:p>
            <a:pPr marL="158760">
              <a:lnSpc>
                <a:spcPct val="100000"/>
              </a:lnSpc>
            </a:pPr>
            <a:endParaRPr lang="en-US" sz="1100" b="0" strike="noStrike" spc="-1">
              <a:latin typeface="Arial"/>
            </a:endParaRPr>
          </a:p>
          <a:p>
            <a:pPr marL="158760">
              <a:lnSpc>
                <a:spcPct val="100000"/>
              </a:lnSpc>
            </a:pPr>
            <a:r>
              <a:rPr lang="en-US" sz="1100" b="0" strike="noStrike" spc="-1">
                <a:solidFill>
                  <a:srgbClr val="000000"/>
                </a:solidFill>
                <a:latin typeface="Arial"/>
                <a:ea typeface="Arial"/>
              </a:rPr>
              <a:t>To support SYSPLEX test, will need to find resource either from Marist or internal. The systems in SYSPLEX should be real LPAR to get the accurate measurement. </a:t>
            </a:r>
            <a:endParaRPr lang="en-US" sz="11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6"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4"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3"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8"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0"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7"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1"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3"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5"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7"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9"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7"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2"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4"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6"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5"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3"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4"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6"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7"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61"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2"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3.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24;p4"/>
          <p:cNvPicPr/>
          <p:nvPr/>
        </p:nvPicPr>
        <p:blipFill>
          <a:blip r:embed="rId14"/>
          <a:srcRect l="10533"/>
          <a:stretch/>
        </p:blipFill>
        <p:spPr>
          <a:xfrm>
            <a:off x="0" y="0"/>
            <a:ext cx="8180640" cy="5143320"/>
          </a:xfrm>
          <a:prstGeom prst="rect">
            <a:avLst/>
          </a:prstGeom>
          <a:ln>
            <a:noFill/>
          </a:ln>
        </p:spPr>
      </p:pic>
      <p:sp>
        <p:nvSpPr>
          <p:cNvPr id="5" name="PlaceHolder 1"/>
          <p:cNvSpPr>
            <a:spLocks noGrp="1"/>
          </p:cNvSpPr>
          <p:nvPr>
            <p:ph type="title"/>
          </p:nvPr>
        </p:nvSpPr>
        <p:spPr>
          <a:xfrm>
            <a:off x="4554000" y="1643040"/>
            <a:ext cx="4185360" cy="1316520"/>
          </a:xfrm>
          <a:prstGeom prst="rect">
            <a:avLst/>
          </a:prstGeom>
        </p:spPr>
        <p:txBody>
          <a:bodyPr tIns="91440" bIns="91440" anchor="ctr">
            <a:noAutofit/>
          </a:bodyPr>
          <a:lstStyle/>
          <a:p>
            <a:r>
              <a:rPr lang="en-US" sz="4200" b="0" strike="noStrike" spc="-1">
                <a:solidFill>
                  <a:srgbClr val="000000"/>
                </a:solidFill>
                <a:latin typeface="Arial"/>
              </a:rPr>
              <a:t>Click to edit the title text format</a:t>
            </a:r>
          </a:p>
        </p:txBody>
      </p:sp>
      <p:pic>
        <p:nvPicPr>
          <p:cNvPr id="2" name="Google Shape;27;p4"/>
          <p:cNvPicPr/>
          <p:nvPr/>
        </p:nvPicPr>
        <p:blipFill>
          <a:blip r:embed="rId15"/>
          <a:stretch/>
        </p:blipFill>
        <p:spPr>
          <a:xfrm>
            <a:off x="4701600" y="1113480"/>
            <a:ext cx="1400760" cy="428040"/>
          </a:xfrm>
          <a:prstGeom prst="rect">
            <a:avLst/>
          </a:prstGeom>
          <a:ln>
            <a:noFill/>
          </a:ln>
        </p:spPr>
      </p:pic>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body"/>
          </p:nvPr>
        </p:nvSpPr>
        <p:spPr>
          <a:xfrm>
            <a:off x="308520" y="3525840"/>
            <a:ext cx="6446160" cy="392040"/>
          </a:xfrm>
          <a:prstGeom prst="rect">
            <a:avLst/>
          </a:prstGeom>
        </p:spPr>
        <p:txBody>
          <a:bodyPr lIns="0" tIns="0" rIns="0" bIns="0" anchor="b">
            <a:noAutofit/>
          </a:bodyPr>
          <a:lstStyle/>
          <a:p>
            <a:pPr marL="432000" indent="-324000">
              <a:spcBef>
                <a:spcPts val="1417"/>
              </a:spcBef>
              <a:buClr>
                <a:srgbClr val="000000"/>
              </a:buClr>
              <a:buSzPct val="45000"/>
              <a:buFont typeface="Wingdings" charset="2"/>
              <a:buChar char=""/>
            </a:pPr>
            <a:r>
              <a:rPr lang="en-US" sz="3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000" b="0" strike="noStrike" spc="-1">
                <a:solidFill>
                  <a:srgbClr val="000000"/>
                </a:solidFill>
                <a:latin typeface="Arial"/>
              </a:rPr>
              <a:t>Seventh Outline Level</a:t>
            </a:r>
          </a:p>
        </p:txBody>
      </p:sp>
      <p:sp>
        <p:nvSpPr>
          <p:cNvPr id="41" name="PlaceHolder 2"/>
          <p:cNvSpPr>
            <a:spLocks noGrp="1"/>
          </p:cNvSpPr>
          <p:nvPr>
            <p:ph type="sldNum"/>
          </p:nvPr>
        </p:nvSpPr>
        <p:spPr>
          <a:xfrm>
            <a:off x="8413920" y="4878360"/>
            <a:ext cx="666360" cy="273600"/>
          </a:xfrm>
          <a:prstGeom prst="rect">
            <a:avLst/>
          </a:prstGeom>
        </p:spPr>
        <p:txBody>
          <a:bodyPr lIns="68400" tIns="34200" rIns="68400" bIns="34200">
            <a:noAutofit/>
          </a:bodyPr>
          <a:lstStyle/>
          <a:p>
            <a:pPr algn="r">
              <a:lnSpc>
                <a:spcPct val="100000"/>
              </a:lnSpc>
            </a:pPr>
            <a:fld id="{8C6DE658-D1C0-4496-BE52-8CBD5856A78A}" type="slidenum">
              <a:rPr lang="en-US" sz="600" b="1" strike="noStrike" spc="-1">
                <a:solidFill>
                  <a:srgbClr val="000000"/>
                </a:solidFill>
                <a:latin typeface="Arial"/>
                <a:ea typeface="Arial"/>
              </a:rPr>
              <a:t>‹#›</a:t>
            </a:fld>
            <a:endParaRPr lang="en-US" sz="600" b="0" strike="noStrike" spc="-1">
              <a:latin typeface="Times New Roman"/>
            </a:endParaRPr>
          </a:p>
        </p:txBody>
      </p:sp>
      <p:sp>
        <p:nvSpPr>
          <p:cNvPr id="4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80"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81" name="Google Shape;17;p3"/>
          <p:cNvPicPr/>
          <p:nvPr/>
        </p:nvPicPr>
        <p:blipFill>
          <a:blip r:embed="rId14"/>
          <a:srcRect l="17596"/>
          <a:stretch/>
        </p:blipFill>
        <p:spPr>
          <a:xfrm>
            <a:off x="0" y="775800"/>
            <a:ext cx="6393600" cy="4364280"/>
          </a:xfrm>
          <a:prstGeom prst="rect">
            <a:avLst/>
          </a:prstGeom>
          <a:ln>
            <a:noFill/>
          </a:ln>
        </p:spPr>
      </p:pic>
      <p:sp>
        <p:nvSpPr>
          <p:cNvPr id="82"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83"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C69B0940-2678-4224-92B5-C93DD9B02567}"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84" name="Google Shape;20;p3"/>
          <p:cNvPicPr/>
          <p:nvPr/>
        </p:nvPicPr>
        <p:blipFill>
          <a:blip r:embed="rId15"/>
          <a:stretch/>
        </p:blipFill>
        <p:spPr>
          <a:xfrm>
            <a:off x="8306640" y="100800"/>
            <a:ext cx="469440" cy="517680"/>
          </a:xfrm>
          <a:prstGeom prst="rect">
            <a:avLst/>
          </a:prstGeom>
          <a:ln>
            <a:noFill/>
          </a:ln>
        </p:spPr>
      </p:pic>
      <p:sp>
        <p:nvSpPr>
          <p:cNvPr id="85"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86"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124"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125" name="Google Shape;17;p3"/>
          <p:cNvPicPr/>
          <p:nvPr/>
        </p:nvPicPr>
        <p:blipFill>
          <a:blip r:embed="rId14"/>
          <a:srcRect l="17596"/>
          <a:stretch/>
        </p:blipFill>
        <p:spPr>
          <a:xfrm>
            <a:off x="0" y="775800"/>
            <a:ext cx="6393600" cy="4364280"/>
          </a:xfrm>
          <a:prstGeom prst="rect">
            <a:avLst/>
          </a:prstGeom>
          <a:ln>
            <a:noFill/>
          </a:ln>
        </p:spPr>
      </p:pic>
      <p:sp>
        <p:nvSpPr>
          <p:cNvPr id="126"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27"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77152B91-380E-4544-A863-458D9FA4F770}"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128" name="Google Shape;20;p3"/>
          <p:cNvPicPr/>
          <p:nvPr/>
        </p:nvPicPr>
        <p:blipFill>
          <a:blip r:embed="rId15"/>
          <a:stretch/>
        </p:blipFill>
        <p:spPr>
          <a:xfrm>
            <a:off x="8306640" y="100800"/>
            <a:ext cx="469440" cy="517680"/>
          </a:xfrm>
          <a:prstGeom prst="rect">
            <a:avLst/>
          </a:prstGeom>
          <a:ln>
            <a:noFill/>
          </a:ln>
        </p:spPr>
      </p:pic>
      <p:sp>
        <p:nvSpPr>
          <p:cNvPr id="129"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130"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zowe/vscode-extension-for-zowe/issues?q=is%3Aissue+is%3Aopen+label%3AProfiles" TargetMode="External"/><Relationship Id="rId2" Type="http://schemas.openxmlformats.org/officeDocument/2006/relationships/hyperlink" Target="https://github.com/zowe/vscode-extension-for-zowe/issues/656" TargetMode="External"/><Relationship Id="rId1" Type="http://schemas.openxmlformats.org/officeDocument/2006/relationships/slideLayout" Target="../slideLayouts/slideLayout25.xml"/><Relationship Id="rId5" Type="http://schemas.openxmlformats.org/officeDocument/2006/relationships/hyperlink" Target="https://github.com/zowe/vscode-extension-for-zowe/issues?q=is%3Aissue+is%3Aopen+label%3AUSS" TargetMode="External"/><Relationship Id="rId4" Type="http://schemas.openxmlformats.org/officeDocument/2006/relationships/hyperlink" Target="https://github.com/zowe/vscode-extension-for-zowe/issues/82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owe/api-layer/issues/472"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54000" y="1643040"/>
            <a:ext cx="4210200" cy="1890720"/>
          </a:xfrm>
          <a:prstGeom prst="rect">
            <a:avLst/>
          </a:prstGeom>
          <a:noFill/>
          <a:ln>
            <a:noFill/>
          </a:ln>
        </p:spPr>
        <p:txBody>
          <a:bodyPr tIns="91440" bIns="91440" anchor="ctr">
            <a:noAutofit/>
          </a:bodyPr>
          <a:lstStyle/>
          <a:p>
            <a:pPr algn="ctr">
              <a:lnSpc>
                <a:spcPct val="90000"/>
              </a:lnSpc>
            </a:pPr>
            <a:r>
              <a:rPr lang="en-US" sz="3200" b="0" strike="noStrike" spc="-1">
                <a:solidFill>
                  <a:srgbClr val="3664AD"/>
                </a:solidFill>
                <a:latin typeface="Gill Sans"/>
                <a:ea typeface="Gill Sans"/>
              </a:rPr>
              <a:t>Zowe Community 20PI3 </a:t>
            </a:r>
            <a:r>
              <a:t/>
            </a:r>
            <a:br/>
            <a:r>
              <a:rPr lang="en-US" sz="3200" b="0" strike="noStrike" spc="-1">
                <a:solidFill>
                  <a:srgbClr val="3664AD"/>
                </a:solidFill>
                <a:latin typeface="Gill Sans"/>
                <a:ea typeface="Gill Sans"/>
              </a:rPr>
              <a:t>Squad Focus</a:t>
            </a:r>
            <a:endParaRPr lang="en-US" sz="3200" b="0" strike="noStrike" spc="-1">
              <a:solidFill>
                <a:srgbClr val="000000"/>
              </a:solidFill>
              <a:latin typeface="Arial"/>
            </a:endParaRPr>
          </a:p>
        </p:txBody>
      </p:sp>
      <p:pic>
        <p:nvPicPr>
          <p:cNvPr id="174" name="Google Shape;162;p21"/>
          <p:cNvPicPr/>
          <p:nvPr/>
        </p:nvPicPr>
        <p:blipFill>
          <a:blip r:embed="rId2"/>
          <a:stretch/>
        </p:blipFill>
        <p:spPr>
          <a:xfrm>
            <a:off x="6282360" y="394920"/>
            <a:ext cx="2717640" cy="1213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600" b="0" strike="noStrike" spc="-1">
                <a:solidFill>
                  <a:srgbClr val="262626"/>
                </a:solidFill>
                <a:latin typeface="Gill Sans"/>
                <a:ea typeface="Gill Sans"/>
              </a:rPr>
              <a:t>Feature: High Availability for App Server, ZSS</a:t>
            </a:r>
            <a:endParaRPr lang="en-US" sz="2600" b="0" strike="noStrike" spc="-1">
              <a:solidFill>
                <a:srgbClr val="000000"/>
              </a:solidFill>
              <a:latin typeface="Arial"/>
            </a:endParaRPr>
          </a:p>
        </p:txBody>
      </p:sp>
      <p:sp>
        <p:nvSpPr>
          <p:cNvPr id="190" name="TextShape 2"/>
          <p:cNvSpPr txBox="1"/>
          <p:nvPr/>
        </p:nvSpPr>
        <p:spPr>
          <a:xfrm>
            <a:off x="336600" y="682920"/>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Surveys show that production use desires HA for server components</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600" b="0" strike="noStrike" spc="-1">
                <a:solidFill>
                  <a:srgbClr val="000000"/>
                </a:solidFill>
                <a:latin typeface="Gill Sans"/>
                <a:ea typeface="Gill Sans"/>
              </a:rPr>
              <a:t>Many with a sysplex or more</a:t>
            </a:r>
            <a:endParaRPr lang="en-US" sz="16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Results also lean away from leveraging DB2 as a state manager</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Goal: Maintain usability of REST APIs and websites in the event of one or more redundant server crashes</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600" b="0" strike="noStrike" spc="-1">
                <a:solidFill>
                  <a:srgbClr val="000000"/>
                </a:solidFill>
                <a:latin typeface="Gill Sans"/>
                <a:ea typeface="Gill Sans"/>
              </a:rPr>
              <a:t>Strive to do this without complicating configuration, including prereqs</a:t>
            </a:r>
            <a:endParaRPr lang="en-US" sz="16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Plan</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600" b="0" strike="noStrike" spc="-1">
                <a:solidFill>
                  <a:srgbClr val="000000"/>
                </a:solidFill>
                <a:latin typeface="Gill Sans"/>
                <a:ea typeface="Gill Sans"/>
              </a:rPr>
              <a:t>Servers that are stateless should only need Sysplex Distributor, APIML... may not be true of app server, zss, as caching &amp; plugins could have state</a:t>
            </a:r>
            <a:endParaRPr lang="en-US" sz="16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600" b="0" strike="noStrike" spc="-1">
                <a:solidFill>
                  <a:srgbClr val="000000"/>
                </a:solidFill>
                <a:latin typeface="Gill Sans"/>
                <a:ea typeface="Gill Sans"/>
              </a:rPr>
              <a:t>App server to find copies through APIML, implement leader election algorithm for failover</a:t>
            </a:r>
            <a:endParaRPr lang="en-US" sz="16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600" b="0" strike="noStrike" spc="-1">
                <a:solidFill>
                  <a:srgbClr val="000000"/>
                </a:solidFill>
                <a:latin typeface="Gill Sans"/>
                <a:ea typeface="Gill Sans"/>
              </a:rPr>
              <a:t>ZSS to do same, but must first become a eureka client</a:t>
            </a:r>
            <a:endParaRPr lang="en-US" sz="1600" b="0" strike="noStrike" spc="-1">
              <a:solidFill>
                <a:srgbClr val="000000"/>
              </a:solidFill>
              <a:latin typeface="Arial"/>
            </a:endParaRPr>
          </a:p>
          <a:p>
            <a:pPr>
              <a:lnSpc>
                <a:spcPct val="100000"/>
              </a:lnSpc>
              <a:spcBef>
                <a:spcPts val="400"/>
              </a:spcBef>
            </a:pPr>
            <a:endParaRPr lang="en-US" sz="1600" b="0" strike="noStrike" spc="-1">
              <a:solidFill>
                <a:srgbClr val="000000"/>
              </a:solidFill>
              <a:latin typeface="Arial"/>
            </a:endParaRPr>
          </a:p>
          <a:p>
            <a:pPr marL="571680">
              <a:lnSpc>
                <a:spcPct val="100000"/>
              </a:lnSpc>
              <a:spcBef>
                <a:spcPts val="360"/>
              </a:spcBef>
            </a:pPr>
            <a:endParaRPr lang="en-US" sz="1600" b="0" strike="noStrike" spc="-1">
              <a:solidFill>
                <a:srgbClr val="000000"/>
              </a:solidFill>
              <a:latin typeface="Arial"/>
            </a:endParaRPr>
          </a:p>
          <a:p>
            <a:pPr>
              <a:lnSpc>
                <a:spcPct val="100000"/>
              </a:lnSpc>
              <a:spcBef>
                <a:spcPts val="400"/>
              </a:spcBef>
            </a:pPr>
            <a:endParaRPr lang="en-US" sz="1600" b="0" strike="noStrike" spc="-1">
              <a:solidFill>
                <a:srgbClr val="000000"/>
              </a:solidFill>
              <a:latin typeface="Arial"/>
            </a:endParaRPr>
          </a:p>
          <a:p>
            <a:pPr>
              <a:lnSpc>
                <a:spcPct val="100000"/>
              </a:lnSpc>
              <a:spcBef>
                <a:spcPts val="400"/>
              </a:spcBef>
            </a:pPr>
            <a:endParaRPr lang="en-US" sz="16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315000" y="159480"/>
            <a:ext cx="8579520" cy="447120"/>
          </a:xfrm>
          <a:prstGeom prst="rect">
            <a:avLst/>
          </a:prstGeom>
          <a:noFill/>
          <a:ln>
            <a:noFill/>
          </a:ln>
        </p:spPr>
        <p:txBody>
          <a:bodyPr tIns="91440" bIns="91440" anchor="ctr">
            <a:noAutofit/>
          </a:bodyPr>
          <a:lstStyle/>
          <a:p>
            <a:pPr>
              <a:lnSpc>
                <a:spcPct val="100000"/>
              </a:lnSpc>
            </a:pPr>
            <a:r>
              <a:rPr lang="en-US" sz="2600" b="0" strike="noStrike" spc="-1">
                <a:solidFill>
                  <a:srgbClr val="262626"/>
                </a:solidFill>
                <a:latin typeface="Gill Sans"/>
                <a:ea typeface="Gill Sans"/>
              </a:rPr>
              <a:t>Feature: Improved Package Management for Apps</a:t>
            </a:r>
            <a:endParaRPr lang="en-US" sz="2600" b="0" strike="noStrike" spc="-1">
              <a:solidFill>
                <a:srgbClr val="000000"/>
              </a:solidFill>
              <a:latin typeface="Arial"/>
            </a:endParaRPr>
          </a:p>
        </p:txBody>
      </p:sp>
      <p:sp>
        <p:nvSpPr>
          <p:cNvPr id="192" name="TextShape 2"/>
          <p:cNvSpPr txBox="1"/>
          <p:nvPr/>
        </p:nvSpPr>
        <p:spPr>
          <a:xfrm>
            <a:off x="317520" y="943560"/>
            <a:ext cx="8368920" cy="3142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Goals: </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Administrators have one tool to see, manage, upgrade, and install apps in each Zowe instance.</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Tooling has dependency checks to simplify install process</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At first, access tool via 3270 or SSH, to reduce learning curve</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Maintain separation between backing technology and tool usability, to future-proof Zowe</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Tie-in with lifecycle management scripting: standardized package layout to simplify server lifecycling</a:t>
            </a:r>
            <a:endParaRPr lang="en-US" sz="1800" b="0" strike="noStrike" spc="-1">
              <a:solidFill>
                <a:srgbClr val="000000"/>
              </a:solidFill>
              <a:latin typeface="Arial"/>
            </a:endParaRPr>
          </a:p>
          <a:p>
            <a:endParaRPr lang="en-US" sz="1800" b="0" strike="noStrike" spc="-1">
              <a:solidFill>
                <a:srgbClr val="000000"/>
              </a:solidFill>
              <a:latin typeface="Arial"/>
            </a:endParaRPr>
          </a:p>
          <a:p>
            <a:pPr>
              <a:lnSpc>
                <a:spcPct val="100000"/>
              </a:lnSpc>
              <a:spcBef>
                <a:spcPts val="400"/>
              </a:spcBef>
            </a:pPr>
            <a:endParaRPr lang="en-US" sz="18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315000" y="159480"/>
            <a:ext cx="85795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 Improved lifecycle scripting</a:t>
            </a:r>
            <a:endParaRPr lang="en-US" sz="3000" b="0" strike="noStrike" spc="-1">
              <a:solidFill>
                <a:srgbClr val="000000"/>
              </a:solidFill>
              <a:latin typeface="Arial"/>
            </a:endParaRPr>
          </a:p>
        </p:txBody>
      </p:sp>
      <p:sp>
        <p:nvSpPr>
          <p:cNvPr id="194" name="TextShape 2"/>
          <p:cNvSpPr txBox="1"/>
          <p:nvPr/>
        </p:nvSpPr>
        <p:spPr>
          <a:xfrm>
            <a:off x="317520" y="943560"/>
            <a:ext cx="8368920" cy="3142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Goals: </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Improve startup, shutdown, and status reporting of Zowe instance, its components, and apps, to simplify administration and maintenance</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Strategy: Work with CUPIDS-like team to ensure app framework adheres to agreed upon scripting &amp; structure</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New scripting hooks: upgrade, stop, uninstall, status?</a:t>
            </a:r>
            <a:endParaRPr lang="en-US" sz="1800" b="0" strike="noStrike" spc="-1">
              <a:solidFill>
                <a:srgbClr val="000000"/>
              </a:solidFill>
              <a:latin typeface="Arial"/>
            </a:endParaRPr>
          </a:p>
          <a:p>
            <a:endParaRPr lang="en-US" sz="18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600" b="0" strike="noStrike" spc="-1">
                <a:solidFill>
                  <a:srgbClr val="262626"/>
                </a:solidFill>
                <a:latin typeface="Gill Sans"/>
                <a:ea typeface="Gill Sans"/>
              </a:rPr>
              <a:t>Feature: Beta download of Zowe in Docker</a:t>
            </a:r>
            <a:endParaRPr lang="en-US" sz="2600" b="0" strike="noStrike" spc="-1">
              <a:solidFill>
                <a:srgbClr val="000000"/>
              </a:solidFill>
              <a:latin typeface="Arial"/>
            </a:endParaRPr>
          </a:p>
        </p:txBody>
      </p:sp>
      <p:sp>
        <p:nvSpPr>
          <p:cNvPr id="196" name="TextShape 2"/>
          <p:cNvSpPr txBox="1"/>
          <p:nvPr/>
        </p:nvSpPr>
        <p:spPr>
          <a:xfrm>
            <a:off x="317520" y="943560"/>
            <a:ext cx="8368920" cy="3142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Surveys show Zowe adoption among ISVs limited by zOS access. Also show production use limited by capacity &amp; cost concerns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Among container technologies, Docker on Intel Linux voted most desired, starting there but will branch out.</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Goals: </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Provide option to download Zowe server components within a Docker image, but containing same code as PAX and SMPE releases, so that barriers against using Zowe are reduced.</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Do not complicate the configuration: Keep it easy to...</a:t>
            </a:r>
            <a:endParaRPr lang="en-US" sz="1800" b="0" strike="noStrike" spc="-1">
              <a:solidFill>
                <a:srgbClr val="000000"/>
              </a:solidFill>
              <a:latin typeface="Arial"/>
            </a:endParaRPr>
          </a:p>
          <a:p>
            <a:pPr marL="1371600" lvl="2" indent="-329760">
              <a:lnSpc>
                <a:spcPct val="100000"/>
              </a:lnSpc>
              <a:spcBef>
                <a:spcPts val="320"/>
              </a:spcBef>
              <a:buClr>
                <a:srgbClr val="000000"/>
              </a:buClr>
              <a:buFont typeface="Arial"/>
              <a:buChar char="•"/>
            </a:pPr>
            <a:r>
              <a:rPr lang="en-US" sz="1600" b="0" strike="noStrike" spc="-1">
                <a:solidFill>
                  <a:srgbClr val="000000"/>
                </a:solidFill>
                <a:latin typeface="Gill Sans"/>
                <a:ea typeface="Gill Sans"/>
              </a:rPr>
              <a:t>Connect the servers to z/osmf, zss, which remain on z/os</a:t>
            </a:r>
            <a:endParaRPr lang="en-US" sz="1600" b="0" strike="noStrike" spc="-1">
              <a:solidFill>
                <a:srgbClr val="000000"/>
              </a:solidFill>
              <a:latin typeface="Arial"/>
            </a:endParaRPr>
          </a:p>
          <a:p>
            <a:pPr marL="1371600" lvl="2" indent="-329760">
              <a:lnSpc>
                <a:spcPct val="100000"/>
              </a:lnSpc>
              <a:spcBef>
                <a:spcPts val="320"/>
              </a:spcBef>
              <a:buClr>
                <a:srgbClr val="000000"/>
              </a:buClr>
              <a:buFont typeface="Arial"/>
              <a:buChar char="•"/>
            </a:pPr>
            <a:r>
              <a:rPr lang="en-US" sz="1600" b="0" strike="noStrike" spc="-1">
                <a:solidFill>
                  <a:srgbClr val="000000"/>
                </a:solidFill>
                <a:latin typeface="Gill Sans"/>
                <a:ea typeface="Gill Sans"/>
              </a:rPr>
              <a:t>Have correct &amp; secure certificates</a:t>
            </a:r>
            <a:endParaRPr lang="en-US" sz="1600" b="0" strike="noStrike" spc="-1">
              <a:solidFill>
                <a:srgbClr val="000000"/>
              </a:solidFill>
              <a:latin typeface="Arial"/>
            </a:endParaRPr>
          </a:p>
          <a:p>
            <a:pPr marL="1371600" lvl="2" indent="-329760">
              <a:lnSpc>
                <a:spcPct val="100000"/>
              </a:lnSpc>
              <a:spcBef>
                <a:spcPts val="320"/>
              </a:spcBef>
              <a:buClr>
                <a:srgbClr val="000000"/>
              </a:buClr>
              <a:buFont typeface="Arial"/>
              <a:buChar char="•"/>
            </a:pPr>
            <a:r>
              <a:rPr lang="en-US" sz="1600" b="0" strike="noStrike" spc="-1">
                <a:solidFill>
                  <a:srgbClr val="000000"/>
                </a:solidFill>
                <a:latin typeface="Gill Sans"/>
                <a:ea typeface="Gill Sans"/>
              </a:rPr>
              <a:t>Use external services, plugins, apps, without modifying docker</a:t>
            </a:r>
            <a:endParaRPr lang="en-US" sz="1600" b="0" strike="noStrike" spc="-1">
              <a:solidFill>
                <a:srgbClr val="000000"/>
              </a:solidFill>
              <a:latin typeface="Arial"/>
            </a:endParaRPr>
          </a:p>
          <a:p>
            <a:pPr>
              <a:lnSpc>
                <a:spcPct val="100000"/>
              </a:lnSpc>
              <a:spcBef>
                <a:spcPts val="400"/>
              </a:spcBef>
            </a:pPr>
            <a:endParaRPr lang="en-US" sz="1600" b="0" strike="noStrike" spc="-1">
              <a:solidFill>
                <a:srgbClr val="000000"/>
              </a:solidFill>
              <a:latin typeface="Arial"/>
            </a:endParaRPr>
          </a:p>
          <a:p>
            <a:pPr>
              <a:lnSpc>
                <a:spcPct val="100000"/>
              </a:lnSpc>
              <a:spcBef>
                <a:spcPts val="400"/>
              </a:spcBef>
            </a:pPr>
            <a:endParaRPr lang="en-US" sz="16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Collaboration, research focus</a:t>
            </a:r>
            <a:endParaRPr lang="en-US" sz="3000" b="0" strike="noStrike" spc="-1">
              <a:solidFill>
                <a:srgbClr val="000000"/>
              </a:solidFill>
              <a:latin typeface="Arial"/>
            </a:endParaRPr>
          </a:p>
        </p:txBody>
      </p:sp>
      <p:sp>
        <p:nvSpPr>
          <p:cNvPr id="198" name="TextShape 2"/>
          <p:cNvSpPr txBox="1"/>
          <p:nvPr/>
        </p:nvSpPr>
        <p:spPr>
          <a:xfrm>
            <a:off x="317520" y="943560"/>
            <a:ext cx="8368920" cy="3142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Doc squad: has some ideas on streamlining zowe.org... can our web devs help?</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Mobile incubation: Produce PoCs around ways for traditional mobile apps to work in Desktop, and how Desktop apps can be mobile apps, with little-to-no specialized/modified code</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Web Explorers + Desktop Editor: may have time to make progress on convergence</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CICD: provide assistance with efforts to find and act upon performance metrics?</a:t>
            </a: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CLI Squad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Mike Bauer (Squad Lead)</a:t>
            </a:r>
            <a:endParaRPr lang="en-US" sz="2000" b="0" strike="noStrike" spc="-1">
              <a:solidFill>
                <a:srgbClr val="000000"/>
              </a:solidFill>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 1</a:t>
            </a:r>
            <a:endParaRPr lang="en-US" sz="3000" b="0" strike="noStrike" spc="-1">
              <a:solidFill>
                <a:srgbClr val="000000"/>
              </a:solidFill>
              <a:latin typeface="Arial"/>
            </a:endParaRPr>
          </a:p>
        </p:txBody>
      </p:sp>
      <p:sp>
        <p:nvSpPr>
          <p:cNvPr id="201"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strike="noStrike" spc="-1">
                <a:solidFill>
                  <a:srgbClr val="000000"/>
                </a:solidFill>
                <a:latin typeface="Gill Sans"/>
                <a:ea typeface="Gill Sans"/>
              </a:rPr>
              <a:t>Zowe consumers can begin building apps and/or custom automation within hours by readily finding and leveraging Zowe SDKs, API documentation, and samples</a:t>
            </a:r>
            <a:r>
              <a:t/>
            </a:r>
            <a:br/>
            <a:r>
              <a:t/>
            </a:r>
            <a:br/>
            <a:r>
              <a:rPr lang="en-US" sz="2000" b="1" strike="noStrike" spc="-1">
                <a:solidFill>
                  <a:srgbClr val="000000"/>
                </a:solidFill>
                <a:latin typeface="Gill Sans"/>
                <a:ea typeface="Gill Sans"/>
              </a:rPr>
              <a:t>Deliverables: </a:t>
            </a:r>
            <a:r>
              <a:rPr lang="en-US" sz="2000" b="0" strike="noStrike" spc="-1">
                <a:solidFill>
                  <a:srgbClr val="000000"/>
                </a:solidFill>
                <a:latin typeface="Gill Sans"/>
                <a:ea typeface="Gill Sans"/>
              </a:rPr>
              <a:t>Documentation is published on our Zowe Docs site covering the overview and use of the SDKs as well as documenting how the community can contribute to the technology. In addition, detailed samples that leverage the SDKs are provided within each repository.</a:t>
            </a:r>
            <a:r>
              <a:t/>
            </a:r>
            <a:br/>
            <a:r>
              <a:t/>
            </a:r>
            <a:br/>
            <a:r>
              <a:rPr lang="en-US" sz="2000" b="0" strike="noStrike" spc="-1">
                <a:solidFill>
                  <a:srgbClr val="000000"/>
                </a:solidFill>
                <a:latin typeface="Gill Sans"/>
                <a:ea typeface="Gill Sans"/>
              </a:rPr>
              <a:t>To further drive visibility and adoption, the Zowe Node SDK packages are published to public npm separate from the Zowe CLI.</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Community Feedback</a:t>
            </a:r>
            <a:endParaRPr lang="en-US" sz="3000" b="0" strike="noStrike" spc="-1">
              <a:solidFill>
                <a:srgbClr val="000000"/>
              </a:solidFill>
              <a:latin typeface="Arial"/>
            </a:endParaRPr>
          </a:p>
        </p:txBody>
      </p:sp>
      <p:pic>
        <p:nvPicPr>
          <p:cNvPr id="203" name="Picture 1"/>
          <p:cNvPicPr/>
          <p:nvPr/>
        </p:nvPicPr>
        <p:blipFill>
          <a:blip r:embed="rId2"/>
          <a:stretch/>
        </p:blipFill>
        <p:spPr>
          <a:xfrm>
            <a:off x="334080" y="606600"/>
            <a:ext cx="3721680" cy="4157640"/>
          </a:xfrm>
          <a:prstGeom prst="rect">
            <a:avLst/>
          </a:prstGeom>
          <a:ln>
            <a:noFill/>
          </a:ln>
        </p:spPr>
      </p:pic>
      <p:pic>
        <p:nvPicPr>
          <p:cNvPr id="204" name="Picture 5"/>
          <p:cNvPicPr/>
          <p:nvPr/>
        </p:nvPicPr>
        <p:blipFill>
          <a:blip r:embed="rId3"/>
          <a:stretch/>
        </p:blipFill>
        <p:spPr>
          <a:xfrm>
            <a:off x="4379040" y="604800"/>
            <a:ext cx="3848400" cy="4215960"/>
          </a:xfrm>
          <a:prstGeom prst="rect">
            <a:avLst/>
          </a:prstGeom>
          <a:ln>
            <a:noFill/>
          </a:ln>
        </p:spPr>
      </p:pic>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 2</a:t>
            </a:r>
            <a:endParaRPr lang="en-US" sz="3000" b="0" strike="noStrike" spc="-1">
              <a:solidFill>
                <a:srgbClr val="000000"/>
              </a:solidFill>
              <a:latin typeface="Arial"/>
            </a:endParaRPr>
          </a:p>
        </p:txBody>
      </p:sp>
      <p:sp>
        <p:nvSpPr>
          <p:cNvPr id="206"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strike="noStrike" spc="-1">
                <a:solidFill>
                  <a:srgbClr val="000000"/>
                </a:solidFill>
                <a:latin typeface="Gill Sans"/>
                <a:ea typeface="Gill Sans"/>
              </a:rPr>
              <a:t>Zowe CLI users can store all connection details and command option preferences in a single profile allowing for quick initial configuration and reduced effort when updating properties.</a:t>
            </a:r>
            <a:r>
              <a:t/>
            </a:r>
            <a:br/>
            <a:endParaRPr lang="en-US" sz="2000" b="0" strike="noStrike" spc="-1">
              <a:solidFill>
                <a:srgbClr val="000000"/>
              </a:solidFill>
              <a:latin typeface="Arial"/>
            </a:endParaRPr>
          </a:p>
          <a:p>
            <a:pPr marL="101520">
              <a:lnSpc>
                <a:spcPct val="100000"/>
              </a:lnSpc>
              <a:spcBef>
                <a:spcPts val="400"/>
              </a:spcBef>
            </a:pPr>
            <a:r>
              <a:rPr lang="en-US" sz="2000" b="1" strike="noStrike" spc="-1">
                <a:solidFill>
                  <a:srgbClr val="000000"/>
                </a:solidFill>
                <a:latin typeface="Gill Sans"/>
                <a:ea typeface="Gill Sans"/>
              </a:rPr>
              <a:t>Deliverable: </a:t>
            </a:r>
            <a:r>
              <a:rPr lang="en-US" sz="2000" b="0" strike="noStrike" spc="-1">
                <a:solidFill>
                  <a:srgbClr val="000000"/>
                </a:solidFill>
                <a:latin typeface="Gill Sans"/>
                <a:ea typeface="Gill Sans"/>
              </a:rPr>
              <a:t>Simplified profile management by allowing all profile options to be specified in a single base profile. This is an enhancement to the core CLI.</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Community Feedback</a:t>
            </a:r>
            <a:endParaRPr lang="en-US" sz="3000" b="0" strike="noStrike" spc="-1">
              <a:solidFill>
                <a:srgbClr val="000000"/>
              </a:solidFill>
              <a:latin typeface="Arial"/>
            </a:endParaRPr>
          </a:p>
        </p:txBody>
      </p:sp>
      <p:pic>
        <p:nvPicPr>
          <p:cNvPr id="208" name="Picture 4"/>
          <p:cNvPicPr/>
          <p:nvPr/>
        </p:nvPicPr>
        <p:blipFill>
          <a:blip r:embed="rId2"/>
          <a:stretch/>
        </p:blipFill>
        <p:spPr>
          <a:xfrm>
            <a:off x="334080" y="803880"/>
            <a:ext cx="4245480" cy="3996720"/>
          </a:xfrm>
          <a:prstGeom prst="rect">
            <a:avLst/>
          </a:prstGeom>
          <a:ln>
            <a:noFill/>
          </a:ln>
        </p:spPr>
      </p:pic>
      <p:pic>
        <p:nvPicPr>
          <p:cNvPr id="209" name="Picture 3"/>
          <p:cNvPicPr/>
          <p:nvPr/>
        </p:nvPicPr>
        <p:blipFill>
          <a:blip r:embed="rId3"/>
          <a:stretch/>
        </p:blipFill>
        <p:spPr>
          <a:xfrm>
            <a:off x="4879800" y="803880"/>
            <a:ext cx="3886200" cy="3996720"/>
          </a:xfrm>
          <a:prstGeom prst="rect">
            <a:avLst/>
          </a:prstGeom>
          <a:ln>
            <a:noFill/>
          </a:ln>
        </p:spPr>
      </p:pic>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4440" y="12240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Notes</a:t>
            </a:r>
            <a:endParaRPr lang="en-US" sz="3000" b="0" strike="noStrike" spc="-1">
              <a:solidFill>
                <a:srgbClr val="000000"/>
              </a:solidFill>
              <a:latin typeface="Arial"/>
            </a:endParaRPr>
          </a:p>
        </p:txBody>
      </p:sp>
      <p:sp>
        <p:nvSpPr>
          <p:cNvPr id="176" name="CustomShape 2"/>
          <p:cNvSpPr/>
          <p:nvPr/>
        </p:nvSpPr>
        <p:spPr>
          <a:xfrm>
            <a:off x="0" y="823680"/>
            <a:ext cx="9143640" cy="11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50000"/>
              </a:lnSpc>
              <a:buClr>
                <a:srgbClr val="000000"/>
              </a:buClr>
              <a:buFont typeface="Arial"/>
              <a:buChar char="•"/>
            </a:pPr>
            <a:r>
              <a:rPr lang="en-US" sz="1600" b="0" strike="noStrike" spc="-1">
                <a:solidFill>
                  <a:srgbClr val="000000"/>
                </a:solidFill>
                <a:latin typeface="Arial"/>
                <a:ea typeface="Arial"/>
              </a:rPr>
              <a:t>Before this presentation ZLC will present Zowe achievements from last PI and context/vision at a hill-level for the upcoming PI</a:t>
            </a:r>
            <a:endParaRPr lang="en-US" sz="1600" b="0" strike="noStrike" spc="-1">
              <a:latin typeface="Arial"/>
            </a:endParaRPr>
          </a:p>
          <a:p>
            <a:pPr marL="285840" indent="-285480">
              <a:lnSpc>
                <a:spcPct val="150000"/>
              </a:lnSpc>
              <a:buClr>
                <a:srgbClr val="000000"/>
              </a:buClr>
              <a:buFont typeface="Arial"/>
              <a:buChar char="•"/>
            </a:pPr>
            <a:r>
              <a:rPr lang="en-US" sz="1600" b="0" strike="noStrike" spc="-1">
                <a:solidFill>
                  <a:srgbClr val="000000"/>
                </a:solidFill>
                <a:latin typeface="Arial"/>
                <a:ea typeface="Arial"/>
              </a:rPr>
              <a:t>Following this presentation, the squads will disperse into breakouts to plan their PI in more detail</a:t>
            </a:r>
            <a:endParaRPr lang="en-US" sz="16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Zowe Explorer Squad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Fernando Rijo Cedeno (Squad Lead)</a:t>
            </a:r>
            <a:endParaRPr lang="en-US" sz="2000" b="0" strike="noStrike" spc="-1">
              <a:solidFill>
                <a:srgbClr val="000000"/>
              </a:solidFill>
              <a:latin typeface="Arial"/>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Features</a:t>
            </a:r>
            <a:endParaRPr lang="en-US" sz="3000" b="0" strike="noStrike" spc="-1">
              <a:solidFill>
                <a:srgbClr val="000000"/>
              </a:solidFill>
              <a:latin typeface="Arial"/>
            </a:endParaRPr>
          </a:p>
        </p:txBody>
      </p:sp>
      <p:sp>
        <p:nvSpPr>
          <p:cNvPr id="214" name="TextShape 2"/>
          <p:cNvSpPr txBox="1"/>
          <p:nvPr/>
        </p:nvSpPr>
        <p:spPr>
          <a:xfrm>
            <a:off x="317520" y="943560"/>
            <a:ext cx="8368920" cy="3742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Define and develop a set of conformance guidelines to be consumed by extenders of the Zowe Explorer. </a:t>
            </a:r>
            <a:r>
              <a:rPr lang="en-US" sz="2000" b="0" u="sng" strike="noStrike" spc="-1">
                <a:solidFill>
                  <a:srgbClr val="0000FF"/>
                </a:solidFill>
                <a:uFillTx/>
                <a:latin typeface="Gill Sans"/>
                <a:ea typeface="Gill Sans"/>
                <a:hlinkClick r:id="rId2"/>
              </a:rPr>
              <a:t>#837</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To deliver standardized guidelines that Extenders of the Zowe Explorer can follow in order to leverage and grow the Zowe ecosystem</a:t>
            </a:r>
            <a:r>
              <a:t/>
            </a:r>
            <a:br/>
            <a:r>
              <a:rPr lang="en-US" sz="1800" b="0" strike="noStrike" spc="-1">
                <a:solidFill>
                  <a:srgbClr val="000000"/>
                </a:solidFill>
                <a:latin typeface="Gill Sans"/>
              </a:rPr>
              <a:t> </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Leverage the Zowe CLI security enhancements around MFA and SSO for an improved security experience in the Zowe Explorer.</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To increase user confidence knowing that the extension implements best security practices in order to remain compliant with corporate policies.</a:t>
            </a:r>
            <a:r>
              <a:t/>
            </a:r>
            <a:br/>
            <a:r>
              <a:rPr lang="en-US" sz="1800" b="0" strike="noStrike" spc="-1">
                <a:solidFill>
                  <a:srgbClr val="000000"/>
                </a:solidFill>
                <a:latin typeface="Gill Sans"/>
              </a:rPr>
              <a:t> </a:t>
            </a: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Features</a:t>
            </a:r>
            <a:endParaRPr lang="en-US" sz="3000" b="0" strike="noStrike" spc="-1">
              <a:solidFill>
                <a:srgbClr val="000000"/>
              </a:solidFill>
              <a:latin typeface="Arial"/>
            </a:endParaRPr>
          </a:p>
        </p:txBody>
      </p:sp>
      <p:sp>
        <p:nvSpPr>
          <p:cNvPr id="216" name="TextShape 2"/>
          <p:cNvSpPr txBox="1"/>
          <p:nvPr/>
        </p:nvSpPr>
        <p:spPr>
          <a:xfrm>
            <a:off x="113923" y="797113"/>
            <a:ext cx="8826480" cy="396252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dirty="0">
                <a:solidFill>
                  <a:srgbClr val="000000"/>
                </a:solidFill>
                <a:latin typeface="Gill Sans"/>
                <a:ea typeface="Gill Sans"/>
              </a:rPr>
              <a:t>Enhance the profile management user experience of </a:t>
            </a:r>
            <a:r>
              <a:rPr lang="en-US" sz="2000" b="0" strike="noStrike" spc="-1" dirty="0" err="1">
                <a:solidFill>
                  <a:srgbClr val="000000"/>
                </a:solidFill>
                <a:latin typeface="Gill Sans"/>
                <a:ea typeface="Gill Sans"/>
              </a:rPr>
              <a:t>Zowe</a:t>
            </a:r>
            <a:r>
              <a:rPr lang="en-US" sz="2000" b="0" strike="noStrike" spc="-1" dirty="0">
                <a:solidFill>
                  <a:srgbClr val="000000"/>
                </a:solidFill>
                <a:latin typeface="Gill Sans"/>
                <a:ea typeface="Gill Sans"/>
              </a:rPr>
              <a:t> Explorer (for new and regular users) (</a:t>
            </a:r>
            <a:r>
              <a:rPr lang="en-US" sz="2000" b="0" u="sng" strike="noStrike" spc="-1" dirty="0">
                <a:solidFill>
                  <a:srgbClr val="0000FF"/>
                </a:solidFill>
                <a:uFillTx/>
                <a:latin typeface="Gill Sans"/>
                <a:ea typeface="Gill Sans"/>
                <a:hlinkClick r:id="rId2"/>
              </a:rPr>
              <a:t>Epic</a:t>
            </a:r>
            <a:r>
              <a:rPr lang="en-US" sz="2000" b="0" strike="noStrike" spc="-1" dirty="0">
                <a:solidFill>
                  <a:srgbClr val="000000"/>
                </a:solidFill>
                <a:latin typeface="Gill Sans"/>
                <a:ea typeface="Gill Sans"/>
              </a:rPr>
              <a:t>) (</a:t>
            </a:r>
            <a:r>
              <a:rPr lang="en-US" sz="2000" b="0" u="sng" strike="noStrike" spc="-1" dirty="0">
                <a:solidFill>
                  <a:srgbClr val="0000FF"/>
                </a:solidFill>
                <a:uFillTx/>
                <a:latin typeface="Gill Sans"/>
                <a:ea typeface="Gill Sans"/>
                <a:hlinkClick r:id="rId3"/>
              </a:rPr>
              <a:t>Issues</a:t>
            </a:r>
            <a:r>
              <a:rPr lang="en-US" sz="2000" b="0" strike="noStrike" spc="-1" dirty="0">
                <a:solidFill>
                  <a:srgbClr val="000000"/>
                </a:solidFill>
                <a:latin typeface="Gill Sans"/>
                <a:ea typeface="Gill Sans"/>
              </a:rPr>
              <a:t>)</a:t>
            </a:r>
            <a:endParaRPr lang="en-US" sz="2000" b="0" strike="noStrike" spc="-1" dirty="0">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dirty="0">
                <a:solidFill>
                  <a:srgbClr val="000000"/>
                </a:solidFill>
                <a:latin typeface="Gill Sans"/>
                <a:ea typeface="Gill Sans"/>
              </a:rPr>
              <a:t>To deliver a greater experience when configuring and managing connection details by addressing community related issues around profiles.</a:t>
            </a:r>
            <a:r>
              <a:rPr dirty="0"/>
              <a:t/>
            </a:r>
            <a:br>
              <a:rPr dirty="0"/>
            </a:br>
            <a:r>
              <a:rPr lang="en-US" sz="1800" b="0" strike="noStrike" spc="-1" dirty="0">
                <a:solidFill>
                  <a:srgbClr val="000000"/>
                </a:solidFill>
                <a:latin typeface="Gill Sans"/>
              </a:rPr>
              <a:t> </a:t>
            </a:r>
            <a:endParaRPr lang="en-US" sz="1800" b="0" strike="noStrike" spc="-1" dirty="0">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dirty="0">
                <a:solidFill>
                  <a:srgbClr val="000000"/>
                </a:solidFill>
                <a:latin typeface="Gill Sans"/>
                <a:ea typeface="Gill Sans"/>
              </a:rPr>
              <a:t>Enhance the z/OS Unix user experience of </a:t>
            </a:r>
            <a:r>
              <a:rPr lang="en-US" sz="2000" b="0" strike="noStrike" spc="-1" dirty="0" err="1">
                <a:solidFill>
                  <a:srgbClr val="000000"/>
                </a:solidFill>
                <a:latin typeface="Gill Sans"/>
                <a:ea typeface="Gill Sans"/>
              </a:rPr>
              <a:t>Zowe</a:t>
            </a:r>
            <a:r>
              <a:rPr lang="en-US" sz="2000" b="0" strike="noStrike" spc="-1" dirty="0">
                <a:solidFill>
                  <a:srgbClr val="000000"/>
                </a:solidFill>
                <a:latin typeface="Gill Sans"/>
                <a:ea typeface="Gill Sans"/>
              </a:rPr>
              <a:t> Explorer (</a:t>
            </a:r>
            <a:r>
              <a:rPr lang="en-US" sz="2000" b="0" u="sng" strike="noStrike" spc="-1" dirty="0">
                <a:solidFill>
                  <a:srgbClr val="0000FF"/>
                </a:solidFill>
                <a:uFillTx/>
                <a:latin typeface="Gill Sans"/>
                <a:ea typeface="Gill Sans"/>
                <a:hlinkClick r:id="rId4"/>
              </a:rPr>
              <a:t>Epic</a:t>
            </a:r>
            <a:r>
              <a:rPr lang="en-US" sz="2000" b="0" strike="noStrike" spc="-1" dirty="0">
                <a:solidFill>
                  <a:srgbClr val="000000"/>
                </a:solidFill>
                <a:latin typeface="Gill Sans"/>
                <a:ea typeface="Gill Sans"/>
              </a:rPr>
              <a:t>) (</a:t>
            </a:r>
            <a:r>
              <a:rPr lang="en-US" sz="2000" b="0" u="sng" strike="noStrike" spc="-1" dirty="0">
                <a:solidFill>
                  <a:srgbClr val="0000FF"/>
                </a:solidFill>
                <a:uFillTx/>
                <a:latin typeface="Gill Sans"/>
                <a:ea typeface="Gill Sans"/>
                <a:hlinkClick r:id="rId5"/>
              </a:rPr>
              <a:t>Issues</a:t>
            </a:r>
            <a:r>
              <a:rPr lang="en-US" sz="2000" b="0" strike="noStrike" spc="-1" dirty="0">
                <a:solidFill>
                  <a:srgbClr val="000000"/>
                </a:solidFill>
                <a:latin typeface="Gill Sans"/>
                <a:ea typeface="Gill Sans"/>
              </a:rPr>
              <a:t>)</a:t>
            </a:r>
            <a:endParaRPr lang="en-US" sz="2000" b="0" strike="noStrike" spc="-1" dirty="0">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dirty="0">
                <a:solidFill>
                  <a:srgbClr val="000000"/>
                </a:solidFill>
                <a:latin typeface="Gill Sans"/>
                <a:ea typeface="Gill Sans"/>
              </a:rPr>
              <a:t>To deliver a greater experience when working with z/OS Unix by addressing community related issues.</a:t>
            </a:r>
            <a:endParaRPr lang="en-US" sz="1800" b="0" strike="noStrike" spc="-1" dirty="0">
              <a:solidFill>
                <a:srgbClr val="000000"/>
              </a:solidFill>
              <a:latin typeface="Arial"/>
            </a:endParaRPr>
          </a:p>
          <a:p>
            <a:endParaRPr lang="en-US" sz="1800" b="0" strike="noStrike" spc="-1" dirty="0">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dirty="0">
                <a:solidFill>
                  <a:srgbClr val="000000"/>
                </a:solidFill>
                <a:latin typeface="Gill Sans"/>
                <a:ea typeface="Gill Sans"/>
              </a:rPr>
              <a:t>Enhance the Dataset manipulation user experience of the </a:t>
            </a:r>
            <a:r>
              <a:rPr lang="en-US" sz="2000" b="0" strike="noStrike" spc="-1" dirty="0" err="1">
                <a:solidFill>
                  <a:srgbClr val="000000"/>
                </a:solidFill>
                <a:latin typeface="Gill Sans"/>
                <a:ea typeface="Gill Sans"/>
              </a:rPr>
              <a:t>Zowe</a:t>
            </a:r>
            <a:r>
              <a:rPr lang="en-US" sz="2000" b="0" strike="noStrike" spc="-1" dirty="0">
                <a:solidFill>
                  <a:srgbClr val="000000"/>
                </a:solidFill>
                <a:latin typeface="Gill Sans"/>
                <a:ea typeface="Gill Sans"/>
              </a:rPr>
              <a:t> Explorer</a:t>
            </a:r>
            <a:endParaRPr lang="en-US" sz="2000" b="0" strike="noStrike" spc="-1" dirty="0">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dirty="0">
                <a:solidFill>
                  <a:srgbClr val="000000"/>
                </a:solidFill>
                <a:latin typeface="Gill Sans"/>
                <a:ea typeface="Gill Sans"/>
              </a:rPr>
              <a:t>To deliver a customized experience for creating datasets so that users can specify desired allocation details.</a:t>
            </a:r>
            <a:endParaRPr lang="en-US" sz="1800" b="0" strike="noStrike" spc="-1" dirty="0">
              <a:solidFill>
                <a:srgbClr val="000000"/>
              </a:solidFill>
              <a:latin typeface="Arial"/>
            </a:endParaRPr>
          </a:p>
          <a:p>
            <a:pPr>
              <a:lnSpc>
                <a:spcPct val="100000"/>
              </a:lnSpc>
              <a:spcBef>
                <a:spcPts val="400"/>
              </a:spcBef>
            </a:pPr>
            <a:endParaRPr lang="en-US" sz="1800" b="0" strike="noStrike" spc="-1" dirty="0">
              <a:solidFill>
                <a:srgbClr val="000000"/>
              </a:solidFill>
              <a:latin typeface="Arial"/>
            </a:endParaRPr>
          </a:p>
          <a:p>
            <a:pPr>
              <a:lnSpc>
                <a:spcPct val="100000"/>
              </a:lnSpc>
              <a:spcBef>
                <a:spcPts val="400"/>
              </a:spcBef>
            </a:pPr>
            <a:endParaRPr lang="en-US" sz="1800" b="0" strike="noStrike" spc="-1" dirty="0">
              <a:solidFill>
                <a:srgbClr val="000000"/>
              </a:solidFill>
              <a:latin typeface="Arial"/>
            </a:endParaRP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212"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dirty="0" smtClean="0">
                <a:solidFill>
                  <a:srgbClr val="000000"/>
                </a:solidFill>
                <a:latin typeface="Gill Sans"/>
                <a:ea typeface="Gill Sans"/>
              </a:rPr>
              <a:t>CLI Squad – collaborate on APIs and/or SDK enhancements for our dataset creation objective to leverage z/OSMF’s “LIKE” capabilities.</a:t>
            </a:r>
          </a:p>
          <a:p>
            <a:pPr marL="457200" indent="-355320">
              <a:lnSpc>
                <a:spcPct val="100000"/>
              </a:lnSpc>
              <a:spcBef>
                <a:spcPts val="400"/>
              </a:spcBef>
              <a:buClr>
                <a:srgbClr val="000000"/>
              </a:buClr>
              <a:buFont typeface="Arial"/>
              <a:buChar char="•"/>
            </a:pPr>
            <a:r>
              <a:rPr lang="en-US" sz="2000" spc="-1" dirty="0" smtClean="0">
                <a:solidFill>
                  <a:srgbClr val="000000"/>
                </a:solidFill>
                <a:latin typeface="Gill Sans"/>
              </a:rPr>
              <a:t>CLI Squad – collaborate in order to successfully integrate with the security improvements and best practices (e.g. Token-</a:t>
            </a:r>
            <a:r>
              <a:rPr lang="en-US" sz="2000" spc="-1" dirty="0" err="1" smtClean="0">
                <a:solidFill>
                  <a:srgbClr val="000000"/>
                </a:solidFill>
                <a:latin typeface="Gill Sans"/>
              </a:rPr>
              <a:t>auth</a:t>
            </a:r>
            <a:r>
              <a:rPr lang="en-US" sz="2000" spc="-1" dirty="0" smtClean="0">
                <a:solidFill>
                  <a:srgbClr val="000000"/>
                </a:solidFill>
                <a:latin typeface="Gill Sans"/>
              </a:rPr>
              <a:t>, SSO)</a:t>
            </a:r>
            <a:endParaRPr lang="en-US" sz="2000" b="0" strike="noStrike" spc="-1" dirty="0">
              <a:solidFill>
                <a:srgbClr val="000000"/>
              </a:solidFill>
              <a:latin typeface="Arial"/>
            </a:endParaRPr>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Community Feedback</a:t>
            </a:r>
            <a:endParaRPr lang="en-US" sz="3000" b="0" strike="noStrike" spc="-1">
              <a:solidFill>
                <a:srgbClr val="000000"/>
              </a:solidFill>
              <a:latin typeface="Arial"/>
            </a:endParaRPr>
          </a:p>
        </p:txBody>
      </p:sp>
      <p:pic>
        <p:nvPicPr>
          <p:cNvPr id="2" name="Picture 1"/>
          <p:cNvPicPr>
            <a:picLocks noChangeAspect="1"/>
          </p:cNvPicPr>
          <p:nvPr/>
        </p:nvPicPr>
        <p:blipFill>
          <a:blip r:embed="rId2"/>
          <a:stretch>
            <a:fillRect/>
          </a:stretch>
        </p:blipFill>
        <p:spPr>
          <a:xfrm>
            <a:off x="6191077" y="850105"/>
            <a:ext cx="2719560" cy="3560539"/>
          </a:xfrm>
          <a:prstGeom prst="rect">
            <a:avLst/>
          </a:prstGeom>
        </p:spPr>
      </p:pic>
      <p:pic>
        <p:nvPicPr>
          <p:cNvPr id="3" name="Picture 2"/>
          <p:cNvPicPr>
            <a:picLocks noChangeAspect="1"/>
          </p:cNvPicPr>
          <p:nvPr/>
        </p:nvPicPr>
        <p:blipFill>
          <a:blip r:embed="rId3"/>
          <a:stretch>
            <a:fillRect/>
          </a:stretch>
        </p:blipFill>
        <p:spPr>
          <a:xfrm>
            <a:off x="3200993" y="850105"/>
            <a:ext cx="2889054" cy="3272915"/>
          </a:xfrm>
          <a:prstGeom prst="rect">
            <a:avLst/>
          </a:prstGeom>
        </p:spPr>
      </p:pic>
      <p:pic>
        <p:nvPicPr>
          <p:cNvPr id="4" name="Picture 3"/>
          <p:cNvPicPr>
            <a:picLocks noChangeAspect="1"/>
          </p:cNvPicPr>
          <p:nvPr/>
        </p:nvPicPr>
        <p:blipFill>
          <a:blip r:embed="rId4"/>
          <a:stretch>
            <a:fillRect/>
          </a:stretch>
        </p:blipFill>
        <p:spPr>
          <a:xfrm>
            <a:off x="210316" y="850105"/>
            <a:ext cx="2889647" cy="3736873"/>
          </a:xfrm>
          <a:prstGeom prst="rect">
            <a:avLst/>
          </a:prstGeom>
        </p:spPr>
      </p:pic>
    </p:spTree>
    <p:extLst>
      <p:ext uri="{BB962C8B-B14F-4D97-AF65-F5344CB8AC3E}">
        <p14:creationId xmlns:p14="http://schemas.microsoft.com/office/powerpoint/2010/main" val="2771333149"/>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Onboarding Squad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Rose?? Joe W? (Squad Lead??)</a:t>
            </a:r>
            <a:endParaRPr lang="en-US" sz="2000" b="0" strike="noStrike" spc="-1">
              <a:solidFill>
                <a:srgbClr val="000000"/>
              </a:solidFill>
              <a:latin typeface="Arial"/>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334080" y="152336"/>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Focus</a:t>
            </a:r>
            <a:endParaRPr lang="en-US" sz="3000" b="0" strike="noStrike" spc="-1">
              <a:solidFill>
                <a:srgbClr val="000000"/>
              </a:solidFill>
              <a:latin typeface="Arial"/>
            </a:endParaRPr>
          </a:p>
        </p:txBody>
      </p:sp>
      <p:sp>
        <p:nvSpPr>
          <p:cNvPr id="221" name="TextShape 2"/>
          <p:cNvSpPr txBox="1"/>
          <p:nvPr/>
        </p:nvSpPr>
        <p:spPr>
          <a:xfrm>
            <a:off x="288945" y="686384"/>
            <a:ext cx="8368920" cy="408528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dirty="0">
                <a:solidFill>
                  <a:srgbClr val="000000"/>
                </a:solidFill>
                <a:latin typeface="Gill Sans"/>
                <a:ea typeface="Gill Sans"/>
              </a:rPr>
              <a:t>Further Conformance Process Maturity</a:t>
            </a:r>
            <a:endParaRPr lang="en-US" sz="2000" b="0" strike="noStrike" spc="-1" dirty="0">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dirty="0">
                <a:solidFill>
                  <a:srgbClr val="000000"/>
                </a:solidFill>
                <a:latin typeface="Gill Sans"/>
                <a:ea typeface="Gill Sans"/>
              </a:rPr>
              <a:t>Active LTS conformance test criteria updates / incremental badging / app-store-like landscape page</a:t>
            </a:r>
            <a:endParaRPr lang="en-US" sz="1800" b="0" strike="noStrike" spc="-1" dirty="0">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dirty="0">
                <a:solidFill>
                  <a:srgbClr val="000000"/>
                </a:solidFill>
                <a:latin typeface="Gill Sans"/>
                <a:ea typeface="Gill Sans"/>
              </a:rPr>
              <a:t>Active LTS conformance change requests (test criteria &amp; submitter form)</a:t>
            </a:r>
            <a:endParaRPr lang="en-US" sz="1800" b="0" strike="noStrike" spc="-1" dirty="0">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dirty="0">
                <a:solidFill>
                  <a:srgbClr val="000000"/>
                </a:solidFill>
                <a:latin typeface="Gill Sans"/>
                <a:ea typeface="Gill Sans"/>
              </a:rPr>
              <a:t>Increase focus on Outreach</a:t>
            </a:r>
            <a:endParaRPr lang="en-US" sz="2000" b="0" strike="noStrike" spc="-1" dirty="0">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dirty="0">
                <a:solidFill>
                  <a:srgbClr val="000000"/>
                </a:solidFill>
                <a:latin typeface="Gill Sans"/>
                <a:ea typeface="Gill Sans"/>
              </a:rPr>
              <a:t>Webinars &amp; Marketing</a:t>
            </a:r>
            <a:endParaRPr lang="en-US" sz="1800" b="0" strike="noStrike" spc="-1" dirty="0">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dirty="0">
                <a:solidFill>
                  <a:srgbClr val="000000"/>
                </a:solidFill>
                <a:latin typeface="Gill Sans"/>
                <a:ea typeface="Gill Sans"/>
              </a:rPr>
              <a:t>Improve Onboarding experience</a:t>
            </a:r>
            <a:endParaRPr lang="en-US" sz="2000" b="0" strike="noStrike" spc="-1" dirty="0">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dirty="0">
                <a:solidFill>
                  <a:srgbClr val="000000"/>
                </a:solidFill>
                <a:latin typeface="Gill Sans"/>
                <a:ea typeface="Gill Sans"/>
              </a:rPr>
              <a:t>Improve/influence Zowe.org website navigation</a:t>
            </a:r>
            <a:endParaRPr lang="en-US" sz="1800" b="0" strike="noStrike" spc="-1" dirty="0">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dirty="0">
                <a:solidFill>
                  <a:srgbClr val="000000"/>
                </a:solidFill>
                <a:latin typeface="Gill Sans"/>
                <a:ea typeface="Gill Sans"/>
              </a:rPr>
              <a:t>Accurately “direct” new-to-</a:t>
            </a:r>
            <a:r>
              <a:rPr lang="en-US" sz="1800" b="0" strike="noStrike" spc="-1" dirty="0" err="1">
                <a:solidFill>
                  <a:srgbClr val="000000"/>
                </a:solidFill>
                <a:latin typeface="Gill Sans"/>
                <a:ea typeface="Gill Sans"/>
              </a:rPr>
              <a:t>Zowe</a:t>
            </a:r>
            <a:r>
              <a:rPr lang="en-US" sz="1800" b="0" strike="noStrike" spc="-1" dirty="0">
                <a:solidFill>
                  <a:srgbClr val="000000"/>
                </a:solidFill>
                <a:latin typeface="Gill Sans"/>
                <a:ea typeface="Gill Sans"/>
              </a:rPr>
              <a:t> visitors</a:t>
            </a:r>
            <a:endParaRPr lang="en-US" sz="1800" b="0" strike="noStrike" spc="-1" dirty="0">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dirty="0">
                <a:solidFill>
                  <a:srgbClr val="000000"/>
                </a:solidFill>
                <a:latin typeface="Gill Sans"/>
                <a:ea typeface="Gill Sans"/>
              </a:rPr>
              <a:t>Continue and transition stat reporting (KPI-centric)</a:t>
            </a:r>
            <a:endParaRPr lang="en-US" sz="2000" b="0" strike="noStrike" spc="-1" dirty="0">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dirty="0">
                <a:solidFill>
                  <a:srgbClr val="000000"/>
                </a:solidFill>
                <a:latin typeface="Gill Sans"/>
                <a:ea typeface="Gill Sans"/>
              </a:rPr>
              <a:t>Identify trends &amp; influencers</a:t>
            </a:r>
            <a:endParaRPr lang="en-US" sz="1800" b="0" strike="noStrike" spc="-1" dirty="0">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dirty="0">
                <a:solidFill>
                  <a:srgbClr val="000000"/>
                </a:solidFill>
                <a:latin typeface="Gill Sans"/>
                <a:ea typeface="Gill Sans"/>
              </a:rPr>
              <a:t>Easy prep for all </a:t>
            </a:r>
            <a:r>
              <a:rPr lang="en-US" sz="1800" b="0" strike="noStrike" spc="-1" dirty="0" err="1">
                <a:solidFill>
                  <a:srgbClr val="000000"/>
                </a:solidFill>
                <a:latin typeface="Gill Sans"/>
                <a:ea typeface="Gill Sans"/>
              </a:rPr>
              <a:t>Zowe</a:t>
            </a:r>
            <a:r>
              <a:rPr lang="en-US" sz="1800" b="0" strike="noStrike" spc="-1" dirty="0">
                <a:solidFill>
                  <a:srgbClr val="000000"/>
                </a:solidFill>
                <a:latin typeface="Gill Sans"/>
                <a:ea typeface="Gill Sans"/>
              </a:rPr>
              <a:t> Communications</a:t>
            </a:r>
            <a:endParaRPr lang="en-US" sz="1800" b="0" strike="noStrike" spc="-1" dirty="0">
              <a:solidFill>
                <a:srgbClr val="000000"/>
              </a:solidFill>
              <a:latin typeface="Arial"/>
            </a:endParaRPr>
          </a:p>
          <a:p>
            <a:endParaRPr lang="en-US" sz="1800" b="0" strike="noStrike" spc="-1" dirty="0">
              <a:solidFill>
                <a:srgbClr val="000000"/>
              </a:solidFill>
              <a:latin typeface="Arial"/>
            </a:endParaRPr>
          </a:p>
        </p:txBody>
      </p:sp>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Systems Squad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Mark Ackert (Squad Lead)</a:t>
            </a:r>
            <a:endParaRPr lang="en-US" sz="2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f.k.a. CI/CD Squad</a:t>
            </a:r>
            <a:endParaRPr lang="en-US" sz="2000" b="0" strike="noStrike" spc="-1">
              <a:solidFill>
                <a:srgbClr val="000000"/>
              </a:solidFill>
              <a:latin typeface="Arial"/>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224"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Other squads may use the performance test framework to design and run their own test cases. (This doesn’t affect our PI3 deliverables.)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Work closely with APIML/Web UI squads related to High Availability / SYSPLEX.</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Focus</a:t>
            </a:r>
            <a:endParaRPr lang="en-US" sz="3000" b="0" strike="noStrike" spc="-1">
              <a:solidFill>
                <a:srgbClr val="000000"/>
              </a:solidFill>
              <a:latin typeface="Arial"/>
            </a:endParaRPr>
          </a:p>
        </p:txBody>
      </p:sp>
      <p:sp>
        <p:nvSpPr>
          <p:cNvPr id="226" name="TextShape 2"/>
          <p:cNvSpPr txBox="1"/>
          <p:nvPr/>
        </p:nvSpPr>
        <p:spPr>
          <a:xfrm>
            <a:off x="317520" y="943560"/>
            <a:ext cx="8368920" cy="3142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Expand system testing in the community</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Component integration testing on Marist systems</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Zowe “release” smoke and integration testing</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Build out Zowe “release” Performance Testing</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Standardize infrastructure and tooling, extensible code-base for squad contribution</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Continue Zowe Release activities and improvements</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Second Nightly “Stable” Build</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Design Zowe HA Infrastructure</a:t>
            </a:r>
            <a:endParaRPr lang="en-US" sz="2000" b="0" strike="noStrike" spc="-1">
              <a:solidFill>
                <a:srgbClr val="000000"/>
              </a:solidFill>
              <a:latin typeface="Arial"/>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Agenda</a:t>
            </a:r>
            <a:endParaRPr lang="en-US" sz="3000" b="0" strike="noStrike" spc="-1">
              <a:solidFill>
                <a:srgbClr val="000000"/>
              </a:solidFill>
              <a:latin typeface="Arial"/>
            </a:endParaRPr>
          </a:p>
        </p:txBody>
      </p:sp>
      <p:sp>
        <p:nvSpPr>
          <p:cNvPr id="178" name="TextShape 2"/>
          <p:cNvSpPr txBox="1"/>
          <p:nvPr/>
        </p:nvSpPr>
        <p:spPr>
          <a:xfrm>
            <a:off x="317520" y="943560"/>
            <a:ext cx="8368920" cy="3142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API ML Squad Focus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App Framework Squad Focus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CLI Squad Focus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Zowe Explorer Squad Focus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Onboarding Squad Focus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Systems Squad Focus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“Deployments” Working Group Focus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Doc Squad Focus</a:t>
            </a: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Performance Test – scenario I</a:t>
            </a:r>
            <a:endParaRPr lang="en-US" sz="3000" b="0" strike="noStrike" spc="-1">
              <a:solidFill>
                <a:srgbClr val="000000"/>
              </a:solidFill>
              <a:latin typeface="Arial"/>
            </a:endParaRPr>
          </a:p>
        </p:txBody>
      </p:sp>
      <p:sp>
        <p:nvSpPr>
          <p:cNvPr id="228"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strike="noStrike" spc="-1">
                <a:solidFill>
                  <a:srgbClr val="000000"/>
                </a:solidFill>
                <a:latin typeface="Gill Sans"/>
                <a:ea typeface="Gill Sans"/>
              </a:rPr>
              <a:t>As Zowe contributors, we want to know release to release performance changes.</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1" strike="noStrike" spc="-1">
                <a:solidFill>
                  <a:srgbClr val="000000"/>
                </a:solidFill>
                <a:latin typeface="Gill Sans"/>
                <a:ea typeface="Gill Sans"/>
              </a:rPr>
              <a:t>Deliverable:</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Provide release to release comparison report.</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600" b="0" strike="noStrike" spc="-1">
                <a:solidFill>
                  <a:srgbClr val="000000"/>
                </a:solidFill>
                <a:latin typeface="Gill Sans"/>
                <a:ea typeface="Gill Sans"/>
              </a:rPr>
              <a:t>The report should be able to provide common performance metrics including CPU, memory and I/O rates, paging rates on server side and API requests per seconds, error rates, etc.</a:t>
            </a:r>
            <a:endParaRPr lang="en-US" sz="16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600" b="0" strike="noStrike" spc="-1">
                <a:solidFill>
                  <a:srgbClr val="000000"/>
                </a:solidFill>
                <a:latin typeface="Gill Sans"/>
                <a:ea typeface="Gill Sans"/>
              </a:rPr>
              <a:t>Drive continuous testing on performance in consistent / repeatable / automated fashion.</a:t>
            </a:r>
            <a:endParaRPr lang="en-US" sz="16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Provide a simple way to define performance test cases which should be portable and extendible. Developers can easily customize the existing test cases, creating new and run them on any z/OS systems.</a:t>
            </a: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Performance Test – scenario II</a:t>
            </a:r>
            <a:endParaRPr lang="en-US" sz="3000" b="0" strike="noStrike" spc="-1">
              <a:solidFill>
                <a:srgbClr val="000000"/>
              </a:solidFill>
              <a:latin typeface="Arial"/>
            </a:endParaRPr>
          </a:p>
        </p:txBody>
      </p:sp>
      <p:sp>
        <p:nvSpPr>
          <p:cNvPr id="230"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strike="noStrike" spc="-1">
                <a:solidFill>
                  <a:srgbClr val="000000"/>
                </a:solidFill>
                <a:latin typeface="Gill Sans"/>
                <a:ea typeface="Gill Sans"/>
              </a:rPr>
              <a:t>As a z/OS system programmer, I would like to be able to estimate the cost of running Zowe, and fine tune my Zowe performance based on my estimated workload.</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Estimated workload at first refers to concurrent user count.</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1" strike="noStrike" spc="-1">
                <a:solidFill>
                  <a:srgbClr val="000000"/>
                </a:solidFill>
                <a:latin typeface="Gill Sans"/>
                <a:ea typeface="Gill Sans"/>
              </a:rPr>
              <a:t>Deliverable:</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Deliver a tool users can run to provide them with a performance and cost estimation report.</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Provide a way to aggregate accurate z/OS resource for Zowe usage from SMF 30 record.</a:t>
            </a: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High Availability / Resilience</a:t>
            </a:r>
            <a:endParaRPr lang="en-US" sz="3000" b="0" strike="noStrike" spc="-1">
              <a:solidFill>
                <a:srgbClr val="000000"/>
              </a:solidFill>
              <a:latin typeface="Arial"/>
            </a:endParaRPr>
          </a:p>
        </p:txBody>
      </p:sp>
      <p:sp>
        <p:nvSpPr>
          <p:cNvPr id="232"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As a z/OS system programmer I can configure Zowe z/OS Components to deliver its services through a Highly Available endpoint, using familiar practices and technology.</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As a z/OS system programmer I an able to use familiar console automation offering to run, configure, and monitor Zowe z/OS components.</a:t>
            </a: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r>
              <a:rPr lang="en-US" sz="2000" b="1" strike="noStrike" spc="-1">
                <a:solidFill>
                  <a:srgbClr val="000000"/>
                </a:solidFill>
                <a:latin typeface="Gill Sans"/>
                <a:ea typeface="Gill Sans"/>
              </a:rPr>
              <a:t>Deliverable:</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Provide configuration guidance (including pre-req changes) to achieve HA / load balancing with APIML or SYSPLEX Distributor.</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Investigation routes:</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HA / Load balancing via APIML</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HA / Load balancing via SYSPLEX Distributor</a:t>
            </a:r>
            <a:endParaRPr lang="en-US" sz="1800" b="0" strike="noStrike" spc="-1">
              <a:solidFill>
                <a:srgbClr val="000000"/>
              </a:solidFill>
              <a:latin typeface="Arial"/>
            </a:endParaRPr>
          </a:p>
          <a:p>
            <a:pPr>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308520" y="3525840"/>
            <a:ext cx="745884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“Deployments” Working Group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Steven Horsman, Joe Winchester, Sean Grady contributing</a:t>
            </a:r>
            <a:endParaRPr lang="en-US" sz="2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f.k.a. CUPIDs</a:t>
            </a:r>
            <a:endParaRPr lang="en-US" sz="2000" b="0" strike="noStrike" spc="-1">
              <a:solidFill>
                <a:srgbClr val="000000"/>
              </a:solidFill>
              <a:latin typeface="Arial"/>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Focus</a:t>
            </a:r>
            <a:endParaRPr lang="en-US" sz="3000" b="0" strike="noStrike" spc="-1">
              <a:solidFill>
                <a:srgbClr val="000000"/>
              </a:solidFill>
              <a:latin typeface="Arial"/>
            </a:endParaRPr>
          </a:p>
        </p:txBody>
      </p:sp>
      <p:sp>
        <p:nvSpPr>
          <p:cNvPr id="235" name="TextShape 2"/>
          <p:cNvSpPr txBox="1"/>
          <p:nvPr/>
        </p:nvSpPr>
        <p:spPr>
          <a:xfrm>
            <a:off x="317520" y="943560"/>
            <a:ext cx="8368920" cy="3142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Design and Begin Deployment, Packaging and Management Hill [Steve, Joe]</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Improve both Zowe administrator and Zowe extender user experiences when developing and deploying Zowe extensions by streamlining packaging, install, upgrade, and configuration.</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Unify existing Zowe core components and extensions with the new extension design and rebuild documentation</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Scope of changes dependent on available resource and design validation</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This may shift into v2 if breaking changes are required</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Research and POC containerization of Zowe. [Sean]</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Initially targeted for developers</a:t>
            </a:r>
            <a:endParaRPr lang="en-US" sz="1800" b="0" strike="noStrike" spc="-1">
              <a:solidFill>
                <a:srgbClr val="000000"/>
              </a:solidFill>
              <a:latin typeface="Arial"/>
            </a:endParaRPr>
          </a:p>
        </p:txBody>
      </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237"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Cross squad:</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If we get around to the de-coupling of the existing zowe core components, then some assistance in migrating current install scripts out of zowe-install-packaging maybe be required</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Other dependencies:</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Access to extender and installers to validate the design</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Sample spring boot rest api and sample node api to extend/use as the base for the packaging and deployment samples</a:t>
            </a:r>
            <a:endParaRPr lang="en-US" sz="1800" b="0" strike="noStrike" spc="-1">
              <a:solidFill>
                <a:srgbClr val="000000"/>
              </a:solidFill>
              <a:latin typeface="Arial"/>
            </a:endParaRPr>
          </a:p>
          <a:p>
            <a:pPr>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Doc Squad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Ashley Li (Squad Lead)</a:t>
            </a:r>
            <a:endParaRPr lang="en-US" sz="2000" b="0" strike="noStrike" spc="-1">
              <a:solidFill>
                <a:srgbClr val="000000"/>
              </a:solidFill>
              <a:latin typeface="Arial"/>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240" name="CustomShape 2"/>
          <p:cNvSpPr/>
          <p:nvPr/>
        </p:nvSpPr>
        <p:spPr>
          <a:xfrm>
            <a:off x="334080" y="729360"/>
            <a:ext cx="8368920" cy="19947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All squads – New feature content</a:t>
            </a:r>
            <a:endParaRPr lang="en-US" sz="2000" b="0" strike="noStrike" spc="-1">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Onboarding squad – Collaborate on zowe.org design and better navigation</a:t>
            </a:r>
            <a:endParaRPr lang="en-US" sz="2000" b="0" strike="noStrike" spc="-1">
              <a:latin typeface="Arial"/>
            </a:endParaRPr>
          </a:p>
          <a:p>
            <a:pPr>
              <a:lnSpc>
                <a:spcPct val="100000"/>
              </a:lnSpc>
              <a:spcBef>
                <a:spcPts val="400"/>
              </a:spcBef>
            </a:pPr>
            <a:endParaRPr lang="en-US" sz="2000" b="0" strike="noStrike" spc="-1">
              <a:latin typeface="Arial"/>
            </a:endParaRPr>
          </a:p>
          <a:p>
            <a:pPr marL="101520">
              <a:lnSpc>
                <a:spcPct val="100000"/>
              </a:lnSpc>
              <a:spcBef>
                <a:spcPts val="400"/>
              </a:spcBef>
            </a:pPr>
            <a:endParaRPr lang="en-US" sz="2000" b="0" strike="noStrike" spc="-1">
              <a:latin typeface="Arial"/>
            </a:endParaRPr>
          </a:p>
        </p:txBody>
      </p:sp>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Focus</a:t>
            </a:r>
            <a:endParaRPr lang="en-US" sz="3000" b="0" strike="noStrike" spc="-1">
              <a:solidFill>
                <a:srgbClr val="000000"/>
              </a:solidFill>
              <a:latin typeface="Arial"/>
            </a:endParaRPr>
          </a:p>
        </p:txBody>
      </p:sp>
      <p:sp>
        <p:nvSpPr>
          <p:cNvPr id="242" name="TextShape 2"/>
          <p:cNvSpPr txBox="1"/>
          <p:nvPr/>
        </p:nvSpPr>
        <p:spPr>
          <a:xfrm>
            <a:off x="317520" y="741600"/>
            <a:ext cx="8600400" cy="388944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Create and publish content for different Zowe components.</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Allow users to browse doc by area of interest, user role, and skill level.</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Provide better contribution doc about contributing to doc and code.</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Improve release notes by automating its generation from CHANGELOGs and providing better business value.</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Contribute to the Zowe.org website design enhancement.</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Provide and consolidate more multi-media and visual content (videos, interactive graphics, diagrams).</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Identify content gaps and improvement areas by leveraging content analytics.</a:t>
            </a:r>
            <a:endParaRPr lang="en-US" sz="1800" b="0" strike="noStrike" spc="-1">
              <a:solidFill>
                <a:srgbClr val="000000"/>
              </a:solidFill>
              <a:latin typeface="Arial"/>
            </a:endParaRP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API ML Squad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Elliot Jalley (Squad Lead)</a:t>
            </a:r>
            <a:endParaRPr lang="en-US" sz="2000" b="0" strike="noStrike" spc="-1">
              <a:solidFill>
                <a:srgbClr val="000000"/>
              </a:solidFill>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Systems Squad – ‘Design Zowe HA Infrastructure’</a:t>
            </a: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 1</a:t>
            </a:r>
            <a:endParaRPr lang="en-US" sz="3000" b="0" strike="noStrike" spc="-1">
              <a:solidFill>
                <a:srgbClr val="000000"/>
              </a:solidFill>
              <a:latin typeface="Arial"/>
            </a:endParaRPr>
          </a:p>
        </p:txBody>
      </p:sp>
      <p:sp>
        <p:nvSpPr>
          <p:cNvPr id="183"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a:solidFill>
                  <a:srgbClr val="0000FF"/>
                </a:solidFill>
                <a:uFillTx/>
                <a:latin typeface="Gill Sans"/>
                <a:ea typeface="Gill Sans"/>
                <a:hlinkClick r:id="rId3"/>
              </a:rPr>
              <a:t>x.509 client certificate authentication support for API Mediation Layer</a:t>
            </a:r>
            <a:r>
              <a:rPr lang="en-US" sz="2000" b="0" strike="noStrike" spc="-1">
                <a:solidFill>
                  <a:srgbClr val="000000"/>
                </a:solidFill>
                <a:latin typeface="Gill Sans"/>
                <a:ea typeface="Gill Sans"/>
              </a:rPr>
              <a:t> </a:t>
            </a:r>
            <a:endParaRPr lang="en-US" sz="2000" b="0" strike="noStrike" spc="-1">
              <a:solidFill>
                <a:srgbClr val="000000"/>
              </a:solidFill>
              <a:latin typeface="Arial"/>
            </a:endParaRPr>
          </a:p>
          <a:p>
            <a:pPr marL="101520">
              <a:lnSpc>
                <a:spcPct val="100000"/>
              </a:lnSpc>
              <a:spcBef>
                <a:spcPts val="400"/>
              </a:spcBef>
            </a:pPr>
            <a:r>
              <a:rPr lang="en-US" sz="2000" b="0" strike="noStrike" spc="-1">
                <a:solidFill>
                  <a:srgbClr val="000000"/>
                </a:solidFill>
                <a:latin typeface="Gill Sans"/>
                <a:ea typeface="Gill Sans"/>
              </a:rPr>
              <a:t>(in support of SECURITY theme)</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0" strike="noStrike" spc="-1">
                <a:solidFill>
                  <a:srgbClr val="000000"/>
                </a:solidFill>
                <a:latin typeface="Gill Sans"/>
                <a:ea typeface="Gill Sans"/>
              </a:rPr>
              <a:t>As a system admin / security admin, I want to allow Zowe users and client applications (such as Zowe clients and custom applications) to authenticate with Zowe API ML using client certificates (x.509) which are industry-proven as more secure than credential authentication.</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1" strike="noStrike" spc="-1">
                <a:solidFill>
                  <a:srgbClr val="000000"/>
                </a:solidFill>
                <a:latin typeface="Gill Sans"/>
                <a:ea typeface="Gill Sans"/>
              </a:rPr>
              <a:t>Deliverable: </a:t>
            </a:r>
            <a:r>
              <a:rPr lang="en-US" sz="2000" b="0" strike="noStrike" spc="-1">
                <a:solidFill>
                  <a:srgbClr val="000000"/>
                </a:solidFill>
                <a:latin typeface="Gill Sans"/>
                <a:ea typeface="Gill Sans"/>
              </a:rPr>
              <a:t>Zowe API ML can validate client certificates by using ESM to map the certificate with the user mainframe identity and issue a JWT.</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 2</a:t>
            </a:r>
            <a:endParaRPr lang="en-US" sz="3000" b="0" strike="noStrike" spc="-1">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a:solidFill>
                  <a:srgbClr val="0000FF"/>
                </a:solidFill>
                <a:uFillTx/>
                <a:latin typeface="Gill Sans"/>
                <a:ea typeface="Gill Sans"/>
                <a:hlinkClick r:id="rId3"/>
              </a:rPr>
              <a:t>Remove the dependency of APIML on z/OSMF for authentication and use SAF to obtain the JWT </a:t>
            </a:r>
            <a:endParaRPr lang="en-US" sz="2000" b="0" strike="noStrike" spc="-1">
              <a:solidFill>
                <a:srgbClr val="000000"/>
              </a:solidFill>
              <a:latin typeface="Arial"/>
            </a:endParaRPr>
          </a:p>
          <a:p>
            <a:pPr marL="101520">
              <a:lnSpc>
                <a:spcPct val="100000"/>
              </a:lnSpc>
              <a:spcBef>
                <a:spcPts val="400"/>
              </a:spcBef>
            </a:pPr>
            <a:r>
              <a:rPr lang="en-US" sz="2000" b="0" strike="noStrike" spc="-1">
                <a:solidFill>
                  <a:srgbClr val="000000"/>
                </a:solidFill>
                <a:latin typeface="Gill Sans"/>
                <a:ea typeface="Gill Sans"/>
              </a:rPr>
              <a:t>(in support of SECURITY theme)</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0" strike="noStrike" spc="-1">
                <a:solidFill>
                  <a:srgbClr val="000000"/>
                </a:solidFill>
                <a:latin typeface="Gill Sans"/>
                <a:ea typeface="Gill Sans"/>
              </a:rPr>
              <a:t>As a system admin / security admin, I want a configurable option at installation of Zowe to use SAF as my authentication provider, thereby eliminating the pre-requisite on z/OSMF, and removing a barrier to my adoption.</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1" strike="noStrike" spc="-1">
                <a:solidFill>
                  <a:srgbClr val="000000"/>
                </a:solidFill>
                <a:latin typeface="Gill Sans"/>
                <a:ea typeface="Gill Sans"/>
              </a:rPr>
              <a:t>Deliverable: </a:t>
            </a:r>
            <a:r>
              <a:rPr lang="en-US" sz="2000" b="0" strike="noStrike" spc="-1">
                <a:solidFill>
                  <a:srgbClr val="000000"/>
                </a:solidFill>
                <a:latin typeface="Gill Sans"/>
                <a:ea typeface="Gill Sans"/>
              </a:rPr>
              <a:t>Instead of a call to z/OSMF, Zowe API ML will use SAF APIs to verify credentials.</a:t>
            </a:r>
            <a:r>
              <a:rPr lang="en-US" sz="2000" b="0" strike="noStrike" spc="-1">
                <a:solidFill>
                  <a:srgbClr val="000000"/>
                </a:solidFill>
                <a:latin typeface="Arial"/>
                <a:ea typeface="Arial"/>
              </a:rPr>
              <a:t> </a:t>
            </a:r>
            <a:r>
              <a:rPr lang="en-US" sz="2000" b="0" strike="noStrike" spc="-1">
                <a:solidFill>
                  <a:srgbClr val="000000"/>
                </a:solidFill>
                <a:latin typeface="Gill Sans"/>
                <a:ea typeface="Gill Sans"/>
              </a:rPr>
              <a:t>This will be implemented as an additional provider, the z/OSMF authentication provider will remain the default.</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 3</a:t>
            </a:r>
            <a:endParaRPr lang="en-US" sz="3000" b="0" strike="noStrike" spc="-1">
              <a:solidFill>
                <a:srgbClr val="000000"/>
              </a:solidFill>
              <a:latin typeface="Arial"/>
            </a:endParaRPr>
          </a:p>
        </p:txBody>
      </p:sp>
      <p:sp>
        <p:nvSpPr>
          <p:cNvPr id="187"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a:solidFill>
                  <a:srgbClr val="0000FF"/>
                </a:solidFill>
                <a:uFillTx/>
                <a:latin typeface="Gill Sans"/>
                <a:ea typeface="Gill Sans"/>
                <a:hlinkClick r:id="rId3"/>
              </a:rPr>
              <a:t>Support for high availability / sysplex distributor in API Mediation Layer </a:t>
            </a:r>
            <a:endParaRPr lang="en-US" sz="2000" b="0" strike="noStrike" spc="-1">
              <a:solidFill>
                <a:srgbClr val="000000"/>
              </a:solidFill>
              <a:latin typeface="Arial"/>
            </a:endParaRPr>
          </a:p>
          <a:p>
            <a:pPr marL="101520">
              <a:lnSpc>
                <a:spcPct val="100000"/>
              </a:lnSpc>
              <a:spcBef>
                <a:spcPts val="400"/>
              </a:spcBef>
            </a:pPr>
            <a:r>
              <a:rPr lang="en-US" sz="2000" b="0" strike="noStrike" spc="-1">
                <a:solidFill>
                  <a:srgbClr val="000000"/>
                </a:solidFill>
                <a:latin typeface="Gill Sans"/>
                <a:ea typeface="Gill Sans"/>
              </a:rPr>
              <a:t>(in support of RESILIENCE theme)</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0" strike="noStrike" spc="-1">
                <a:solidFill>
                  <a:srgbClr val="000000"/>
                </a:solidFill>
                <a:latin typeface="Gill Sans"/>
                <a:ea typeface="Gill Sans"/>
              </a:rPr>
              <a:t>As an API consumer, I’m able to rely on API routing by Zowe API ML with an expectation of 24/7 SLA.</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1" strike="noStrike" spc="-1">
                <a:solidFill>
                  <a:srgbClr val="000000"/>
                </a:solidFill>
                <a:latin typeface="Gill Sans"/>
                <a:ea typeface="Gill Sans"/>
              </a:rPr>
              <a:t>Deliverable: </a:t>
            </a:r>
            <a:r>
              <a:rPr lang="en-US" sz="2000" b="0" strike="noStrike" spc="-1">
                <a:solidFill>
                  <a:srgbClr val="000000"/>
                </a:solidFill>
                <a:latin typeface="Gill Sans"/>
                <a:ea typeface="Gill Sans"/>
              </a:rPr>
              <a:t>The usage of Dynamic Virtual IP Address (DVIPA) will ensure that if an instance of Gateway and/or Discovery fails on one system (LPAR1), the other system (LPAR2) continues to provide service functionality through a sysplex distributor.</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0" strike="noStrike" spc="-1">
                <a:solidFill>
                  <a:srgbClr val="000000"/>
                </a:solidFill>
                <a:latin typeface="Gill Sans"/>
                <a:ea typeface="Gill Sans"/>
              </a:rPr>
              <a:t>Dependency: Systems Squad – ‘Design Zowe HA Infrastructure’</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App Framework Squad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Sean Grady (Squad Lead)</a:t>
            </a:r>
            <a:endParaRPr lang="en-US" sz="2000" b="0" strike="noStrike" spc="-1">
              <a:solidFill>
                <a:srgbClr val="000000"/>
              </a:solidFill>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2335</TotalTime>
  <Words>2279</Words>
  <Application>Microsoft Office PowerPoint</Application>
  <PresentationFormat>On-screen Show (16:9)</PresentationFormat>
  <Paragraphs>217</Paragraphs>
  <Slides>38</Slides>
  <Notes>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38</vt:i4>
      </vt:variant>
    </vt:vector>
  </HeadingPairs>
  <TitlesOfParts>
    <vt:vector size="48" baseType="lpstr">
      <vt:lpstr>Arial</vt:lpstr>
      <vt:lpstr>DejaVu Sans</vt:lpstr>
      <vt:lpstr>Gill Sans</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LTS Release</dc:title>
  <dc:subject/>
  <dc:creator>Peter Fandel</dc:creator>
  <dc:description/>
  <cp:lastModifiedBy>Fernando Rijo Cedeno</cp:lastModifiedBy>
  <cp:revision>150</cp:revision>
  <dcterms:modified xsi:type="dcterms:W3CDTF">2020-06-25T12:25:37Z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0x01010078366F8B0CAC4944B54E4FE62E1853FF</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20</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35</vt:i4>
  </property>
</Properties>
</file>