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1053" r:id="rId3"/>
    <p:sldId id="257" r:id="rId4"/>
    <p:sldId id="1054" r:id="rId5"/>
    <p:sldId id="1134" r:id="rId6"/>
    <p:sldId id="1135" r:id="rId7"/>
    <p:sldId id="1136" r:id="rId8"/>
    <p:sldId id="517" r:id="rId9"/>
    <p:sldId id="27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Brooks" initials="T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3FF"/>
    <a:srgbClr val="2D4F7F"/>
    <a:srgbClr val="3C6EB4"/>
    <a:srgbClr val="2465DA"/>
    <a:srgbClr val="3664AD"/>
    <a:srgbClr val="FC3474"/>
    <a:srgbClr val="275187"/>
    <a:srgbClr val="00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 autoAdjust="0"/>
    <p:restoredTop sz="73077" autoAdjust="0"/>
  </p:normalViewPr>
  <p:slideViewPr>
    <p:cSldViewPr snapToGrid="0" snapToObjects="1">
      <p:cViewPr varScale="1">
        <p:scale>
          <a:sx n="75" d="100"/>
          <a:sy n="75" d="100"/>
        </p:scale>
        <p:origin x="163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B91A-7261-764A-80C3-330AD7A5E1C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6D75F-EBD7-094D-A4D8-BE1FF650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1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6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D75F-EBD7-094D-A4D8-BE1FF6506D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OpenMainframe_Logo_White_Knockou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41" y="1113330"/>
            <a:ext cx="144235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43429"/>
            <a:ext cx="8369300" cy="70031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penMainframe_Logo_Panton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932ACC-1DF9-496C-BD8B-CAF853A61B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366" y="2053362"/>
            <a:ext cx="1982787" cy="19843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A7761AFF-E63A-4E9B-9BE5-E70EAB0700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0606" y="2056430"/>
            <a:ext cx="1982787" cy="19843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96152B5-FFC9-4E93-B5F0-BAF004F55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847" y="2052907"/>
            <a:ext cx="1982787" cy="19843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/>
          <a:stretch/>
        </p:blipFill>
        <p:spPr>
          <a:xfrm>
            <a:off x="-1" y="0"/>
            <a:ext cx="8180917" cy="5143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>
                <a:solidFill>
                  <a:srgbClr val="3664AD"/>
                </a:solidFill>
                <a:latin typeface="Gill Sans Light"/>
                <a:cs typeface="Gill Sans Light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46" y="1113330"/>
            <a:ext cx="1401147" cy="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993" y="148859"/>
            <a:ext cx="7893793" cy="4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943429"/>
            <a:ext cx="8369300" cy="314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7786" y="4803547"/>
            <a:ext cx="5805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1F8E"/>
                </a:solidFill>
                <a:latin typeface="Gill Sans Light"/>
                <a:cs typeface="Gill Sans Light"/>
              </a:defRPr>
            </a:lvl1pPr>
          </a:lstStyle>
          <a:p>
            <a:fld id="{E9E6C42D-3C73-654B-9208-A448ACCDDB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>
              <a:lumMod val="85000"/>
              <a:lumOff val="15000"/>
            </a:schemeClr>
          </a:solidFill>
          <a:latin typeface="Gill Sans Light"/>
          <a:ea typeface="+mj-ea"/>
          <a:cs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ox.com/s/ct38y2oyyv2q1dgepmdq9ah7nqj9t84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zowe.github.io/docs-site/" TargetMode="External"/><Relationship Id="rId3" Type="http://schemas.openxmlformats.org/officeDocument/2006/relationships/hyperlink" Target="https://zowe.org/download" TargetMode="External"/><Relationship Id="rId7" Type="http://schemas.openxmlformats.org/officeDocument/2006/relationships/hyperlink" Target="https://github.com/zowe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zow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we.org/about-u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zowe.org/code-guidelines/" TargetMode="External"/><Relationship Id="rId10" Type="http://schemas.openxmlformats.org/officeDocument/2006/relationships/hyperlink" Target="https://developer.ibm.com/tutorials/zowe-step-by-step-tutorial/" TargetMode="External"/><Relationship Id="rId4" Type="http://schemas.openxmlformats.org/officeDocument/2006/relationships/hyperlink" Target="https://zowe.org/contribute/" TargetMode="External"/><Relationship Id="rId9" Type="http://schemas.openxmlformats.org/officeDocument/2006/relationships/hyperlink" Target="https://zowe.github.io/docs-site/guides/intro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mainframeproject.org/projects/zowe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0828" y="2098681"/>
            <a:ext cx="4493172" cy="1316831"/>
          </a:xfrm>
        </p:spPr>
        <p:txBody>
          <a:bodyPr>
            <a:normAutofit/>
          </a:bodyPr>
          <a:lstStyle/>
          <a:p>
            <a:r>
              <a:rPr lang="en-CA" sz="4000" dirty="0">
                <a:latin typeface="Gill Sans" charset="0"/>
                <a:ea typeface="Gill Sans" charset="0"/>
                <a:cs typeface="Gill Sans" charset="0"/>
              </a:rPr>
              <a:t>Zowe</a:t>
            </a:r>
            <a:br>
              <a:rPr lang="en-CA" sz="2800" dirty="0">
                <a:latin typeface="Gill Sans" charset="0"/>
                <a:ea typeface="Gill Sans" charset="0"/>
                <a:cs typeface="Gill Sans" charset="0"/>
              </a:rPr>
            </a:br>
            <a:r>
              <a:rPr lang="en-CA" sz="2000" dirty="0">
                <a:latin typeface="Gill Sans Light" charset="0"/>
                <a:ea typeface="Gill Sans Light" charset="0"/>
                <a:cs typeface="Gill Sans Light" charset="0"/>
              </a:rPr>
              <a:t>[PRESENTATION TITLE]</a:t>
            </a:r>
            <a:endParaRPr lang="en-US" sz="200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18EA-BD01-BC44-8FA3-56B96919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68D9-C519-E448-BA89-7590B5F1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60" y="720906"/>
            <a:ext cx="6134540" cy="3508194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latin typeface="Gill Sans" charset="0"/>
                <a:ea typeface="Gill Sans" charset="0"/>
                <a:cs typeface="Gill Sans" charset="0"/>
              </a:rPr>
              <a:t>Section			00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Item 1			00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Item 2			00</a:t>
            </a:r>
          </a:p>
          <a:p>
            <a:pPr defTabSz="914400">
              <a:spcBef>
                <a:spcPts val="0"/>
              </a:spcBef>
            </a:pPr>
            <a:endParaRPr lang="en-US" sz="1400" dirty="0">
              <a:latin typeface="Gill Sans" charset="0"/>
              <a:ea typeface="Gill Sans" charset="0"/>
              <a:cs typeface="Gill Sans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Gill Sans" charset="0"/>
                <a:ea typeface="Gill Sans" charset="0"/>
                <a:cs typeface="Gill Sans" charset="0"/>
              </a:rPr>
              <a:t>Section			00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Item 1			00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Item 2			00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1400" dirty="0">
              <a:latin typeface="Gill Sans" charset="0"/>
              <a:ea typeface="Gill Sans" charset="0"/>
              <a:cs typeface="Gill Sans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Gill Sans" charset="0"/>
                <a:ea typeface="Gill Sans" charset="0"/>
                <a:cs typeface="Gill Sans" charset="0"/>
              </a:rPr>
              <a:t>Section			00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Item 1			00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Item 2			00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1400" dirty="0">
              <a:latin typeface="Gill Sans" charset="0"/>
              <a:ea typeface="Gill Sans" charset="0"/>
              <a:cs typeface="Gill Sans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Gill Sans" charset="0"/>
                <a:ea typeface="Gill Sans" charset="0"/>
                <a:cs typeface="Gill Sans" charset="0"/>
              </a:rPr>
              <a:t>Section			00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Item 1			00</a:t>
            </a:r>
          </a:p>
          <a:p>
            <a:pPr defTabSz="914400">
              <a:spcBef>
                <a:spcPts val="0"/>
              </a:spcBef>
            </a:pPr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Item 2			00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14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8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7" y="159442"/>
            <a:ext cx="7984369" cy="447164"/>
          </a:xfrm>
        </p:spPr>
        <p:txBody>
          <a:bodyPr>
            <a:noAutofit/>
          </a:bodyPr>
          <a:lstStyle/>
          <a:p>
            <a:r>
              <a:rPr lang="en-CA" sz="2400" dirty="0">
                <a:latin typeface="Gill Sans" charset="0"/>
                <a:ea typeface="Gill Sans" charset="0"/>
                <a:cs typeface="Gill Sans" charset="0"/>
              </a:rPr>
              <a:t>Headline</a:t>
            </a:r>
            <a:endParaRPr lang="en-US" sz="24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22" y="888373"/>
            <a:ext cx="5468938" cy="3915174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Text goes here</a:t>
            </a:r>
          </a:p>
          <a:p>
            <a:pPr lvl="0"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Font type is Gill Sans - Light</a:t>
            </a:r>
          </a:p>
          <a:p>
            <a:pPr lvl="0"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OMP Color Pallet</a:t>
            </a:r>
          </a:p>
          <a:p>
            <a:pPr lvl="0">
              <a:lnSpc>
                <a:spcPct val="110000"/>
              </a:lnSpc>
              <a:spcBef>
                <a:spcPts val="2400"/>
              </a:spcBef>
            </a:pPr>
            <a:endParaRPr lang="en-US" dirty="0">
              <a:latin typeface="Gill Sans" charset="0"/>
              <a:ea typeface="Gill Sans" charset="0"/>
              <a:cs typeface="Gill Sans" charset="0"/>
            </a:endParaRPr>
          </a:p>
          <a:p>
            <a:pPr lvl="0">
              <a:lnSpc>
                <a:spcPct val="110000"/>
              </a:lnSpc>
              <a:spcBef>
                <a:spcPts val="2400"/>
              </a:spcBef>
            </a:pPr>
            <a:endParaRPr lang="en-US" dirty="0">
              <a:latin typeface="Gill Sans" charset="0"/>
              <a:ea typeface="Gill Sans" charset="0"/>
              <a:cs typeface="Gill Sans" charset="0"/>
            </a:endParaRPr>
          </a:p>
          <a:p>
            <a:pPr lvl="0"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Official Zowe logo </a:t>
            </a:r>
            <a:r>
              <a:rPr lang="en-US" dirty="0">
                <a:latin typeface="Gill Sans Light" charset="0"/>
                <a:ea typeface="Gill Sans Light" charset="0"/>
                <a:cs typeface="Gill Sans Light" charset="0"/>
                <a:sym typeface="Wingdings"/>
              </a:rPr>
              <a:t> </a:t>
            </a:r>
            <a:br>
              <a:rPr lang="en-US" dirty="0">
                <a:latin typeface="Gill Sans Light" charset="0"/>
                <a:ea typeface="Gill Sans Light" charset="0"/>
                <a:cs typeface="Gill Sans Light" charset="0"/>
                <a:sym typeface="Wingdings"/>
              </a:rPr>
            </a:br>
            <a:r>
              <a:rPr lang="en-US" dirty="0">
                <a:latin typeface="Gill Sans Light" charset="0"/>
                <a:ea typeface="Gill Sans Light" charset="0"/>
                <a:cs typeface="Gill Sans Light" charset="0"/>
                <a:sym typeface="Wingdings"/>
                <a:hlinkClick r:id="rId3"/>
              </a:rPr>
              <a:t>https://ibm.box.com/s/ct38y2oyyv2q1dgepmdq9ah7nqj9t843</a:t>
            </a:r>
            <a:endParaRPr lang="en-US" dirty="0">
              <a:latin typeface="Gill Sans Light" charset="0"/>
              <a:ea typeface="Gill Sans Light" charset="0"/>
              <a:cs typeface="Gill Sans Light" charset="0"/>
              <a:sym typeface="Wingdings"/>
            </a:endParaRPr>
          </a:p>
          <a:p>
            <a:pPr lvl="0">
              <a:lnSpc>
                <a:spcPct val="110000"/>
              </a:lnSpc>
              <a:spcBef>
                <a:spcPts val="2400"/>
              </a:spcBef>
            </a:pP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  <a:p>
            <a:pPr lvl="0">
              <a:lnSpc>
                <a:spcPct val="110000"/>
              </a:lnSpc>
              <a:spcBef>
                <a:spcPts val="2400"/>
              </a:spcBef>
            </a:pP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FB89D-EF4B-4944-B850-E19A061B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073" y="3640023"/>
            <a:ext cx="3251200" cy="99060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6FBCD1-F544-4423-8967-F1A0BF14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7786" y="4803547"/>
            <a:ext cx="580570" cy="273844"/>
          </a:xfrm>
        </p:spPr>
        <p:txBody>
          <a:bodyPr/>
          <a:lstStyle/>
          <a:p>
            <a:fld id="{ECD7803C-EC45-4167-8797-720F0464DD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708" y="2603500"/>
            <a:ext cx="951771" cy="863600"/>
          </a:xfrm>
          <a:prstGeom prst="rect">
            <a:avLst/>
          </a:prstGeom>
          <a:solidFill>
            <a:srgbClr val="3C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Gill Sans Light" charset="0"/>
                <a:ea typeface="Gill Sans Light" charset="0"/>
                <a:cs typeface="Gill Sans Light" charset="0"/>
              </a:rPr>
              <a:t>R 60</a:t>
            </a:r>
          </a:p>
          <a:p>
            <a:pPr algn="ctr"/>
            <a:r>
              <a:rPr lang="en-US" sz="1000" dirty="0">
                <a:latin typeface="Gill Sans Light" charset="0"/>
                <a:ea typeface="Gill Sans Light" charset="0"/>
                <a:cs typeface="Gill Sans Light" charset="0"/>
              </a:rPr>
              <a:t>G 40</a:t>
            </a:r>
          </a:p>
          <a:p>
            <a:pPr algn="ctr"/>
            <a:r>
              <a:rPr lang="en-US" sz="1000" dirty="0">
                <a:latin typeface="Gill Sans Light" charset="0"/>
                <a:ea typeface="Gill Sans Light" charset="0"/>
                <a:cs typeface="Gill Sans Light" charset="0"/>
              </a:rPr>
              <a:t>B 180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2352" y="2603500"/>
            <a:ext cx="909864" cy="863600"/>
          </a:xfrm>
          <a:prstGeom prst="rect">
            <a:avLst/>
          </a:prstGeom>
          <a:solidFill>
            <a:srgbClr val="2D4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Gill Sans Light" charset="0"/>
                <a:ea typeface="Gill Sans Light" charset="0"/>
                <a:cs typeface="Gill Sans Light" charset="0"/>
              </a:rPr>
              <a:t>R 45</a:t>
            </a:r>
          </a:p>
          <a:p>
            <a:pPr algn="ctr"/>
            <a:r>
              <a:rPr lang="en-US" sz="1000" dirty="0">
                <a:latin typeface="Gill Sans Light" charset="0"/>
                <a:ea typeface="Gill Sans Light" charset="0"/>
                <a:cs typeface="Gill Sans Light" charset="0"/>
              </a:rPr>
              <a:t>G 79</a:t>
            </a:r>
          </a:p>
          <a:p>
            <a:pPr algn="ctr"/>
            <a:r>
              <a:rPr lang="en-US" sz="1000" dirty="0">
                <a:latin typeface="Gill Sans Light" charset="0"/>
                <a:ea typeface="Gill Sans Light" charset="0"/>
                <a:cs typeface="Gill Sans Light" charset="0"/>
              </a:rPr>
              <a:t>B 127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0088" y="2603500"/>
            <a:ext cx="90261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Gill Sans Light" charset="0"/>
                <a:ea typeface="Gill Sans Light" charset="0"/>
                <a:cs typeface="Gill Sans Light" charset="0"/>
              </a:rPr>
              <a:t>R 0</a:t>
            </a:r>
          </a:p>
          <a:p>
            <a:pPr algn="ctr"/>
            <a:r>
              <a:rPr lang="en-US" sz="1000" dirty="0">
                <a:latin typeface="Gill Sans Light" charset="0"/>
                <a:ea typeface="Gill Sans Light" charset="0"/>
                <a:cs typeface="Gill Sans Light" charset="0"/>
              </a:rPr>
              <a:t>G 0</a:t>
            </a:r>
          </a:p>
          <a:p>
            <a:pPr algn="ctr"/>
            <a:r>
              <a:rPr lang="en-US" sz="1000" dirty="0">
                <a:latin typeface="Gill Sans Light" charset="0"/>
                <a:ea typeface="Gill Sans Light" charset="0"/>
                <a:cs typeface="Gill Sans Light" charset="0"/>
              </a:rPr>
              <a:t>B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63611" y="2603500"/>
            <a:ext cx="951771" cy="863600"/>
          </a:xfrm>
          <a:prstGeom prst="rect">
            <a:avLst/>
          </a:prstGeom>
          <a:solidFill>
            <a:srgbClr val="3F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Gill Sans Light" charset="0"/>
                <a:ea typeface="Gill Sans Light" charset="0"/>
                <a:cs typeface="Gill Sans Light" charset="0"/>
              </a:rPr>
              <a:t>R 63</a:t>
            </a:r>
          </a:p>
          <a:p>
            <a:pPr algn="ctr"/>
            <a:r>
              <a:rPr lang="en-US" sz="1000" dirty="0">
                <a:latin typeface="Gill Sans Light" charset="0"/>
                <a:ea typeface="Gill Sans Light" charset="0"/>
                <a:cs typeface="Gill Sans Light" charset="0"/>
              </a:rPr>
              <a:t>G 79</a:t>
            </a:r>
          </a:p>
          <a:p>
            <a:pPr algn="ctr"/>
            <a:r>
              <a:rPr lang="en-US" sz="1000" dirty="0">
                <a:latin typeface="Gill Sans Light" charset="0"/>
                <a:ea typeface="Gill Sans Light" charset="0"/>
                <a:cs typeface="Gill Sans Light" charset="0"/>
              </a:rPr>
              <a:t>B 127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1994" y="2184400"/>
            <a:ext cx="333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Zowe Color Pallet</a:t>
            </a:r>
          </a:p>
        </p:txBody>
      </p:sp>
    </p:spTree>
    <p:extLst>
      <p:ext uri="{BB962C8B-B14F-4D97-AF65-F5344CB8AC3E}">
        <p14:creationId xmlns:p14="http://schemas.microsoft.com/office/powerpoint/2010/main" val="306538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6F-D96F-C543-B01D-637A572C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Headline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6484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6F-D96F-C543-B01D-637A572C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Headline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Text/pic goes here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Text/pic goes here</a:t>
            </a:r>
          </a:p>
        </p:txBody>
      </p:sp>
    </p:spTree>
    <p:extLst>
      <p:ext uri="{BB962C8B-B14F-4D97-AF65-F5344CB8AC3E}">
        <p14:creationId xmlns:p14="http://schemas.microsoft.com/office/powerpoint/2010/main" val="116238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6F-D96F-C543-B01D-637A572C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IBM Plex Sans" panose="020B0503050203000203" pitchFamily="34" charset="77"/>
              </a:rPr>
              <a:t>Headline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28600" y="1093469"/>
            <a:ext cx="1828800" cy="35896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Subhead</a:t>
            </a:r>
          </a:p>
          <a:p>
            <a:pPr lvl="1"/>
            <a:r>
              <a:rPr lang="en-US" sz="2000" dirty="0"/>
              <a:t>Text goes here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514600" y="1093469"/>
            <a:ext cx="1828800" cy="35896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Subhead</a:t>
            </a:r>
          </a:p>
          <a:p>
            <a:pPr lvl="1"/>
            <a:r>
              <a:rPr lang="en-US" sz="2000" dirty="0"/>
              <a:t>Text goes here</a:t>
            </a: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4343400" y="1093469"/>
            <a:ext cx="1828800" cy="35896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Subhead</a:t>
            </a:r>
          </a:p>
          <a:p>
            <a:pPr lvl="1"/>
            <a:r>
              <a:rPr lang="en-US" sz="2000" dirty="0"/>
              <a:t>Text goes here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6629400" y="1093469"/>
            <a:ext cx="1828800" cy="35896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Subhead</a:t>
            </a:r>
          </a:p>
          <a:p>
            <a:pPr lvl="1"/>
            <a:r>
              <a:rPr lang="en-US" sz="2000" dirty="0"/>
              <a:t>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5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D36F-D96F-C543-B01D-637A572C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IBM Plex Sans" panose="020B0503050203000203" pitchFamily="34" charset="77"/>
              </a:rPr>
              <a:t>Headline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28600" y="1093469"/>
            <a:ext cx="4356100" cy="35896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Subhead</a:t>
            </a:r>
          </a:p>
          <a:p>
            <a:pPr lvl="1"/>
            <a:r>
              <a:rPr lang="en-US" sz="2000" dirty="0"/>
              <a:t>Text goes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84700" y="0"/>
            <a:ext cx="2286000" cy="2527300"/>
          </a:xfrm>
          <a:prstGeom prst="rect">
            <a:avLst/>
          </a:prstGeom>
          <a:solidFill>
            <a:srgbClr val="3C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Pic/Text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6864350" y="0"/>
            <a:ext cx="2273300" cy="2527300"/>
          </a:xfrm>
          <a:prstGeom prst="rect">
            <a:avLst/>
          </a:prstGeom>
          <a:solidFill>
            <a:srgbClr val="2D4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Pic/Text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64350" y="2527299"/>
            <a:ext cx="2279650" cy="2642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Pic/Text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94225" y="2527299"/>
            <a:ext cx="2279650" cy="2642687"/>
          </a:xfrm>
          <a:prstGeom prst="rect">
            <a:avLst/>
          </a:prstGeom>
          <a:solidFill>
            <a:srgbClr val="3F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charset="0"/>
                <a:ea typeface="Gill Sans Light" charset="0"/>
                <a:cs typeface="Gill Sans Light" charset="0"/>
              </a:rPr>
              <a:t>Pic/Text</a:t>
            </a:r>
          </a:p>
        </p:txBody>
      </p:sp>
    </p:spTree>
    <p:extLst>
      <p:ext uri="{BB962C8B-B14F-4D97-AF65-F5344CB8AC3E}">
        <p14:creationId xmlns:p14="http://schemas.microsoft.com/office/powerpoint/2010/main" val="85694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AEDD-DA85-7F4E-BB95-E8AD2125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46" y="1713261"/>
            <a:ext cx="5387780" cy="3332238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IBM Plex Sans" panose="020B0503050203000203" pitchFamily="34" charset="77"/>
              </a:rPr>
              <a:t>Project Community site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2"/>
              </a:rPr>
              <a:t>https://zowe.org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Access to Beta Download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3"/>
              </a:rPr>
              <a:t>https://zowe.org/download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Review Zowe squads, missions and activities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4"/>
              </a:rPr>
              <a:t>https://zowe.org/contribute/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Code Guidelines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5"/>
              </a:rPr>
              <a:t>https://zowe.org/code-guidelines/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Project Governance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6"/>
              </a:rPr>
              <a:t>https://zowe.org/about-us/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GitHub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7"/>
              </a:rPr>
              <a:t>https://github.com/zowe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Project Documentation (includes user and install guides)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8"/>
              </a:rPr>
              <a:t>https://zowe.github.io/docs-site/ </a:t>
            </a:r>
            <a:endParaRPr lang="en-US" sz="1300" dirty="0">
              <a:latin typeface="IBM Plex Sans" panose="020B0503050203000203" pitchFamily="34" charset="77"/>
            </a:endParaRPr>
          </a:p>
          <a:p>
            <a:r>
              <a:rPr lang="en-US" sz="1600" dirty="0">
                <a:latin typeface="IBM Plex Sans" panose="020B0503050203000203" pitchFamily="34" charset="77"/>
              </a:rPr>
              <a:t>Developer Tutorials</a:t>
            </a: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9"/>
              </a:rPr>
              <a:t>https://zowe.github.io/docs-site/guides/intro.html</a:t>
            </a:r>
            <a:endParaRPr lang="en-US" sz="1300" dirty="0">
              <a:latin typeface="IBM Plex Sans" panose="020B0503050203000203" pitchFamily="34" charset="77"/>
            </a:endParaRPr>
          </a:p>
          <a:p>
            <a:pPr lvl="1"/>
            <a:r>
              <a:rPr lang="en-US" sz="1300" dirty="0">
                <a:latin typeface="IBM Plex Sans" panose="020B0503050203000203" pitchFamily="34" charset="77"/>
                <a:hlinkClick r:id="rId10"/>
              </a:rPr>
              <a:t>https://developer.ibm.com/tutorials/zowe-step-by-step-tutorial/</a:t>
            </a:r>
            <a:endParaRPr lang="en-US" sz="1300" dirty="0">
              <a:latin typeface="IBM Plex Sans" panose="020B0503050203000203" pitchFamily="34" charset="77"/>
            </a:endParaRPr>
          </a:p>
          <a:p>
            <a:endParaRPr lang="en-US" dirty="0">
              <a:latin typeface="IBM Plex Sans" panose="020B0503050203000203" pitchFamily="34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52E036-D70F-1E45-93C7-A23FD9F042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726" y="1804727"/>
            <a:ext cx="3054544" cy="2629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0ABDD-D5BB-7C43-9A0C-C32C28ADF3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8461"/>
            <a:ext cx="9144000" cy="15993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3A5153-38EA-6147-8712-BB928219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54" y="112539"/>
            <a:ext cx="7886700" cy="37422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BM Plex Sans" panose="020B0503050203000203" pitchFamily="34" charset="77"/>
              </a:rPr>
              <a:t>Getting Started with …  </a:t>
            </a:r>
          </a:p>
        </p:txBody>
      </p:sp>
    </p:spTree>
    <p:extLst>
      <p:ext uri="{BB962C8B-B14F-4D97-AF65-F5344CB8AC3E}">
        <p14:creationId xmlns:p14="http://schemas.microsoft.com/office/powerpoint/2010/main" val="14918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8E48-7EB1-0E49-AEA7-2A89F25A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IBM Plex Sans" panose="020B0503050203000203" pitchFamily="34" charset="77"/>
              </a:rPr>
              <a:t>Get involved in the Zowe community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977A8-5B1C-5841-95B0-17072949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69" y="1723778"/>
            <a:ext cx="5150616" cy="314319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IBM Plex Sans" panose="020B0503050203000203" pitchFamily="34" charset="77"/>
              </a:rPr>
              <a:t>Participate in and contribute to the Zowe developer community at </a:t>
            </a:r>
            <a:r>
              <a:rPr lang="en-US" sz="1800" dirty="0">
                <a:solidFill>
                  <a:srgbClr val="2465DA"/>
                </a:solidFill>
                <a:latin typeface="IBM Plex Sans" panose="020B0503050203000203" pitchFamily="34" charset="77"/>
              </a:rPr>
              <a:t>zowe.org</a:t>
            </a:r>
          </a:p>
          <a:p>
            <a:pPr marL="0" indent="0">
              <a:buNone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0" indent="0">
              <a:buNone/>
            </a:pPr>
            <a:r>
              <a:rPr lang="en-US" sz="1800" dirty="0">
                <a:latin typeface="IBM Plex Sans" panose="020B0503050203000203" pitchFamily="34" charset="77"/>
              </a:rPr>
              <a:t>Learn how your organization can become a steward and supporter of this project with Open Mainframe Project membership at </a:t>
            </a:r>
            <a:r>
              <a:rPr lang="en-US" sz="1800" dirty="0">
                <a:solidFill>
                  <a:srgbClr val="2465DA"/>
                </a:solidFill>
                <a:latin typeface="IBM Plex Sans" panose="020B0503050203000203" pitchFamily="34" charset="77"/>
              </a:rPr>
              <a:t>openmainframeproject.org/about/join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4A25AE-C1F9-E749-AA7A-0398F20A4E53}"/>
              </a:ext>
            </a:extLst>
          </p:cNvPr>
          <p:cNvGrpSpPr/>
          <p:nvPr/>
        </p:nvGrpSpPr>
        <p:grpSpPr>
          <a:xfrm>
            <a:off x="5669280" y="839096"/>
            <a:ext cx="3392786" cy="3588932"/>
            <a:chOff x="4539925" y="863433"/>
            <a:chExt cx="3863636" cy="38826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D4CC62-6140-D343-829D-B5EA44AE1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9925" y="863433"/>
              <a:ext cx="3863636" cy="38826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F717FC-B77C-C444-9238-622B83673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185269" y="1479621"/>
              <a:ext cx="2572946" cy="25855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10D425-3D75-F04F-897E-AE00AC8CF6CA}"/>
                </a:ext>
              </a:extLst>
            </p:cNvPr>
            <p:cNvSpPr txBox="1"/>
            <p:nvPr/>
          </p:nvSpPr>
          <p:spPr>
            <a:xfrm>
              <a:off x="5754682" y="2522458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Ecosystem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B84B7B-4CC1-8244-8AFE-307BA7D984A1}"/>
                </a:ext>
              </a:extLst>
            </p:cNvPr>
            <p:cNvSpPr/>
            <p:nvPr/>
          </p:nvSpPr>
          <p:spPr>
            <a:xfrm>
              <a:off x="5566932" y="1133501"/>
              <a:ext cx="1875955" cy="1027430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>
                  <a:gd name="adj" fmla="val 10870835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91EB5-0383-6D4C-92E0-EB2E1E853263}"/>
                </a:ext>
              </a:extLst>
            </p:cNvPr>
            <p:cNvSpPr/>
            <p:nvPr/>
          </p:nvSpPr>
          <p:spPr>
            <a:xfrm rot="7423257">
              <a:off x="6507573" y="2866822"/>
              <a:ext cx="1875955" cy="1027430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>
                  <a:gd name="adj" fmla="val 10870835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2D43B-3635-184F-86C7-823C871E8F79}"/>
                </a:ext>
              </a:extLst>
            </p:cNvPr>
            <p:cNvSpPr/>
            <p:nvPr/>
          </p:nvSpPr>
          <p:spPr>
            <a:xfrm rot="14224242">
              <a:off x="4563975" y="2836244"/>
              <a:ext cx="1875955" cy="1027430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>
                  <a:gd name="adj" fmla="val 10870835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F9DB85-D1F8-D643-9ACE-E9316178085D}"/>
                </a:ext>
              </a:extLst>
            </p:cNvPr>
            <p:cNvSpPr/>
            <p:nvPr/>
          </p:nvSpPr>
          <p:spPr>
            <a:xfrm>
              <a:off x="6054397" y="1741738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700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DEVELOPER </a:t>
              </a:r>
            </a:p>
            <a:p>
              <a:pPr algn="ctr"/>
              <a:r>
                <a:rPr lang="en-US" sz="700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COMMUNITY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AE6E53-D05A-8F44-84DB-ACBE3A3FB9AE}"/>
                </a:ext>
              </a:extLst>
            </p:cNvPr>
            <p:cNvSpPr/>
            <p:nvPr/>
          </p:nvSpPr>
          <p:spPr>
            <a:xfrm rot="4106501">
              <a:off x="6949601" y="2271379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825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87D229-2EF4-4F45-8BFF-D64D71B75D57}"/>
                </a:ext>
              </a:extLst>
            </p:cNvPr>
            <p:cNvSpPr/>
            <p:nvPr/>
          </p:nvSpPr>
          <p:spPr>
            <a:xfrm rot="12861826">
              <a:off x="5546944" y="3435992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825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PROMOTION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734AF3-C253-024B-BE2B-3BA3F7C8D4B1}"/>
                </a:ext>
              </a:extLst>
            </p:cNvPr>
            <p:cNvSpPr/>
            <p:nvPr/>
          </p:nvSpPr>
          <p:spPr>
            <a:xfrm rot="8239916">
              <a:off x="6700095" y="3359140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825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SOFTWARE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A590A8-EFDE-7449-BE55-1BBEBDE64579}"/>
                </a:ext>
              </a:extLst>
            </p:cNvPr>
            <p:cNvSpPr/>
            <p:nvPr/>
          </p:nvSpPr>
          <p:spPr>
            <a:xfrm rot="16958563">
              <a:off x="5123421" y="2431732"/>
              <a:ext cx="816570" cy="323165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825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843A279-A79E-2D41-989E-32A39D9E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7819" y="2393192"/>
              <a:ext cx="1257303" cy="4492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5DAEA3D-BD8C-445D-9B68-BAFC34679952}"/>
              </a:ext>
            </a:extLst>
          </p:cNvPr>
          <p:cNvSpPr txBox="1"/>
          <p:nvPr/>
        </p:nvSpPr>
        <p:spPr>
          <a:xfrm>
            <a:off x="275138" y="855704"/>
            <a:ext cx="5786995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6789"/>
            <a:r>
              <a:rPr lang="en-US" sz="1600" dirty="0">
                <a:solidFill>
                  <a:prstClr val="black"/>
                </a:solidFill>
                <a:latin typeface="IBM Plex Sans" panose="020B0503050203000203" pitchFamily="34" charset="77"/>
              </a:rPr>
              <a:t>Join Open Source Community @ </a:t>
            </a:r>
            <a:r>
              <a:rPr lang="en-US" sz="1600" dirty="0">
                <a:solidFill>
                  <a:prstClr val="black"/>
                </a:solidFill>
                <a:latin typeface="IBM Plex Sans" panose="020B0503050203000203" pitchFamily="34" charset="77"/>
                <a:hlinkClick r:id="rId6"/>
              </a:rPr>
              <a:t>https://www.openmainframeproject.org/projects/zowe </a:t>
            </a:r>
            <a:endParaRPr lang="en-US" sz="1600" dirty="0">
              <a:solidFill>
                <a:prstClr val="black"/>
              </a:solidFill>
              <a:latin typeface="IBM Plex Sans" panose="020B0503050203000203" pitchFamily="34" charset="77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507A1DD-757F-4AFF-BA30-7DCD3575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7786" y="4803547"/>
            <a:ext cx="580570" cy="273844"/>
          </a:xfrm>
        </p:spPr>
        <p:txBody>
          <a:bodyPr/>
          <a:lstStyle/>
          <a:p>
            <a:fld id="{ECD7803C-EC45-4167-8797-720F0464DD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0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6928</TotalTime>
  <Words>297</Words>
  <Application>Microsoft Office PowerPoint</Application>
  <PresentationFormat>On-screen Show (16:9)</PresentationFormat>
  <Paragraphs>103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</vt:lpstr>
      <vt:lpstr>Gill Sans Light</vt:lpstr>
      <vt:lpstr>IBM Plex Sans</vt:lpstr>
      <vt:lpstr>Wingdings</vt:lpstr>
      <vt:lpstr>Office Theme</vt:lpstr>
      <vt:lpstr>Zowe [PRESENTATION TITLE]</vt:lpstr>
      <vt:lpstr>Table of Contents</vt:lpstr>
      <vt:lpstr>Headline</vt:lpstr>
      <vt:lpstr>Headline</vt:lpstr>
      <vt:lpstr>Headline</vt:lpstr>
      <vt:lpstr>Headline</vt:lpstr>
      <vt:lpstr>Headline</vt:lpstr>
      <vt:lpstr>Getting Started with …  </vt:lpstr>
      <vt:lpstr>Get involved in the Zowe community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Amanda Cohen</dc:creator>
  <cp:lastModifiedBy>Ackert, Mark G</cp:lastModifiedBy>
  <cp:revision>369</cp:revision>
  <cp:lastPrinted>2018-09-24T20:44:24Z</cp:lastPrinted>
  <dcterms:created xsi:type="dcterms:W3CDTF">2015-09-01T19:28:56Z</dcterms:created>
  <dcterms:modified xsi:type="dcterms:W3CDTF">2019-02-19T14:07:05Z</dcterms:modified>
</cp:coreProperties>
</file>