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11"/>
  </p:notesMasterIdLst>
  <p:sldIdLst>
    <p:sldId id="256" r:id="rId4"/>
    <p:sldId id="257" r:id="rId5"/>
    <p:sldId id="288" r:id="rId6"/>
    <p:sldId id="292" r:id="rId7"/>
    <p:sldId id="290" r:id="rId8"/>
    <p:sldId id="291" r:id="rId9"/>
    <p:sldId id="28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8163" autoAdjust="0"/>
  </p:normalViewPr>
  <p:slideViewPr>
    <p:cSldViewPr snapToGrid="0">
      <p:cViewPr varScale="1">
        <p:scale>
          <a:sx n="113" d="100"/>
          <a:sy n="113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A3CDCDB-E9EF-4257-93B9-33682187AA7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4712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977080" y="94356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75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4712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5977080" y="2585520"/>
            <a:ext cx="269460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34080" y="159480"/>
            <a:ext cx="7893720" cy="2073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314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05840" y="258552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752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05840" y="943560"/>
            <a:ext cx="408384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17520" y="2585520"/>
            <a:ext cx="8368920" cy="1499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4;p4"/>
          <p:cNvPicPr/>
          <p:nvPr/>
        </p:nvPicPr>
        <p:blipFill>
          <a:blip r:embed="rId14"/>
          <a:srcRect l="10533"/>
          <a:stretch/>
        </p:blipFill>
        <p:spPr>
          <a:xfrm>
            <a:off x="0" y="0"/>
            <a:ext cx="8180640" cy="514332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54000" y="1643040"/>
            <a:ext cx="4185360" cy="13165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4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2" name="Google Shape;27;p4"/>
          <p:cNvPicPr/>
          <p:nvPr/>
        </p:nvPicPr>
        <p:blipFill>
          <a:blip r:embed="rId15"/>
          <a:stretch/>
        </p:blipFill>
        <p:spPr>
          <a:xfrm>
            <a:off x="4701600" y="1113480"/>
            <a:ext cx="1400760" cy="42804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308520" y="3525840"/>
            <a:ext cx="6446160" cy="3920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/>
          </p:nvPr>
        </p:nvSpPr>
        <p:spPr>
          <a:xfrm>
            <a:off x="8413920" y="4878360"/>
            <a:ext cx="666360" cy="273600"/>
          </a:xfrm>
          <a:prstGeom prst="rect">
            <a:avLst/>
          </a:prstGeom>
        </p:spPr>
        <p:txBody>
          <a:bodyPr lIns="68400" tIns="34200" rIns="68400" bIns="34200">
            <a:noAutofit/>
          </a:bodyPr>
          <a:lstStyle/>
          <a:p>
            <a:pPr algn="r">
              <a:lnSpc>
                <a:spcPct val="100000"/>
              </a:lnSpc>
            </a:pPr>
            <a:fld id="{8C6DE658-D1C0-4496-BE52-8CBD5856A78A}" type="slidenum">
              <a:rPr lang="en-US" sz="600" b="1" strike="noStrike" spc="-1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600" b="0" strike="noStrike" spc="-1"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772560"/>
            <a:ext cx="9143640" cy="4370760"/>
          </a:xfrm>
          <a:prstGeom prst="rect">
            <a:avLst/>
          </a:prstGeom>
          <a:solidFill>
            <a:srgbClr val="3664AD">
              <a:alpha val="2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334080" y="159480"/>
            <a:ext cx="7893720" cy="447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r>
              <a:rPr lang="en-US" sz="3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17;p3"/>
          <p:cNvPicPr/>
          <p:nvPr/>
        </p:nvPicPr>
        <p:blipFill>
          <a:blip r:embed="rId14"/>
          <a:srcRect l="17596"/>
          <a:stretch/>
        </p:blipFill>
        <p:spPr>
          <a:xfrm>
            <a:off x="0" y="775800"/>
            <a:ext cx="6393600" cy="4364280"/>
          </a:xfrm>
          <a:prstGeom prst="rect">
            <a:avLst/>
          </a:prstGeom>
          <a:ln>
            <a:noFill/>
          </a:ln>
        </p:spPr>
      </p:pic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7520" y="943560"/>
            <a:ext cx="8368920" cy="314280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227800" y="4803480"/>
            <a:ext cx="5803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69B0940-2678-4224-92B5-C93DD9B02567}" type="slidenum">
              <a:rPr lang="en-US" sz="1000" b="0" strike="noStrike" spc="-1">
                <a:solidFill>
                  <a:srgbClr val="001F8E"/>
                </a:solidFill>
                <a:latin typeface="Gill Sans"/>
                <a:ea typeface="Gill Sans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pic>
        <p:nvPicPr>
          <p:cNvPr id="84" name="Google Shape;20;p3"/>
          <p:cNvPicPr/>
          <p:nvPr/>
        </p:nvPicPr>
        <p:blipFill>
          <a:blip r:embed="rId15"/>
          <a:stretch/>
        </p:blipFill>
        <p:spPr>
          <a:xfrm>
            <a:off x="8306640" y="100800"/>
            <a:ext cx="469440" cy="517680"/>
          </a:xfrm>
          <a:prstGeom prst="rect">
            <a:avLst/>
          </a:prstGeom>
          <a:ln>
            <a:noFill/>
          </a:ln>
        </p:spPr>
      </p:pic>
      <p:sp>
        <p:nvSpPr>
          <p:cNvPr id="85" name="CustomShape 5"/>
          <p:cNvSpPr/>
          <p:nvPr/>
        </p:nvSpPr>
        <p:spPr>
          <a:xfrm>
            <a:off x="0" y="5113080"/>
            <a:ext cx="9143640" cy="504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228960" y="4803480"/>
            <a:ext cx="5803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Gill Sans"/>
                <a:ea typeface="Gill Sans"/>
              </a:rPr>
              <a:t>Open Mainframe Project All Member Meeting</a:t>
            </a:r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owe/community/tree/master/Project%20Management/PI%20Planning/21PI3%20Planning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3948128" y="1941689"/>
            <a:ext cx="5012267" cy="1501422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 err="1">
                <a:solidFill>
                  <a:srgbClr val="3664AD"/>
                </a:solidFill>
                <a:ea typeface="Gill Sans"/>
              </a:rPr>
              <a:t>Zowe</a:t>
            </a:r>
            <a:r>
              <a:rPr lang="en-US" sz="2400" spc="-1" dirty="0">
                <a:solidFill>
                  <a:srgbClr val="3664AD"/>
                </a:solidFill>
                <a:ea typeface="Gill Sans"/>
              </a:rPr>
              <a:t> 23PI2 Planning</a:t>
            </a:r>
          </a:p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3664AD"/>
                </a:solidFill>
                <a:ea typeface="Gill Sans"/>
              </a:rPr>
              <a:t>Introduction and Agenda</a:t>
            </a:r>
            <a:br>
              <a:rPr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3664AD"/>
                </a:solidFill>
                <a:ea typeface="Gill Sans"/>
              </a:rPr>
              <a:t>Nick Kocsis</a:t>
            </a:r>
          </a:p>
        </p:txBody>
      </p:sp>
      <p:pic>
        <p:nvPicPr>
          <p:cNvPr id="174" name="Google Shape;162;p21"/>
          <p:cNvPicPr/>
          <p:nvPr/>
        </p:nvPicPr>
        <p:blipFill>
          <a:blip r:embed="rId2"/>
          <a:stretch/>
        </p:blipFill>
        <p:spPr>
          <a:xfrm>
            <a:off x="6282360" y="394920"/>
            <a:ext cx="2717640" cy="12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What is PI Planning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2612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Validation of Direction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Collaboration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Identification of Dependencies and communication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Risk Understanding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Ideally, we should either mitigate or resolve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Outcome: A 3-month plan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1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1540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Opening Announcement. Highlights of the PI Planning</a:t>
            </a:r>
            <a:endParaRPr lang="en-US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Zowe </a:t>
            </a:r>
            <a:r>
              <a:rPr lang="en-US" sz="1600" spc="-1">
                <a:solidFill>
                  <a:srgbClr val="000000"/>
                </a:solidFill>
                <a:latin typeface="Arial"/>
              </a:rPr>
              <a:t>Advisory Council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(ZAC)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(8:05 – 8:35)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Updates from the Technical Steering Committee (TSC) (8:35 – 8:50)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Squad Visions. About 10-15 mins per squad (9:00 – 10:50)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Q&amp;A (10:50 - 11:00)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(11:00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64564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Day 2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26305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>
                <a:latin typeface="+mj-lt"/>
              </a:rPr>
              <a:t>Optional Squad Breakouts. Nothing scheduled</a:t>
            </a:r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Squad Breakouts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9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:00 – 5:00)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Create, revise and map Stories to Sprints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and 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communicate unknown dependencies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Identify risks and mitigation plans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Define the draft PI Objectives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Assign business value (optional)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52996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6446160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Agenda – </a:t>
            </a:r>
            <a:r>
              <a:rPr lang="en-US" sz="3000" b="1" spc="-1">
                <a:solidFill>
                  <a:srgbClr val="000000"/>
                </a:solidFill>
                <a:latin typeface="Arial"/>
              </a:rPr>
              <a:t>Day 3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4923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Opening Announcement (9:05 - 9:10)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Final readouts by Squads (9:10 – 10:00)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Q&amp;A. This time slot is available for the Community to ask questions (10:00 – 10:15)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Break (10:15 – 10:30)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Confidence Vote. Squad Members, Stakeholders &amp; Users (10:30 – 10:45)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Everyone votes ! 3+ is a go while 2- is a no-go</a:t>
            </a:r>
            <a:r>
              <a:rPr lang="en-CA" sz="1600" dirty="0">
                <a:latin typeface="+mj-lt"/>
              </a:rPr>
              <a:t>. If necessary, teams rework their plans until a high confidence level can be reached.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sz="1600" dirty="0"/>
              <a:t>Survey Monkey Link for vote</a:t>
            </a:r>
          </a:p>
          <a:p>
            <a:pPr lvl="2"/>
            <a:r>
              <a:rPr lang="en-CA" sz="1100" b="1" dirty="0"/>
              <a:t>Confidence Vote</a:t>
            </a:r>
          </a:p>
          <a:p>
            <a:pPr lvl="2"/>
            <a:r>
              <a:rPr lang="en-CA" sz="1100" dirty="0"/>
              <a:t>A final vote of confidence for all members of Zowe to start the PI.  ANY votes 2 or lower means replanning what is necessary.</a:t>
            </a:r>
          </a:p>
          <a:p>
            <a:pPr lvl="2"/>
            <a:r>
              <a:rPr lang="en-CA" sz="1100" dirty="0"/>
              <a:t>5 - Super confident!</a:t>
            </a:r>
          </a:p>
          <a:p>
            <a:pPr lvl="2"/>
            <a:r>
              <a:rPr lang="en-CA" sz="1100" dirty="0"/>
              <a:t>4 - Very confident</a:t>
            </a:r>
          </a:p>
          <a:p>
            <a:pPr lvl="2"/>
            <a:r>
              <a:rPr lang="en-CA" sz="1100" dirty="0"/>
              <a:t>3 - Reasonably confident, but some risk acknowledged.  We'll make the PI successfully, but things could happen.</a:t>
            </a:r>
          </a:p>
          <a:p>
            <a:pPr lvl="2"/>
            <a:r>
              <a:rPr lang="en-CA" sz="1100" dirty="0"/>
              <a:t>2 - Not very confident.  The PI might be successful, but we really need to discuss a few thing.</a:t>
            </a:r>
          </a:p>
          <a:p>
            <a:pPr lvl="2"/>
            <a:r>
              <a:rPr lang="en-CA" sz="1100" dirty="0"/>
              <a:t>1 - We're planning to fail</a:t>
            </a:r>
          </a:p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6552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0" y="133688"/>
            <a:ext cx="8782756" cy="392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marL="457200" indent="-228240">
              <a:lnSpc>
                <a:spcPct val="85000"/>
              </a:lnSpc>
              <a:spcBef>
                <a:spcPts val="901"/>
              </a:spcBef>
            </a:pPr>
            <a:r>
              <a:rPr lang="en-US" sz="3000" b="1" strike="noStrike" spc="-1" dirty="0">
                <a:solidFill>
                  <a:srgbClr val="000000"/>
                </a:solidFill>
                <a:latin typeface="Arial"/>
              </a:rPr>
              <a:t>Planning Re</a:t>
            </a:r>
            <a:r>
              <a:rPr lang="en-US" sz="3000" b="1" spc="-1" dirty="0">
                <a:solidFill>
                  <a:srgbClr val="000000"/>
                </a:solidFill>
                <a:latin typeface="Arial"/>
              </a:rPr>
              <a:t>trospective and Moving Forward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0" y="823680"/>
            <a:ext cx="9143640" cy="7838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spc="-1" dirty="0">
              <a:solidFill>
                <a:srgbClr val="000000"/>
              </a:solidFill>
            </a:endParaRP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5D634DC6-0E8B-A64C-9A21-CAAC922D88F6}"/>
              </a:ext>
            </a:extLst>
          </p:cNvPr>
          <p:cNvSpPr/>
          <p:nvPr/>
        </p:nvSpPr>
        <p:spPr>
          <a:xfrm>
            <a:off x="0" y="823680"/>
            <a:ext cx="9143640" cy="2532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Squads leave the PI planning event with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a pre-populated iteration backlog for the upcoming PI. 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They take their team’s PI objectives, iteration plans, and risks back to their regular work area.</a:t>
            </a:r>
          </a:p>
          <a:p>
            <a:pPr marL="743040" lvl="1" indent="-2854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CA" dirty="0"/>
              <a:t>Risks will be captured to ensure that the people responsible for owning or mitigating a risk have the information and are actively managing the risk</a:t>
            </a:r>
            <a:endParaRPr lang="en-US" sz="1600" spc="-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741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34080" y="159480"/>
            <a:ext cx="7893720" cy="447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2800" b="0" strike="noStrike" spc="-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23PI2 </a:t>
            </a:r>
            <a:r>
              <a:rPr lang="en-US" sz="2800" b="0" strike="noStrike" spc="-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endParaRPr lang="en-US" sz="2800" b="0" strike="noStrike" spc="-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336600" y="686492"/>
            <a:ext cx="8349840" cy="41778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553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+mj-lt"/>
              </a:rPr>
              <a:t>Thank-you !</a:t>
            </a:r>
          </a:p>
        </p:txBody>
      </p:sp>
    </p:spTree>
    <p:extLst>
      <p:ext uri="{BB962C8B-B14F-4D97-AF65-F5344CB8AC3E}">
        <p14:creationId xmlns:p14="http://schemas.microsoft.com/office/powerpoint/2010/main" val="33455530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431</Words>
  <Application>Microsoft Macintosh PowerPoint</Application>
  <PresentationFormat>On-screen Show (16:9)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Gill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Zowe 21PI1</dc:title>
  <dc:subject/>
  <dc:creator>Zowe Squads</dc:creator>
  <cp:keywords/>
  <dc:description/>
  <cp:lastModifiedBy>Nicholas Kocsis</cp:lastModifiedBy>
  <cp:revision>233</cp:revision>
  <dcterms:modified xsi:type="dcterms:W3CDTF">2023-04-25T13:42:12Z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0x01010078366F8B0CAC4944B54E4FE62E1853FF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35</vt:i4>
  </property>
</Properties>
</file>