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1"/>
  </p:notesMasterIdLst>
  <p:handoutMasterIdLst>
    <p:handoutMasterId r:id="rId12"/>
  </p:handoutMasterIdLst>
  <p:sldIdLst>
    <p:sldId id="256" r:id="rId5"/>
    <p:sldId id="261" r:id="rId6"/>
    <p:sldId id="262"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9/28/2022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9/28/2022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4093594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rouplens.org/datasets/movielen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568327"/>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717403" y="2372172"/>
            <a:ext cx="5787760" cy="859713"/>
          </a:xfrm>
        </p:spPr>
        <p:txBody>
          <a:bodyPr anchor="ctr">
            <a:normAutofit/>
          </a:bodyPr>
          <a:lstStyle/>
          <a:p>
            <a:pPr algn="ctr"/>
            <a:r>
              <a:rPr lang="en-US" dirty="0"/>
              <a:t>Movie ratings</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56022" y="3084464"/>
            <a:ext cx="6857999" cy="1565863"/>
          </a:xfrm>
        </p:spPr>
        <p:txBody>
          <a:bodyPr>
            <a:normAutofit/>
          </a:bodyPr>
          <a:lstStyle/>
          <a:p>
            <a:pPr algn="ctr"/>
            <a:r>
              <a:rPr lang="en-US" dirty="0"/>
              <a:t>Brought to you by:</a:t>
            </a:r>
            <a:r>
              <a:rPr lang="en-US" sz="1800" dirty="0"/>
              <a:t> </a:t>
            </a:r>
            <a:r>
              <a:rPr lang="en-US" sz="1600" dirty="0"/>
              <a:t>Anthony Palacios, Osamu Alder, </a:t>
            </a:r>
          </a:p>
          <a:p>
            <a:pPr algn="ctr"/>
            <a:r>
              <a:rPr lang="en-US" sz="1600" dirty="0"/>
              <a:t>Sergio </a:t>
            </a:r>
            <a:r>
              <a:rPr lang="en-US" sz="1600" dirty="0" err="1"/>
              <a:t>barsuto</a:t>
            </a:r>
            <a:r>
              <a:rPr lang="en-US" sz="1600" dirty="0"/>
              <a:t>, &amp; Michael </a:t>
            </a:r>
            <a:r>
              <a:rPr lang="en-US" sz="1600" dirty="0" err="1"/>
              <a:t>diaz</a:t>
            </a:r>
            <a:endParaRPr lang="en-US" sz="1600" dirty="0"/>
          </a:p>
          <a:p>
            <a:pPr algn="ctr">
              <a:lnSpc>
                <a:spcPct val="100000"/>
              </a:lnSpc>
            </a:pPr>
            <a:endParaRPr lang="en-US" sz="1600"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853330" y="1254035"/>
            <a:ext cx="2926190" cy="4002222"/>
          </a:xfrm>
        </p:spPr>
        <p:txBody>
          <a:bodyPr>
            <a:normAutofit/>
          </a:bodyPr>
          <a:lstStyle/>
          <a:p>
            <a:pPr algn="r"/>
            <a:r>
              <a:rPr lang="en-US" sz="3300" dirty="0">
                <a:solidFill>
                  <a:srgbClr val="FFFFFF"/>
                </a:solidFill>
              </a:rPr>
              <a:t>Description </a:t>
            </a: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3B504A1C-240C-40A8-F6BD-FAD41E1C0E24}"/>
              </a:ext>
            </a:extLst>
          </p:cNvPr>
          <p:cNvSpPr>
            <a:spLocks noGrp="1"/>
          </p:cNvSpPr>
          <p:nvPr>
            <p:ph idx="1"/>
          </p:nvPr>
        </p:nvSpPr>
        <p:spPr>
          <a:xfrm>
            <a:off x="4055172" y="1093788"/>
            <a:ext cx="6977434" cy="4152900"/>
          </a:xfrm>
        </p:spPr>
        <p:txBody>
          <a:bodyPr>
            <a:normAutofit/>
          </a:bodyPr>
          <a:lstStyle/>
          <a:p>
            <a:pPr marL="0" indent="0">
              <a:buNone/>
            </a:pPr>
            <a:r>
              <a:rPr lang="en-US" sz="1800" b="0" i="0" dirty="0">
                <a:solidFill>
                  <a:srgbClr val="24292F"/>
                </a:solidFill>
                <a:effectLst/>
                <a:latin typeface="-apple-system"/>
              </a:rPr>
              <a:t>Purpose:</a:t>
            </a:r>
          </a:p>
          <a:p>
            <a:pPr marL="0" indent="0">
              <a:buNone/>
            </a:pPr>
            <a:r>
              <a:rPr lang="en-US" sz="1800" b="0" i="0" dirty="0">
                <a:solidFill>
                  <a:srgbClr val="24292F"/>
                </a:solidFill>
                <a:effectLst/>
                <a:latin typeface="Bernard MT Condensed" panose="02050806060905020404" pitchFamily="18" charset="0"/>
              </a:rPr>
              <a:t>Our project focuses on creating a movie recommendation tool using Machine-Learning (ML) techniques to optimize recommendations to users based on preferred interests, likes, and genres.</a:t>
            </a:r>
          </a:p>
          <a:p>
            <a:pPr marL="0" indent="0">
              <a:buNone/>
            </a:pPr>
            <a:r>
              <a:rPr lang="en-US" sz="1800" dirty="0">
                <a:solidFill>
                  <a:srgbClr val="24292F"/>
                </a:solidFill>
                <a:latin typeface="-apple-system"/>
              </a:rPr>
              <a:t>Sources:</a:t>
            </a:r>
            <a:endParaRPr lang="en-US" sz="1400" dirty="0">
              <a:solidFill>
                <a:srgbClr val="24292F"/>
              </a:solidFill>
              <a:latin typeface="-apple-system"/>
            </a:endParaRPr>
          </a:p>
          <a:p>
            <a:pPr marL="0" indent="0">
              <a:buNone/>
            </a:pPr>
            <a:r>
              <a:rPr lang="en-US" sz="1400" b="0" i="0" u="none" strike="noStrike" dirty="0">
                <a:effectLst/>
                <a:latin typeface="-apple-system"/>
                <a:hlinkClick r:id="rId4"/>
              </a:rPr>
              <a:t>https://grouplens.org/datasets/movielens/</a:t>
            </a:r>
            <a:endParaRPr lang="en-US" sz="1400" b="0" i="0" u="none" strike="noStrike" dirty="0">
              <a:effectLst/>
              <a:latin typeface="-apple-system"/>
            </a:endParaRPr>
          </a:p>
          <a:p>
            <a:pPr marL="0" indent="0">
              <a:buNone/>
            </a:pPr>
            <a:r>
              <a:rPr lang="en-US" sz="1800" b="0" i="0" dirty="0">
                <a:solidFill>
                  <a:srgbClr val="24292F"/>
                </a:solidFill>
                <a:effectLst/>
                <a:latin typeface="Bernard MT Condensed" panose="02050806060905020404" pitchFamily="18" charset="0"/>
              </a:rPr>
              <a:t>Requirements: </a:t>
            </a:r>
          </a:p>
          <a:p>
            <a:pPr marL="0" indent="0">
              <a:buNone/>
            </a:pPr>
            <a:r>
              <a:rPr lang="en-US" sz="1800" b="0" i="0" dirty="0">
                <a:solidFill>
                  <a:srgbClr val="24292F"/>
                </a:solidFill>
                <a:effectLst/>
                <a:latin typeface="Bernard MT Condensed" panose="02050806060905020404" pitchFamily="18" charset="0"/>
              </a:rPr>
              <a:t>Python, Tableau, SQL, Google Co-lab, HTML, </a:t>
            </a:r>
            <a:r>
              <a:rPr lang="en-US" sz="1800" b="0" i="0" dirty="0" err="1">
                <a:solidFill>
                  <a:srgbClr val="24292F"/>
                </a:solidFill>
                <a:effectLst/>
                <a:latin typeface="Bernard MT Condensed" panose="02050806060905020404" pitchFamily="18" charset="0"/>
              </a:rPr>
              <a:t>Jupyter</a:t>
            </a:r>
            <a:r>
              <a:rPr lang="en-US" sz="1800" b="0" i="0" dirty="0">
                <a:solidFill>
                  <a:srgbClr val="24292F"/>
                </a:solidFill>
                <a:effectLst/>
                <a:latin typeface="Bernard MT Condensed" panose="02050806060905020404" pitchFamily="18" charset="0"/>
              </a:rPr>
              <a:t> Notebooks, AWS</a:t>
            </a:r>
            <a:endParaRPr lang="en-US" sz="1800" b="0" i="0" u="none" strike="noStrike" dirty="0">
              <a:solidFill>
                <a:srgbClr val="24292F"/>
              </a:solidFill>
              <a:effectLst/>
              <a:latin typeface="Bernard MT Condensed" panose="02050806060905020404" pitchFamily="18" charset="0"/>
            </a:endParaRPr>
          </a:p>
          <a:p>
            <a:pPr marL="0" indent="0">
              <a:buNone/>
            </a:pPr>
            <a:endParaRPr lang="en-US" sz="1800" b="0" i="0" dirty="0">
              <a:solidFill>
                <a:srgbClr val="24292F"/>
              </a:solidFill>
              <a:effectLst/>
              <a:latin typeface="Bernard MT Condensed" panose="02050806060905020404" pitchFamily="18" charset="0"/>
            </a:endParaRPr>
          </a:p>
          <a:p>
            <a:endParaRPr lang="en-US" sz="2000" dirty="0"/>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B9A2-FF37-A6E9-32A1-1AAF906E32F3}"/>
              </a:ext>
            </a:extLst>
          </p:cNvPr>
          <p:cNvSpPr>
            <a:spLocks noGrp="1"/>
          </p:cNvSpPr>
          <p:nvPr>
            <p:ph type="title"/>
          </p:nvPr>
        </p:nvSpPr>
        <p:spPr>
          <a:xfrm>
            <a:off x="2156480" y="713064"/>
            <a:ext cx="3069860" cy="536736"/>
          </a:xfrm>
        </p:spPr>
        <p:txBody>
          <a:bodyPr>
            <a:normAutofit/>
          </a:bodyPr>
          <a:lstStyle/>
          <a:p>
            <a:r>
              <a:rPr lang="en-US" sz="2400" dirty="0"/>
              <a:t>Description </a:t>
            </a:r>
            <a:r>
              <a:rPr lang="en-US" sz="2400" dirty="0" err="1"/>
              <a:t>cont</a:t>
            </a:r>
            <a:r>
              <a:rPr lang="en-US" sz="2400" dirty="0"/>
              <a:t>…</a:t>
            </a:r>
          </a:p>
        </p:txBody>
      </p:sp>
      <p:sp>
        <p:nvSpPr>
          <p:cNvPr id="3" name="Content Placeholder 2">
            <a:extLst>
              <a:ext uri="{FF2B5EF4-FFF2-40B4-BE49-F238E27FC236}">
                <a16:creationId xmlns:a16="http://schemas.microsoft.com/office/drawing/2014/main" id="{2F8BD6B2-5840-D771-5537-7A033CC98C27}"/>
              </a:ext>
            </a:extLst>
          </p:cNvPr>
          <p:cNvSpPr>
            <a:spLocks noGrp="1"/>
          </p:cNvSpPr>
          <p:nvPr>
            <p:ph idx="1"/>
          </p:nvPr>
        </p:nvSpPr>
        <p:spPr>
          <a:xfrm>
            <a:off x="1141412" y="1360254"/>
            <a:ext cx="5586559" cy="4688209"/>
          </a:xfrm>
        </p:spPr>
        <p:txBody>
          <a:bodyPr>
            <a:normAutofit fontScale="85000" lnSpcReduction="10000"/>
          </a:bodyPr>
          <a:lstStyle/>
          <a:p>
            <a:pPr marL="0" indent="0">
              <a:buNone/>
            </a:pPr>
            <a:r>
              <a:rPr lang="en-US" b="0" i="0" dirty="0">
                <a:effectLst/>
                <a:latin typeface="Bahnschrift Condensed" panose="020B0502040204020203" pitchFamily="34" charset="0"/>
              </a:rPr>
              <a:t>With the plethora of streaming services that exist such as Amazon Prime, HBO Max, Hulu, and of course Netflix, the overwhelming amount of titles can lead to users of these platforms often choosing a movie based on that platform's recommendations. However, those platforms can only base their recommendations on what users have previously consumed. With users having many different interests and with different movies existing solely on certain platforms, this archaic habit creates an oversight with many great movies and recommendations being left out. Our ML tool looks to fix that pain point by allowing users to get their base recommendations from over 1 million titles based on preferences according to genre, era, and actors.</a:t>
            </a:r>
            <a:endParaRPr lang="en-US" dirty="0">
              <a:latin typeface="Bahnschrift Condensed" panose="020B0502040204020203" pitchFamily="34" charset="0"/>
            </a:endParaRPr>
          </a:p>
        </p:txBody>
      </p:sp>
      <p:pic>
        <p:nvPicPr>
          <p:cNvPr id="1026" name="Picture 2" descr="Actors wanted for new TV show filming in Cleveland: How you can audition  for 'Burnt' | wkyc.com">
            <a:extLst>
              <a:ext uri="{FF2B5EF4-FFF2-40B4-BE49-F238E27FC236}">
                <a16:creationId xmlns:a16="http://schemas.microsoft.com/office/drawing/2014/main" id="{19D307E1-83BC-BFDB-94F5-0C1CACBE0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791" y="1912690"/>
            <a:ext cx="4596892" cy="258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EA1B-406D-73CA-D315-CB2D5792B6C9}"/>
              </a:ext>
            </a:extLst>
          </p:cNvPr>
          <p:cNvSpPr>
            <a:spLocks noGrp="1"/>
          </p:cNvSpPr>
          <p:nvPr>
            <p:ph type="title"/>
          </p:nvPr>
        </p:nvSpPr>
        <p:spPr>
          <a:xfrm>
            <a:off x="1510528" y="226503"/>
            <a:ext cx="4283689" cy="587070"/>
          </a:xfrm>
        </p:spPr>
        <p:txBody>
          <a:bodyPr>
            <a:normAutofit fontScale="90000"/>
          </a:bodyPr>
          <a:lstStyle/>
          <a:p>
            <a:r>
              <a:rPr lang="en-US" sz="2800" dirty="0"/>
              <a:t>Let’s look at the Ratings…</a:t>
            </a:r>
          </a:p>
        </p:txBody>
      </p:sp>
      <p:pic>
        <p:nvPicPr>
          <p:cNvPr id="5" name="Content Placeholder 4" descr="Graphical user interface, application, table">
            <a:extLst>
              <a:ext uri="{FF2B5EF4-FFF2-40B4-BE49-F238E27FC236}">
                <a16:creationId xmlns:a16="http://schemas.microsoft.com/office/drawing/2014/main" id="{A09BE80F-1060-2B40-5A47-262A09905C37}"/>
              </a:ext>
            </a:extLst>
          </p:cNvPr>
          <p:cNvPicPr>
            <a:picLocks noGrp="1" noChangeAspect="1"/>
          </p:cNvPicPr>
          <p:nvPr>
            <p:ph idx="1"/>
          </p:nvPr>
        </p:nvPicPr>
        <p:blipFill>
          <a:blip r:embed="rId2"/>
          <a:stretch>
            <a:fillRect/>
          </a:stretch>
        </p:blipFill>
        <p:spPr>
          <a:xfrm>
            <a:off x="1510528" y="813573"/>
            <a:ext cx="8781379" cy="5817925"/>
          </a:xfrm>
        </p:spPr>
      </p:pic>
    </p:spTree>
    <p:extLst>
      <p:ext uri="{BB962C8B-B14F-4D97-AF65-F5344CB8AC3E}">
        <p14:creationId xmlns:p14="http://schemas.microsoft.com/office/powerpoint/2010/main" val="341321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3A4-794F-DCD6-ED95-548B72694F62}"/>
              </a:ext>
            </a:extLst>
          </p:cNvPr>
          <p:cNvSpPr>
            <a:spLocks noGrp="1"/>
          </p:cNvSpPr>
          <p:nvPr>
            <p:ph type="title"/>
          </p:nvPr>
        </p:nvSpPr>
        <p:spPr>
          <a:xfrm>
            <a:off x="872963" y="706802"/>
            <a:ext cx="3153752" cy="823912"/>
          </a:xfrm>
        </p:spPr>
        <p:txBody>
          <a:bodyPr/>
          <a:lstStyle/>
          <a:p>
            <a:r>
              <a:rPr lang="en-US" dirty="0"/>
              <a:t>KNN report…</a:t>
            </a:r>
          </a:p>
        </p:txBody>
      </p:sp>
      <p:sp>
        <p:nvSpPr>
          <p:cNvPr id="6" name="Text Placeholder 5">
            <a:extLst>
              <a:ext uri="{FF2B5EF4-FFF2-40B4-BE49-F238E27FC236}">
                <a16:creationId xmlns:a16="http://schemas.microsoft.com/office/drawing/2014/main" id="{2668D19A-0116-2656-15CD-B35A641EEA66}"/>
              </a:ext>
            </a:extLst>
          </p:cNvPr>
          <p:cNvSpPr>
            <a:spLocks noGrp="1"/>
          </p:cNvSpPr>
          <p:nvPr>
            <p:ph type="body" idx="1"/>
          </p:nvPr>
        </p:nvSpPr>
        <p:spPr>
          <a:xfrm>
            <a:off x="1370019" y="2249486"/>
            <a:ext cx="3442089" cy="823912"/>
          </a:xfrm>
        </p:spPr>
        <p:txBody>
          <a:bodyPr/>
          <a:lstStyle/>
          <a:p>
            <a:endParaRPr lang="en-US" dirty="0"/>
          </a:p>
        </p:txBody>
      </p:sp>
      <p:pic>
        <p:nvPicPr>
          <p:cNvPr id="5" name="Content Placeholder 4" descr="Text">
            <a:extLst>
              <a:ext uri="{FF2B5EF4-FFF2-40B4-BE49-F238E27FC236}">
                <a16:creationId xmlns:a16="http://schemas.microsoft.com/office/drawing/2014/main" id="{97719418-49A0-6253-7849-EE36A6E276BE}"/>
              </a:ext>
            </a:extLst>
          </p:cNvPr>
          <p:cNvPicPr>
            <a:picLocks noGrp="1" noChangeAspect="1"/>
          </p:cNvPicPr>
          <p:nvPr>
            <p:ph sz="half" idx="2"/>
          </p:nvPr>
        </p:nvPicPr>
        <p:blipFill>
          <a:blip r:embed="rId2"/>
          <a:stretch>
            <a:fillRect/>
          </a:stretch>
        </p:blipFill>
        <p:spPr>
          <a:xfrm>
            <a:off x="1103790" y="1688256"/>
            <a:ext cx="3823095" cy="4462942"/>
          </a:xfrm>
        </p:spPr>
      </p:pic>
      <p:sp>
        <p:nvSpPr>
          <p:cNvPr id="7" name="Text Placeholder 6">
            <a:extLst>
              <a:ext uri="{FF2B5EF4-FFF2-40B4-BE49-F238E27FC236}">
                <a16:creationId xmlns:a16="http://schemas.microsoft.com/office/drawing/2014/main" id="{30819CB8-979A-BC4B-AECB-8FA37E722343}"/>
              </a:ext>
            </a:extLst>
          </p:cNvPr>
          <p:cNvSpPr>
            <a:spLocks noGrp="1"/>
          </p:cNvSpPr>
          <p:nvPr>
            <p:ph type="body" sz="quarter" idx="3"/>
          </p:nvPr>
        </p:nvSpPr>
        <p:spPr>
          <a:xfrm>
            <a:off x="6672435" y="308883"/>
            <a:ext cx="4646602" cy="497976"/>
          </a:xfrm>
        </p:spPr>
        <p:txBody>
          <a:bodyPr/>
          <a:lstStyle/>
          <a:p>
            <a:r>
              <a:rPr lang="en-US" dirty="0"/>
              <a:t>About our model:</a:t>
            </a:r>
          </a:p>
        </p:txBody>
      </p:sp>
      <p:sp>
        <p:nvSpPr>
          <p:cNvPr id="8" name="Content Placeholder 7">
            <a:extLst>
              <a:ext uri="{FF2B5EF4-FFF2-40B4-BE49-F238E27FC236}">
                <a16:creationId xmlns:a16="http://schemas.microsoft.com/office/drawing/2014/main" id="{A49BF298-0C1A-726C-C584-AFC09ED613D3}"/>
              </a:ext>
            </a:extLst>
          </p:cNvPr>
          <p:cNvSpPr>
            <a:spLocks noGrp="1"/>
          </p:cNvSpPr>
          <p:nvPr>
            <p:ph sz="quarter" idx="4"/>
          </p:nvPr>
        </p:nvSpPr>
        <p:spPr>
          <a:xfrm>
            <a:off x="5193114" y="950982"/>
            <a:ext cx="5895096" cy="5349147"/>
          </a:xfrm>
        </p:spPr>
        <p:txBody>
          <a:bodyPr>
            <a:normAutofit/>
          </a:bodyPr>
          <a:lstStyle/>
          <a:p>
            <a:r>
              <a:rPr lang="en-US" sz="1200" dirty="0">
                <a:latin typeface="Bernard MT Condensed" panose="02050806060905020404" pitchFamily="18" charset="0"/>
              </a:rPr>
              <a:t>We built a movie recommendation system using collaborative filtering by implementing the K-Nearest Neighbors algorithm.</a:t>
            </a:r>
          </a:p>
          <a:p>
            <a:r>
              <a:rPr lang="en-US" sz="1200" dirty="0">
                <a:latin typeface="Bernard MT Condensed" panose="02050806060905020404" pitchFamily="18" charset="0"/>
              </a:rPr>
              <a:t>What is collaborative filtering?</a:t>
            </a:r>
          </a:p>
          <a:p>
            <a:pPr marL="0" indent="0">
              <a:buNone/>
            </a:pPr>
            <a:r>
              <a:rPr lang="en-US" sz="1200" dirty="0">
                <a:latin typeface="Bernard MT Condensed" panose="02050806060905020404" pitchFamily="18" charset="0"/>
              </a:rPr>
              <a:t>	This filtering method is usually based on collecting and analyzing information user’s behaviors, their activities or preferences, and predicting what they will like based on the similarity with other users.</a:t>
            </a:r>
          </a:p>
          <a:p>
            <a:r>
              <a:rPr lang="en-US" sz="1200" dirty="0">
                <a:latin typeface="Bernard MT Condensed" panose="02050806060905020404" pitchFamily="18" charset="0"/>
              </a:rPr>
              <a:t>A key advantage of the collaborative filtering approach is that it does not rely on machine analyzable content and thus it is capable of accurately recommending complex items such as movies without requiring an “understanding” of the item itself.</a:t>
            </a:r>
          </a:p>
          <a:p>
            <a:r>
              <a:rPr lang="en-US" sz="1200" dirty="0">
                <a:latin typeface="Bernard MT Condensed" panose="02050806060905020404" pitchFamily="18" charset="0"/>
              </a:rPr>
              <a:t>The model does not learn from the demographics of users, instead it’s solely based on the ratings of the same titles from different users. </a:t>
            </a:r>
          </a:p>
          <a:p>
            <a:r>
              <a:rPr lang="en-US" sz="1200" dirty="0">
                <a:latin typeface="Bernard MT Condensed" panose="02050806060905020404" pitchFamily="18" charset="0"/>
              </a:rPr>
              <a:t>When a user visits the homepage, the system should recommend movies based on both:</a:t>
            </a:r>
          </a:p>
          <a:p>
            <a:pPr marL="0" indent="0">
              <a:buNone/>
            </a:pPr>
            <a:r>
              <a:rPr lang="en-US" sz="1200" dirty="0">
                <a:latin typeface="Bernard MT Condensed" panose="02050806060905020404" pitchFamily="18" charset="0"/>
              </a:rPr>
              <a:t>	Similarity to movies the user has liked in the past.</a:t>
            </a:r>
          </a:p>
          <a:p>
            <a:pPr marL="0" indent="0">
              <a:buNone/>
            </a:pPr>
            <a:r>
              <a:rPr lang="en-US" sz="1200" dirty="0">
                <a:latin typeface="Bernard MT Condensed" panose="02050806060905020404" pitchFamily="18" charset="0"/>
              </a:rPr>
              <a:t>	Movies that similar users liked.</a:t>
            </a:r>
          </a:p>
          <a:p>
            <a:r>
              <a:rPr lang="en-US" sz="1200" dirty="0">
                <a:latin typeface="Bernard MT Condensed" panose="02050806060905020404" pitchFamily="18" charset="0"/>
              </a:rPr>
              <a:t>How the algorithm works:</a:t>
            </a:r>
          </a:p>
          <a:p>
            <a:pPr marL="0" indent="0">
              <a:buNone/>
            </a:pPr>
            <a:r>
              <a:rPr lang="en-US" sz="1200" dirty="0">
                <a:latin typeface="Bernard MT Condensed" panose="02050806060905020404" pitchFamily="18" charset="0"/>
              </a:rPr>
              <a:t>	It is not based on the demographics data of users.</a:t>
            </a:r>
          </a:p>
          <a:p>
            <a:pPr marL="0" indent="0">
              <a:buNone/>
            </a:pPr>
            <a:r>
              <a:rPr lang="en-US" sz="1200" dirty="0">
                <a:latin typeface="Bernard MT Condensed" panose="02050806060905020404" pitchFamily="18" charset="0"/>
              </a:rPr>
              <a:t>	It is based solely off ratings on the same titles from different users.</a:t>
            </a:r>
          </a:p>
        </p:txBody>
      </p:sp>
    </p:spTree>
    <p:extLst>
      <p:ext uri="{BB962C8B-B14F-4D97-AF65-F5344CB8AC3E}">
        <p14:creationId xmlns:p14="http://schemas.microsoft.com/office/powerpoint/2010/main" val="243658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CBD6-575A-2D10-80EE-C8B9D0051227}"/>
              </a:ext>
            </a:extLst>
          </p:cNvPr>
          <p:cNvSpPr>
            <a:spLocks noGrp="1"/>
          </p:cNvSpPr>
          <p:nvPr>
            <p:ph type="title"/>
          </p:nvPr>
        </p:nvSpPr>
        <p:spPr>
          <a:xfrm>
            <a:off x="1416621" y="306281"/>
            <a:ext cx="3110991" cy="1478570"/>
          </a:xfrm>
        </p:spPr>
        <p:txBody>
          <a:bodyPr/>
          <a:lstStyle/>
          <a:p>
            <a:r>
              <a:rPr lang="en-US" dirty="0"/>
              <a:t>Thanks for listening </a:t>
            </a:r>
          </a:p>
        </p:txBody>
      </p:sp>
      <p:sp>
        <p:nvSpPr>
          <p:cNvPr id="3" name="Content Placeholder 2">
            <a:extLst>
              <a:ext uri="{FF2B5EF4-FFF2-40B4-BE49-F238E27FC236}">
                <a16:creationId xmlns:a16="http://schemas.microsoft.com/office/drawing/2014/main" id="{0A2C2F14-12D8-A55D-92FB-8654A85BE01B}"/>
              </a:ext>
            </a:extLst>
          </p:cNvPr>
          <p:cNvSpPr>
            <a:spLocks noGrp="1"/>
          </p:cNvSpPr>
          <p:nvPr>
            <p:ph idx="1"/>
          </p:nvPr>
        </p:nvSpPr>
        <p:spPr>
          <a:xfrm>
            <a:off x="1141413" y="2249486"/>
            <a:ext cx="3492732" cy="4302233"/>
          </a:xfrm>
        </p:spPr>
        <p:txBody>
          <a:bodyPr/>
          <a:lstStyle/>
          <a:p>
            <a:endParaRPr lang="en-US" dirty="0"/>
          </a:p>
        </p:txBody>
      </p:sp>
      <p:pic>
        <p:nvPicPr>
          <p:cNvPr id="4098" name="Picture 2" descr="Thats All Folks&quot; Images – Browse 8 Stock Photos, Vectors, and Video | Adobe  Stock">
            <a:extLst>
              <a:ext uri="{FF2B5EF4-FFF2-40B4-BE49-F238E27FC236}">
                <a16:creationId xmlns:a16="http://schemas.microsoft.com/office/drawing/2014/main" id="{AABE00AE-0BCE-5B08-BB2F-835032249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526" y="1335586"/>
            <a:ext cx="672927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87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509</TotalTime>
  <Words>419</Words>
  <Application>Microsoft Office PowerPoint</Application>
  <PresentationFormat>Widescreen</PresentationFormat>
  <Paragraphs>29</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Bahnschrift Condensed</vt:lpstr>
      <vt:lpstr>Bernard MT Condensed</vt:lpstr>
      <vt:lpstr>Calibri</vt:lpstr>
      <vt:lpstr>Tw Cen MT</vt:lpstr>
      <vt:lpstr>Circuit</vt:lpstr>
      <vt:lpstr>Movie ratings</vt:lpstr>
      <vt:lpstr>Description </vt:lpstr>
      <vt:lpstr>Description cont…</vt:lpstr>
      <vt:lpstr>Let’s look at the Ratings…</vt:lpstr>
      <vt:lpstr>KNN report…</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ratings</dc:title>
  <dc:creator>Mickey Diaz</dc:creator>
  <cp:lastModifiedBy>Mickey Diaz</cp:lastModifiedBy>
  <cp:revision>2</cp:revision>
  <dcterms:created xsi:type="dcterms:W3CDTF">2022-09-27T02:51:29Z</dcterms:created>
  <dcterms:modified xsi:type="dcterms:W3CDTF">2022-09-29T09:07:26Z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