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8" r:id="rId6"/>
  </p:sldMasterIdLst>
  <p:notesMasterIdLst>
    <p:notesMasterId r:id="rId19"/>
  </p:notesMasterIdLst>
  <p:handoutMasterIdLst>
    <p:handoutMasterId r:id="rId20"/>
  </p:handoutMasterIdLst>
  <p:sldIdLst>
    <p:sldId id="256" r:id="rId7"/>
    <p:sldId id="698" r:id="rId8"/>
    <p:sldId id="700" r:id="rId9"/>
    <p:sldId id="257" r:id="rId10"/>
    <p:sldId id="704" r:id="rId11"/>
    <p:sldId id="701" r:id="rId12"/>
    <p:sldId id="703" r:id="rId13"/>
    <p:sldId id="706" r:id="rId14"/>
    <p:sldId id="710" r:id="rId15"/>
    <p:sldId id="707" r:id="rId16"/>
    <p:sldId id="705" r:id="rId17"/>
    <p:sldId id="7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C25"/>
    <a:srgbClr val="43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9E80F-6D55-476D-8C85-0438439AF42F}" v="165" dt="2023-04-10T08:15:0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Complaint tweet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AmazonHelp </c:v>
                </c:pt>
                <c:pt idx="1">
                  <c:v>AppleSupport    </c:v>
                </c:pt>
                <c:pt idx="2">
                  <c:v>Uber_Support    </c:v>
                </c:pt>
                <c:pt idx="3">
                  <c:v>Delta           </c:v>
                </c:pt>
                <c:pt idx="4">
                  <c:v>AmericanAir    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86390</c:v>
                </c:pt>
                <c:pt idx="1">
                  <c:v>51863</c:v>
                </c:pt>
                <c:pt idx="2">
                  <c:v>36422</c:v>
                </c:pt>
                <c:pt idx="3">
                  <c:v>25212</c:v>
                </c:pt>
                <c:pt idx="4">
                  <c:v>22745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A-43A7-ADC1-CDA9F12D7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1178416"/>
        <c:axId val="1921176336"/>
      </c:barChart>
      <c:catAx>
        <c:axId val="192117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176336"/>
        <c:crosses val="autoZero"/>
        <c:auto val="1"/>
        <c:lblAlgn val="ctr"/>
        <c:lblOffset val="100"/>
        <c:noMultiLvlLbl val="0"/>
      </c:catAx>
      <c:valAx>
        <c:axId val="192117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1784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0372762414554029"/>
                  <c:y val="0.1441532317762876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BE-4D49-A9DA-3261F5EBA0CB}"/>
                </c:ext>
              </c:extLst>
            </c:dLbl>
            <c:dLbl>
              <c:idx val="1"/>
              <c:layout>
                <c:manualLayout>
                  <c:x val="-0.10603268245988563"/>
                  <c:y val="-0.1472869976844677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BE-4D49-A9DA-3261F5EBA0CB}"/>
                </c:ext>
              </c:extLst>
            </c:dLbl>
            <c:dLbl>
              <c:idx val="2"/>
              <c:layout>
                <c:manualLayout>
                  <c:x val="4.6101166286906794E-3"/>
                  <c:y val="8.147791361268430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BE-4D49-A9DA-3261F5EBA0CB}"/>
                </c:ext>
              </c:extLst>
            </c:dLbl>
            <c:dLbl>
              <c:idx val="3"/>
              <c:layout>
                <c:manualLayout>
                  <c:x val="-0.11986303234595776"/>
                  <c:y val="-6.580908407178347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BE-4D49-A9DA-3261F5EBA0CB}"/>
                </c:ext>
              </c:extLst>
            </c:dLbl>
            <c:dLbl>
              <c:idx val="4"/>
              <c:layout>
                <c:manualLayout>
                  <c:x val="-1.3830349886072039E-2"/>
                  <c:y val="0.1002805090617652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BE-4D49-A9DA-3261F5EBA0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Sheet1!$A$2:$B$6</c:f>
              <c:multiLvlStrCache>
                <c:ptCount val="5"/>
                <c:lvl>
                  <c:pt idx="0">
                    <c:v>3.61</c:v>
                  </c:pt>
                  <c:pt idx="1">
                    <c:v>3.89</c:v>
                  </c:pt>
                  <c:pt idx="2">
                    <c:v>4.01</c:v>
                  </c:pt>
                  <c:pt idx="3">
                    <c:v>6.07</c:v>
                  </c:pt>
                  <c:pt idx="4">
                    <c:v>6.08</c:v>
                  </c:pt>
                </c:lvl>
                <c:lvl>
                  <c:pt idx="0">
                    <c:v>VerizonSupport</c:v>
                  </c:pt>
                  <c:pt idx="1">
                    <c:v>AlaskaAir</c:v>
                  </c:pt>
                  <c:pt idx="2">
                    <c:v>VirginAmerica</c:v>
                  </c:pt>
                  <c:pt idx="3">
                    <c:v>nationalrailenq</c:v>
                  </c:pt>
                  <c:pt idx="4">
                    <c:v>LondonMidland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3.61</c:v>
                </c:pt>
                <c:pt idx="1">
                  <c:v>3.89</c:v>
                </c:pt>
                <c:pt idx="2">
                  <c:v>4.01</c:v>
                </c:pt>
                <c:pt idx="3">
                  <c:v>6.07</c:v>
                </c:pt>
                <c:pt idx="4">
                  <c:v>6.08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BE-4D49-A9DA-3261F5EBA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0723776"/>
        <c:axId val="670721280"/>
      </c:lineChart>
      <c:valAx>
        <c:axId val="6707212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723776"/>
        <c:crosses val="autoZero"/>
        <c:crossBetween val="between"/>
      </c:valAx>
      <c:catAx>
        <c:axId val="670723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670721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684F4-3356-4EDF-A096-658DE7CB1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F0E13-71EF-436A-B1B5-C51570A1B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DCB85-2462-4FF2-B82C-4A0CDD7985A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D2F1A-123F-4141-AC0E-F36C44AE74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6B805-4614-45B9-85E0-0485BAE9CB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5C6B-7ACA-4AAC-A3DE-DC35CF9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07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6DC3A-7B7E-40E7-A07E-ABD8ABC4F09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4897-4F34-4F61-8406-6A5BD9B35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8F7-8AA7-4EA6-92E8-FF2C752CD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50431-14A0-4C50-8BC0-BF4DCBA2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5BBA-E24C-4B89-B036-FB55792B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C637-EF4C-4917-AE99-BB0ACBD92A46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333E-9A12-4BE5-BAC1-E20B4772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D1DD-1F54-4A81-8E74-5FCDC998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F724-8CC4-44E8-86E6-351212DE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15C9C-DC5A-449D-B5A7-D2B2F3151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24DF-C298-4CD1-97D4-11CC7882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DFC3-E3AF-4845-AEFB-A86934C90D5B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BC37-C88E-48FD-AD5D-E23E0EEF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A0F1-08B7-4671-99CB-B4BE1EB1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8E182-25BE-4150-AFB0-A7EE9FA33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3FBA3-19CD-4BAF-AF42-1D28E818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29F7-2CA1-4EEB-84AA-EC928515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BB3-2DEF-49F0-838C-FD1EEC351840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FB68-AE44-49BB-B569-20E839EB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A0BB-70DC-4F9D-B69B-484823C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3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48760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58270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621975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678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4977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77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956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595957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B4C3-EFCA-47CB-8658-8ED73313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1A88-DAD2-4CCB-9477-5EF55936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012D-7E94-4D11-9651-2544635D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D990-AD02-4C69-A00D-6ADA83647DED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7D82-4513-4FD6-A1DE-A6FBC0D4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1413-7612-48BE-ABB0-DFEC05F9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8353570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803801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3665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6242042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593115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46681-6B63-4780-B3BA-F1BAF9F2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62865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49995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aseCode">
            <a:extLst>
              <a:ext uri="{FF2B5EF4-FFF2-40B4-BE49-F238E27FC236}">
                <a16:creationId xmlns:a16="http://schemas.microsoft.com/office/drawing/2014/main" id="{4D067F15-7090-4FD4-8B55-76CB78DD9BD0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0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594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0555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A99C-471C-4487-A9ED-939B2D31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8DD1-47BB-4451-B0DE-E075A533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F8D5-DCC6-41D8-B2CE-28DA0CCF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ED7-33D4-4A46-BC3E-CF032E75B5D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8E66-A17B-45D9-A131-8873385A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27DE-B869-43CC-B9F9-C562F85B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8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2920" y="2125013"/>
            <a:ext cx="5316825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2920" y="1700213"/>
            <a:ext cx="5319272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3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11136001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4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1999"/>
            <a:ext cx="3522776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35376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4286" y="1700214"/>
            <a:ext cx="3540671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6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2919" y="1700213"/>
            <a:ext cx="1116414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27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061359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07984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997566-12DB-42C6-84E6-8E749C2312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342BD48-5C4F-4819-BD37-89A6717CB9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45883A3-A15B-4670-8B4D-F88093CD47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4A348EF0-ADC4-462A-90A0-4CFC00351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79EC0B1-EA9D-4403-8E95-16D34E280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61703B8D-1192-427B-A844-72937E6938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4D1D140-37E4-4FDD-AE02-1774414EBC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6572CF-06BE-469A-81CE-8D5296B31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43F102F-68A0-410F-B141-874D3FF27F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2FA796B-05A6-4597-A863-F044BEB0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D083F0-A3F9-415E-87B8-E17B452B5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050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591990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9F15-F8B0-4F1D-947B-D500B0B5A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A54DA-7E8B-4D73-BA7B-035F1513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CC30-1061-418E-9C8A-FF9439E7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3EF9-76CE-4A69-87FD-0817164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56F2-7FBA-4536-AE80-46473816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5C51-BEE3-4678-B6DB-18132B86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E6FD-4263-468B-A54C-205121E66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0DBC5-530D-468B-8A85-31A768A0D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6EC4-4CE3-49E9-A885-85C0BB9B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585-927E-47D3-90B0-E2BCC9AB82FD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CCDEC-F085-4D32-A748-9509C38F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9DAD-2D15-4E32-88BD-AD3274DD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72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B93C-A2E3-450B-97A5-60B72039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C296-430F-4695-868D-22A389CA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22D4-B35D-4F13-9053-7E7AD6E4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D864-B782-454A-BD29-F645339A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345B-3D8A-45C5-BD43-0D957452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6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BBFA-421D-48EE-9AAB-0E07CD9B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86CD9-EF1B-4061-98D5-F6632CA7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DAF9-CAEB-4B77-B3A2-09F36FC7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EA99-2958-407B-99AF-FA6A2BD9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3E29-4D68-41B1-A012-3AA495CA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74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1258-8211-4037-AE55-A8E66AA8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E13E-998B-4A38-980E-CA6646BEF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175C-0037-4AE7-AC87-D8CB4058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53AB9-3B08-49B9-B95A-FA36FAC8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75AF-DFFF-48F2-89D0-08187E29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FFA1C-6CBF-4E4B-9A4B-FFA99FB2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66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0DD3-AF60-404B-B0F4-6F32BA5B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758D-0650-40EF-A8A8-34328D2C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79A8F-CBB1-4277-BF96-D5C4A32A8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D3EEF-5473-4FB1-88ED-582872F09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006C1-F7BF-4CDE-ACC3-F82593BB8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531A-91F5-47FD-9034-7BB2B96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B6B8-7513-4326-9E6C-C9CD82FD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CD7C1-636E-4AE3-B6F1-F81518B0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8E60-DA5E-4D5A-9047-CA41B247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3E7CE-C24E-46C2-BDE7-5BEC1A2E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A3C2D-3F80-41E1-8CC6-96646E24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AE3A-CC66-4198-8AE4-41DDC102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75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DADF1-8311-4E4F-8462-119028CA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F5347-FE00-44BC-927B-122A26B9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F3256-C4E4-467D-B725-469CDEB2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0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1ED1-CF2A-40E1-98F5-E5691CC4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B3B9-F407-4535-8D01-06D604C7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969D3-EE1F-4D95-978D-B19DA58B9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BA35-3D08-4B21-B0D9-06BA03CE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65A5C-CAB7-4810-8D35-C8E5DD2E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FCB1-47C5-4DE4-94FA-A7545F54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7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1C8-D220-4E29-AF3C-26C17165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6AA21-841F-4FEE-A521-7BB881184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A6BB-0274-480D-937A-9CC00FA7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EBDD-3B27-4D5F-A6AE-E8594841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C3EA-4FB0-4761-8A2A-4012C257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984A0-88F6-4AEA-BD53-C7E4F090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1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DD76-D676-40DD-898F-F42BBDE1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CEF92-EBB7-4D49-A6B8-EABF3103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4F8D-3C3A-4455-A48E-BCAC6FF4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076D-465E-4BE0-A258-43AAF58D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DE7D-A034-437C-BE27-9061404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5B12D-D56F-4B0B-9BAB-ABC1CEC0B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DEF4-75D5-4B93-BA37-9259ACF1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959B-D690-43DB-B72B-B6B823CB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8877-49EF-45ED-8CDF-B5483A37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EF4F-114F-4CCD-80CB-E597064F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6B5C-1948-44D0-9820-34C2CC9A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0E5E-5C3E-4D45-B4D4-412476D7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E0E90-D980-4D9A-A14C-A478B6799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493F7-49B4-44D8-94D2-6CC1081A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E578D-A787-45DE-8FD3-980126086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4A392-074C-41FC-90DD-1F640292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E6-DF84-4CFF-8DDC-612B310EBA61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C6B06-53E7-45B2-8108-3320DE4A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4A37C-6FFB-41EB-84F0-5A2FAA93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2A79-FD78-4F84-AEB6-6204A425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19B9A-B67A-4B1E-963E-668093A2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CC7-5FD5-4AFE-9D49-4712C0BEF80C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52BFD-305C-46E8-996C-749E1FB8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BA66-F36F-439F-841F-5FE70A85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D5E96-ED8B-475B-B432-8320BD34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C625-A094-405A-B495-95160DCD23E0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AB8D6-124E-4869-9C79-758B3C20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84756-4F0A-4B98-A9DB-5469951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A8BA-786D-4D48-BE55-9AE1450D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77FF-D66B-484A-95A8-59A90FA6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CF00-2164-4A67-8427-28D439EB7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04365-D1AB-4BF1-86B4-E1BA9A47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9F53-9BFE-453C-B4A0-8FC05500B76C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C443F-B2D9-459C-ABD6-0B704A3A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C4A8-E9D0-4794-88AB-B63866F5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E68F-670F-4137-B8AC-35C6C40C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92451-21BB-4269-827C-3AC91F57D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A3D4-0D6A-493B-B716-DB0FE55A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6657B-0E6F-41C0-9C7E-63A52244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B76F-73C6-4324-B4A8-268ADA6365C0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3FD2C-7A49-4DED-9A92-6D2F0C08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Twittter Customer Complaints, Sentiment Analisys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E3F79-970A-4E44-A372-C383855F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0B11D-67FF-4C9D-91B7-11510DAB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9318C-C78F-4977-84FA-68FA8DF5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EFFA-D192-48B1-8EF5-760E4E7B9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2C1-FE48-47BF-A337-8E382AC8CC62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C730-63A0-4E4D-AAC7-7FB2BD1F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Twittter Customer Complaints, Sentiment Analisys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A1C3-70C7-40E0-8B4E-C2D56AE9C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CC56-2054-4D8B-AEBF-F4505D984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>
          <p15:clr>
            <a:srgbClr val="F26B43"/>
          </p15:clr>
        </p15:guide>
        <p15:guide id="51" orient="horz" pos="4080">
          <p15:clr>
            <a:srgbClr val="F26B43"/>
          </p15:clr>
        </p15:guide>
        <p15:guide id="52" pos="3840">
          <p15:clr>
            <a:srgbClr val="F26B43"/>
          </p15:clr>
        </p15:guide>
        <p15:guide id="53" pos="3912">
          <p15:clr>
            <a:srgbClr val="F26B43"/>
          </p15:clr>
        </p15:guide>
        <p15:guide id="54" pos="3768">
          <p15:clr>
            <a:srgbClr val="F26B43"/>
          </p15:clr>
        </p15:guide>
        <p15:guide id="55" pos="4968">
          <p15:clr>
            <a:srgbClr val="F26B43"/>
          </p15:clr>
        </p15:guide>
        <p15:guide id="56" pos="5088">
          <p15:clr>
            <a:srgbClr val="F26B43"/>
          </p15:clr>
        </p15:guide>
        <p15:guide id="57" pos="6168">
          <p15:clr>
            <a:srgbClr val="F26B43"/>
          </p15:clr>
        </p15:guide>
        <p15:guide id="58" pos="6288">
          <p15:clr>
            <a:srgbClr val="F26B43"/>
          </p15:clr>
        </p15:guide>
        <p15:guide id="59" pos="2712">
          <p15:clr>
            <a:srgbClr val="F26B43"/>
          </p15:clr>
        </p15:guide>
        <p15:guide id="60" pos="2592">
          <p15:clr>
            <a:srgbClr val="F26B43"/>
          </p15:clr>
        </p15:guide>
        <p15:guide id="61" pos="1512">
          <p15:clr>
            <a:srgbClr val="F26B43"/>
          </p15:clr>
        </p15:guide>
        <p15:guide id="62" pos="1392">
          <p15:clr>
            <a:srgbClr val="F26B43"/>
          </p15:clr>
        </p15:guide>
        <p15:guide id="63" pos="312">
          <p15:clr>
            <a:srgbClr val="F26B43"/>
          </p15:clr>
        </p15:guide>
        <p15:guide id="64" orient="horz" pos="1056">
          <p15:clr>
            <a:srgbClr val="F26B43"/>
          </p15:clr>
        </p15:guide>
        <p15:guide id="65" orient="horz" pos="2232">
          <p15:clr>
            <a:srgbClr val="F26B43"/>
          </p15:clr>
        </p15:guide>
        <p15:guide id="66" orient="horz" pos="19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38FC4-30B2-4904-A4C5-673D99F5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3E55-542C-45F9-B0DE-00F12FEB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8C98-5369-449F-A549-8FB98DBDB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7993-F856-48FA-82AC-702733B224C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7C17-E45C-482D-B512-269E4A02D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35AB-4596-44CE-B877-2BFB409E7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AD80-A0F9-4166-A806-381F7702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3ADC667-17BE-4CEA-942B-252D30371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435208"/>
            <a:ext cx="4141760" cy="90198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2">
            <a:extLst>
              <a:ext uri="{FF2B5EF4-FFF2-40B4-BE49-F238E27FC236}">
                <a16:creationId xmlns:a16="http://schemas.microsoft.com/office/drawing/2014/main" id="{C9B11EED-3ADD-48EB-9C3A-19E7E39F3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821" y="5342797"/>
            <a:ext cx="5070475" cy="895983"/>
          </a:xfrm>
        </p:spPr>
        <p:txBody>
          <a:bodyPr>
            <a:noAutofit/>
          </a:bodyPr>
          <a:lstStyle/>
          <a:p>
            <a:pPr algn="r"/>
            <a:r>
              <a:rPr lang="es-MX" sz="2800" b="1"/>
              <a:t>Twitter Customer Complaint </a:t>
            </a:r>
            <a:br>
              <a:rPr lang="es-MX" sz="2800"/>
            </a:br>
            <a:r>
              <a:rPr lang="es-MX" sz="2800" b="1"/>
              <a:t>Sentiment Analysis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5173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76B993-16E6-4C3C-9D02-1D9E524CF8B6}"/>
              </a:ext>
            </a:extLst>
          </p:cNvPr>
          <p:cNvSpPr txBox="1">
            <a:spLocks/>
          </p:cNvSpPr>
          <p:nvPr/>
        </p:nvSpPr>
        <p:spPr>
          <a:xfrm>
            <a:off x="178805" y="6356350"/>
            <a:ext cx="1189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Twitter Customer Complaints, Sentiment Analysis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D2613F9-1BDA-4565-93C2-092D4F51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EA662C0E-0E12-42F6-9C26-7EC57C79FB14}"/>
              </a:ext>
            </a:extLst>
          </p:cNvPr>
          <p:cNvSpPr txBox="1">
            <a:spLocks/>
          </p:cNvSpPr>
          <p:nvPr/>
        </p:nvSpPr>
        <p:spPr>
          <a:xfrm>
            <a:off x="427573" y="3581790"/>
            <a:ext cx="2080642" cy="1581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43B02A"/>
                </a:solidFill>
              </a:rPr>
              <a:t>Sentiment Analysis</a:t>
            </a:r>
          </a:p>
          <a:p>
            <a:pPr marL="0" indent="0">
              <a:buNone/>
            </a:pPr>
            <a:endParaRPr lang="en-US" sz="1600" dirty="0">
              <a:solidFill>
                <a:srgbClr val="43B02A"/>
              </a:solidFill>
            </a:endParaRPr>
          </a:p>
          <a:p>
            <a:pPr marL="0" indent="0">
              <a:buNone/>
            </a:pPr>
            <a:r>
              <a:rPr lang="en-US" sz="1600" dirty="0"/>
              <a:t>1 positive</a:t>
            </a:r>
          </a:p>
          <a:p>
            <a:pPr marL="0" indent="0">
              <a:buNone/>
            </a:pPr>
            <a:r>
              <a:rPr lang="en-US" sz="1600" dirty="0"/>
              <a:t>0 neutral</a:t>
            </a:r>
          </a:p>
          <a:p>
            <a:pPr marL="0" indent="0">
              <a:buNone/>
            </a:pPr>
            <a:r>
              <a:rPr lang="en-US" sz="1600" dirty="0"/>
              <a:t>-1 negative</a:t>
            </a:r>
          </a:p>
          <a:p>
            <a:pPr marL="0" indent="0">
              <a:buNone/>
            </a:pPr>
            <a:endParaRPr lang="en-US" sz="1600" dirty="0">
              <a:solidFill>
                <a:srgbClr val="43B02A"/>
              </a:solidFill>
            </a:endParaRPr>
          </a:p>
          <a:p>
            <a:pPr marL="0" indent="0">
              <a:buNone/>
            </a:pPr>
            <a:endParaRPr lang="en-US" sz="1300" dirty="0">
              <a:solidFill>
                <a:srgbClr val="43B02A"/>
              </a:solidFill>
            </a:endParaRPr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E0FE00-CF13-4E4B-AD5A-CE07684BFDEB}"/>
              </a:ext>
            </a:extLst>
          </p:cNvPr>
          <p:cNvSpPr/>
          <p:nvPr/>
        </p:nvSpPr>
        <p:spPr>
          <a:xfrm flipV="1">
            <a:off x="502137" y="3886289"/>
            <a:ext cx="2891134" cy="45719"/>
          </a:xfrm>
          <a:prstGeom prst="rect">
            <a:avLst/>
          </a:prstGeom>
          <a:solidFill>
            <a:srgbClr val="86BC25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F8841-2E4C-495A-9B9E-A16BAC61D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253" y="1371186"/>
            <a:ext cx="4205719" cy="44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0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AD6BE9F-5CE2-4C67-A74E-05053BC8F4AF}"/>
              </a:ext>
            </a:extLst>
          </p:cNvPr>
          <p:cNvSpPr txBox="1">
            <a:spLocks/>
          </p:cNvSpPr>
          <p:nvPr/>
        </p:nvSpPr>
        <p:spPr>
          <a:xfrm>
            <a:off x="4477041" y="3113157"/>
            <a:ext cx="3237918" cy="6316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s-MX" sz="3200" dirty="0">
                <a:solidFill>
                  <a:schemeClr val="tx2"/>
                </a:solidFill>
              </a:rPr>
              <a:t>W</a:t>
            </a:r>
            <a:r>
              <a:rPr lang="en-US" sz="3200" dirty="0">
                <a:solidFill>
                  <a:schemeClr val="tx2"/>
                </a:solidFill>
              </a:rPr>
              <a:t>hat comes next…</a:t>
            </a:r>
            <a:endParaRPr kumimoji="0" lang="en-US" sz="32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D132515D-9BCA-43CD-8DA4-171BAE41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201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F45AF0-6E31-447E-8ED2-2AC471C488ED}"/>
              </a:ext>
            </a:extLst>
          </p:cNvPr>
          <p:cNvSpPr txBox="1"/>
          <p:nvPr/>
        </p:nvSpPr>
        <p:spPr>
          <a:xfrm>
            <a:off x="3502731" y="1542402"/>
            <a:ext cx="5186842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5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Questions?</a:t>
            </a: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1864715-4466-46C7-992B-334A9E6EE114}"/>
              </a:ext>
            </a:extLst>
          </p:cNvPr>
          <p:cNvSpPr txBox="1">
            <a:spLocks/>
          </p:cNvSpPr>
          <p:nvPr/>
        </p:nvSpPr>
        <p:spPr>
          <a:xfrm>
            <a:off x="178805" y="6356350"/>
            <a:ext cx="1189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 Customer Complaints, Sentiment Analysis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70169D93-56F5-4002-9576-28505166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09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B19CF1B-CE40-4F9A-B066-02E2B810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691" l="0" r="89623">
                        <a14:foregroundMark x1="7547" y1="59278" x2="7547" y2="59278"/>
                        <a14:foregroundMark x1="1887" y1="54639" x2="16509" y2="52577"/>
                        <a14:foregroundMark x1="15094" y1="49485" x2="36321" y2="42268"/>
                        <a14:foregroundMark x1="40566" y1="32990" x2="58491" y2="14948"/>
                        <a14:foregroundMark x1="63208" y1="8247" x2="65566" y2="515"/>
                        <a14:foregroundMark x1="6132" y1="67010" x2="0" y2="72165"/>
                        <a14:foregroundMark x1="2358" y1="77320" x2="17453" y2="76804"/>
                        <a14:foregroundMark x1="33962" y1="68041" x2="58962" y2="45876"/>
                        <a14:foregroundMark x1="59906" y1="44330" x2="74528" y2="24227"/>
                        <a14:foregroundMark x1="71698" y1="26289" x2="84434" y2="17526"/>
                        <a14:foregroundMark x1="81604" y1="6701" x2="68396" y2="37113"/>
                        <a14:foregroundMark x1="72642" y1="31443" x2="79717" y2="21649"/>
                        <a14:foregroundMark x1="74057" y1="28866" x2="65566" y2="44330"/>
                        <a14:foregroundMark x1="51415" y1="15979" x2="72170" y2="515"/>
                        <a14:foregroundMark x1="51887" y1="2062" x2="73113" y2="1546"/>
                        <a14:foregroundMark x1="53302" y1="4124" x2="30189" y2="6186"/>
                        <a14:foregroundMark x1="54245" y1="14433" x2="32075" y2="25773"/>
                        <a14:foregroundMark x1="40094" y1="23711" x2="5189" y2="44845"/>
                        <a14:foregroundMark x1="5189" y1="44845" x2="5189" y2="44845"/>
                        <a14:foregroundMark x1="4717" y1="45876" x2="943" y2="54639"/>
                        <a14:foregroundMark x1="85377" y1="8247" x2="86321" y2="2062"/>
                        <a14:foregroundMark x1="85377" y1="6186" x2="83019" y2="17526"/>
                        <a14:foregroundMark x1="66038" y1="41753" x2="59906" y2="50000"/>
                        <a14:foregroundMark x1="58962" y1="50515" x2="50472" y2="59278"/>
                        <a14:foregroundMark x1="59602" y1="52773" x2="41509" y2="64433"/>
                        <a14:foregroundMark x1="49528" y1="61340" x2="34434" y2="72165"/>
                        <a14:foregroundMark x1="34434" y1="72165" x2="32075" y2="72680"/>
                        <a14:foregroundMark x1="31604" y1="71134" x2="16038" y2="80928"/>
                        <a14:foregroundMark x1="16038" y1="80928" x2="15094" y2="81443"/>
                        <a14:foregroundMark x1="27358" y1="73711" x2="3302" y2="81959"/>
                        <a14:foregroundMark x1="9434" y1="81443" x2="943" y2="82474"/>
                        <a14:foregroundMark x1="8019" y1="78351" x2="0" y2="81959"/>
                        <a14:foregroundMark x1="22170" y1="77320" x2="34906" y2="72680"/>
                        <a14:foregroundMark x1="67086" y1="43309" x2="84906" y2="19588"/>
                        <a14:foregroundMark x1="58962" y1="54124" x2="59167" y2="53851"/>
                        <a14:foregroundMark x1="58019" y1="54639" x2="45283" y2="70103"/>
                        <a14:foregroundMark x1="45283" y1="70103" x2="45283" y2="70619"/>
                        <a14:backgroundMark x1="58019" y1="56701" x2="66981" y2="484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947915" cy="256842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BDD576D-79E7-4028-B35D-84C6FDEBFE72}"/>
              </a:ext>
            </a:extLst>
          </p:cNvPr>
          <p:cNvGrpSpPr/>
          <p:nvPr/>
        </p:nvGrpSpPr>
        <p:grpSpPr>
          <a:xfrm>
            <a:off x="1473957" y="960404"/>
            <a:ext cx="9993595" cy="4937192"/>
            <a:chOff x="178805" y="500721"/>
            <a:chExt cx="9993595" cy="49371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412183-E075-40A0-AAB5-F2999AC11D6F}"/>
                </a:ext>
              </a:extLst>
            </p:cNvPr>
            <p:cNvGrpSpPr/>
            <p:nvPr/>
          </p:nvGrpSpPr>
          <p:grpSpPr>
            <a:xfrm>
              <a:off x="178805" y="500721"/>
              <a:ext cx="3817467" cy="1354217"/>
              <a:chOff x="1506096" y="1629304"/>
              <a:chExt cx="3817467" cy="135421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272135" y="2306412"/>
                <a:ext cx="2051428" cy="449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/>
                  <a:t>Objectives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6096" y="1629304"/>
                <a:ext cx="2153518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en-GB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890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8A6DB5-AE2E-4338-B67C-DEECCEFB1EB8}"/>
                </a:ext>
              </a:extLst>
            </p:cNvPr>
            <p:cNvGrpSpPr/>
            <p:nvPr/>
          </p:nvGrpSpPr>
          <p:grpSpPr>
            <a:xfrm>
              <a:off x="6149790" y="4083696"/>
              <a:ext cx="4022610" cy="1354217"/>
              <a:chOff x="7945198" y="2806234"/>
              <a:chExt cx="4022610" cy="135421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711237" y="3417974"/>
                <a:ext cx="2256571" cy="449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esults</a:t>
                </a:r>
                <a:endParaRPr kumimoji="0" lang="en-GB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45198" y="2806234"/>
                <a:ext cx="2153518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en-GB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3565A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04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D5515F-0AE3-49E3-9F74-8789E4511AA9}"/>
                </a:ext>
              </a:extLst>
            </p:cNvPr>
            <p:cNvGrpSpPr/>
            <p:nvPr/>
          </p:nvGrpSpPr>
          <p:grpSpPr>
            <a:xfrm>
              <a:off x="2332323" y="1656303"/>
              <a:ext cx="3817467" cy="1354217"/>
              <a:chOff x="1506096" y="2896809"/>
              <a:chExt cx="3817467" cy="135421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06096" y="2896809"/>
                <a:ext cx="2153518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en-GB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B02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72135" y="3549622"/>
                <a:ext cx="2051428" cy="449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  <a:r>
                  <a:rPr lang="en-US" sz="2800" dirty="0">
                    <a:latin typeface="Calibri"/>
                  </a:rPr>
                  <a:t>ata</a:t>
                </a:r>
                <a:endParaRPr kumimoji="0" lang="en-GB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1AAE6B-21AB-4730-91FF-F262E2769FB2}"/>
                </a:ext>
              </a:extLst>
            </p:cNvPr>
            <p:cNvGrpSpPr/>
            <p:nvPr/>
          </p:nvGrpSpPr>
          <p:grpSpPr>
            <a:xfrm>
              <a:off x="4047317" y="2930633"/>
              <a:ext cx="3868512" cy="1354217"/>
              <a:chOff x="-542587" y="3218845"/>
              <a:chExt cx="3868512" cy="135421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-542587" y="3218845"/>
                <a:ext cx="2153518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en-GB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6BC25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03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274497" y="3844577"/>
                <a:ext cx="2051428" cy="476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/>
                  <a:t>Methods</a:t>
                </a: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6F2312-AC9E-4858-81D7-8ED1DEAD0815}"/>
              </a:ext>
            </a:extLst>
          </p:cNvPr>
          <p:cNvGrpSpPr/>
          <p:nvPr/>
        </p:nvGrpSpPr>
        <p:grpSpPr>
          <a:xfrm>
            <a:off x="178805" y="6329307"/>
            <a:ext cx="11893452" cy="392168"/>
            <a:chOff x="178805" y="6329307"/>
            <a:chExt cx="11893452" cy="392168"/>
          </a:xfrm>
        </p:grpSpPr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AB5582D4-FE81-4F25-9559-314BBE198C16}"/>
                </a:ext>
              </a:extLst>
            </p:cNvPr>
            <p:cNvSpPr txBox="1">
              <a:spLocks/>
            </p:cNvSpPr>
            <p:nvPr/>
          </p:nvSpPr>
          <p:spPr>
            <a:xfrm>
              <a:off x="178805" y="6356350"/>
              <a:ext cx="1189345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Twitter Customer Complaints, Sentiment Analysis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17AD7F4E-F9A9-4BA8-B54C-32351886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94" b="89796" l="2000" r="97778">
                          <a14:foregroundMark x1="6222" y1="15306" x2="6222" y2="15306"/>
                          <a14:foregroundMark x1="22667" y1="39286" x2="22667" y2="39286"/>
                          <a14:foregroundMark x1="33889" y1="32143" x2="33889" y2="32143"/>
                          <a14:foregroundMark x1="56333" y1="46429" x2="56333" y2="46429"/>
                          <a14:foregroundMark x1="54333" y1="18367" x2="54333" y2="18367"/>
                          <a14:foregroundMark x1="62556" y1="30102" x2="62556" y2="30102"/>
                          <a14:foregroundMark x1="74667" y1="39796" x2="74667" y2="39796"/>
                          <a14:foregroundMark x1="81222" y1="47959" x2="81222" y2="47959"/>
                          <a14:foregroundMark x1="94000" y1="77041" x2="94000" y2="77041"/>
                          <a14:foregroundMark x1="97778" y1="79592" x2="97778" y2="79592"/>
                          <a14:foregroundMark x1="2000" y1="34694" x2="2000" y2="34694"/>
                          <a14:foregroundMark x1="40667" y1="59184" x2="40667" y2="59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5" y="6329307"/>
              <a:ext cx="1472574" cy="320694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F45AF0-6E31-447E-8ED2-2AC471C488ED}"/>
              </a:ext>
            </a:extLst>
          </p:cNvPr>
          <p:cNvSpPr txBox="1"/>
          <p:nvPr/>
        </p:nvSpPr>
        <p:spPr>
          <a:xfrm>
            <a:off x="3502731" y="1542402"/>
            <a:ext cx="5186842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1864715-4466-46C7-992B-334A9E6EE114}"/>
              </a:ext>
            </a:extLst>
          </p:cNvPr>
          <p:cNvSpPr txBox="1">
            <a:spLocks/>
          </p:cNvSpPr>
          <p:nvPr/>
        </p:nvSpPr>
        <p:spPr>
          <a:xfrm>
            <a:off x="178805" y="6356350"/>
            <a:ext cx="1189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 Customer Complaints, Sentiment Analysis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70169D93-56F5-4002-9576-28505166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11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52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10244" name="Picture 4" descr="Unhappy Customer icon PNG and SVG Vector Free Download">
            <a:extLst>
              <a:ext uri="{FF2B5EF4-FFF2-40B4-BE49-F238E27FC236}">
                <a16:creationId xmlns:a16="http://schemas.microsoft.com/office/drawing/2014/main" id="{0D609460-D0DC-479C-8442-5FAB7B753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71" y="1241503"/>
            <a:ext cx="2766943" cy="16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D125067-EDD3-40AB-AA78-FAA5564A6C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76" y="544133"/>
            <a:ext cx="2252055" cy="2269788"/>
          </a:xfrm>
          <a:prstGeom prst="rect">
            <a:avLst/>
          </a:prstGeom>
        </p:spPr>
      </p:pic>
      <p:pic>
        <p:nvPicPr>
          <p:cNvPr id="10246" name="Picture 6" descr="Happy Customer icon PNG and SVG Vector Free Download">
            <a:extLst>
              <a:ext uri="{FF2B5EF4-FFF2-40B4-BE49-F238E27FC236}">
                <a16:creationId xmlns:a16="http://schemas.microsoft.com/office/drawing/2014/main" id="{9CA65E23-0287-4479-8AF9-FE885E3C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389" y="2952465"/>
            <a:ext cx="5032122" cy="29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7" name="Group 10256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10258" name="Freeform: Shape 10257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9" name="Freeform: Shape 10258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0" name="Freeform: Shape 10259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261" name="Freeform: Shape 10260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C18AC4-D9D3-4FCC-B20F-1B3CD490FFB9}"/>
              </a:ext>
            </a:extLst>
          </p:cNvPr>
          <p:cNvGrpSpPr/>
          <p:nvPr/>
        </p:nvGrpSpPr>
        <p:grpSpPr>
          <a:xfrm>
            <a:off x="178805" y="6329307"/>
            <a:ext cx="11893452" cy="392168"/>
            <a:chOff x="178805" y="6329307"/>
            <a:chExt cx="11893452" cy="392168"/>
          </a:xfrm>
        </p:grpSpPr>
        <p:sp>
          <p:nvSpPr>
            <p:cNvPr id="74" name="Footer Placeholder 4">
              <a:extLst>
                <a:ext uri="{FF2B5EF4-FFF2-40B4-BE49-F238E27FC236}">
                  <a16:creationId xmlns:a16="http://schemas.microsoft.com/office/drawing/2014/main" id="{A5940090-88F7-4BF8-81EA-075772A0ADA9}"/>
                </a:ext>
              </a:extLst>
            </p:cNvPr>
            <p:cNvSpPr txBox="1">
              <a:spLocks/>
            </p:cNvSpPr>
            <p:nvPr/>
          </p:nvSpPr>
          <p:spPr>
            <a:xfrm>
              <a:off x="178805" y="6356350"/>
              <a:ext cx="1189345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Twitter Customer Complaints, Sentiment Analysis</a:t>
              </a:r>
            </a:p>
          </p:txBody>
        </p:sp>
        <p:pic>
          <p:nvPicPr>
            <p:cNvPr id="75" name="Picture 74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A709C7D2-8BD2-4F6A-8676-C1BE1635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694" b="89796" l="2000" r="97778">
                          <a14:foregroundMark x1="6222" y1="15306" x2="6222" y2="15306"/>
                          <a14:foregroundMark x1="22667" y1="39286" x2="22667" y2="39286"/>
                          <a14:foregroundMark x1="33889" y1="32143" x2="33889" y2="32143"/>
                          <a14:foregroundMark x1="56333" y1="46429" x2="56333" y2="46429"/>
                          <a14:foregroundMark x1="54333" y1="18367" x2="54333" y2="18367"/>
                          <a14:foregroundMark x1="62556" y1="30102" x2="62556" y2="30102"/>
                          <a14:foregroundMark x1="74667" y1="39796" x2="74667" y2="39796"/>
                          <a14:foregroundMark x1="81222" y1="47959" x2="81222" y2="47959"/>
                          <a14:foregroundMark x1="94000" y1="77041" x2="94000" y2="77041"/>
                          <a14:foregroundMark x1="97778" y1="79592" x2="97778" y2="79592"/>
                          <a14:foregroundMark x1="2000" y1="34694" x2="2000" y2="34694"/>
                          <a14:foregroundMark x1="40667" y1="59184" x2="40667" y2="59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5" y="6329307"/>
              <a:ext cx="1472574" cy="320694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AB571A-5EC0-4E17-9EC5-18C319D7582C}"/>
              </a:ext>
            </a:extLst>
          </p:cNvPr>
          <p:cNvGrpSpPr/>
          <p:nvPr/>
        </p:nvGrpSpPr>
        <p:grpSpPr>
          <a:xfrm>
            <a:off x="7110532" y="2143290"/>
            <a:ext cx="4535296" cy="2131431"/>
            <a:chOff x="7177207" y="1533690"/>
            <a:chExt cx="4535296" cy="21314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0AD1C4-C2D2-4A8A-822B-1B8E7C5F5027}"/>
                </a:ext>
              </a:extLst>
            </p:cNvPr>
            <p:cNvSpPr txBox="1"/>
            <p:nvPr/>
          </p:nvSpPr>
          <p:spPr>
            <a:xfrm>
              <a:off x="7184595" y="1533690"/>
              <a:ext cx="4527908" cy="4492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/>
                <a:t>Top 5 Companies with complaints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BEEBE75-7FDA-4383-A1AB-4670574E5365}"/>
                </a:ext>
              </a:extLst>
            </p:cNvPr>
            <p:cNvSpPr/>
            <p:nvPr/>
          </p:nvSpPr>
          <p:spPr>
            <a:xfrm flipV="1">
              <a:off x="7186863" y="1937250"/>
              <a:ext cx="4379495" cy="45719"/>
            </a:xfrm>
            <a:prstGeom prst="rightArrow">
              <a:avLst/>
            </a:prstGeom>
            <a:solidFill>
              <a:srgbClr val="86BC25"/>
            </a:solidFill>
            <a:ln>
              <a:solidFill>
                <a:srgbClr val="86B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6BC25"/>
                </a:solidFill>
              </a:endParaRPr>
            </a:p>
          </p:txBody>
        </p:sp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42A0D77D-10B0-46F3-B368-5F8D27BF3C56}"/>
                </a:ext>
              </a:extLst>
            </p:cNvPr>
            <p:cNvSpPr/>
            <p:nvPr/>
          </p:nvSpPr>
          <p:spPr>
            <a:xfrm>
              <a:off x="7186863" y="2722897"/>
              <a:ext cx="3834063" cy="45719"/>
            </a:xfrm>
            <a:prstGeom prst="rightArrow">
              <a:avLst/>
            </a:prstGeom>
            <a:solidFill>
              <a:srgbClr val="43B02A"/>
            </a:solidFill>
            <a:ln>
              <a:solidFill>
                <a:srgbClr val="86B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6BC25"/>
                </a:solidFill>
              </a:endParaRPr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7A38C746-AD16-4955-B941-A19BF97AFA0F}"/>
                </a:ext>
              </a:extLst>
            </p:cNvPr>
            <p:cNvSpPr/>
            <p:nvPr/>
          </p:nvSpPr>
          <p:spPr>
            <a:xfrm flipV="1">
              <a:off x="7184595" y="3619402"/>
              <a:ext cx="3208218" cy="4571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86B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6BC25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0F9979A-47B7-4B12-84D3-BD36B12E65F5}"/>
                </a:ext>
              </a:extLst>
            </p:cNvPr>
            <p:cNvSpPr txBox="1"/>
            <p:nvPr/>
          </p:nvSpPr>
          <p:spPr>
            <a:xfrm>
              <a:off x="7184595" y="2360797"/>
              <a:ext cx="4527908" cy="362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/>
                <a:t>Avg CS Response Time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E6078D-CB41-4089-B92C-09A3DFC50140}"/>
                </a:ext>
              </a:extLst>
            </p:cNvPr>
            <p:cNvSpPr txBox="1"/>
            <p:nvPr/>
          </p:nvSpPr>
          <p:spPr>
            <a:xfrm>
              <a:off x="7177207" y="3187904"/>
              <a:ext cx="4527908" cy="4492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/>
                <a:t>Sentiment Analysis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82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5C3DA77-6038-4FF0-982E-937C2CA9309B}"/>
              </a:ext>
            </a:extLst>
          </p:cNvPr>
          <p:cNvSpPr txBox="1">
            <a:spLocks/>
          </p:cNvSpPr>
          <p:nvPr/>
        </p:nvSpPr>
        <p:spPr>
          <a:xfrm>
            <a:off x="178805" y="6356350"/>
            <a:ext cx="1189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Twitter Customer Complaints, Sentiment Analysis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619213D-EF88-4D0F-B0DD-7739D1168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848DE6-416C-420C-99E5-6936726ADE6B}"/>
              </a:ext>
            </a:extLst>
          </p:cNvPr>
          <p:cNvGrpSpPr/>
          <p:nvPr/>
        </p:nvGrpSpPr>
        <p:grpSpPr>
          <a:xfrm>
            <a:off x="754554" y="1490510"/>
            <a:ext cx="10682891" cy="3876979"/>
            <a:chOff x="915092" y="1685925"/>
            <a:chExt cx="11116575" cy="41814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364AC66-79F2-46E3-B235-1647C337F94C}"/>
                </a:ext>
              </a:extLst>
            </p:cNvPr>
            <p:cNvGrpSpPr/>
            <p:nvPr/>
          </p:nvGrpSpPr>
          <p:grpSpPr>
            <a:xfrm>
              <a:off x="915092" y="1685925"/>
              <a:ext cx="9419533" cy="4173599"/>
              <a:chOff x="915092" y="998475"/>
              <a:chExt cx="11083191" cy="486104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836DA8-92BA-44E4-8148-D98677DE6FB8}"/>
                  </a:ext>
                </a:extLst>
              </p:cNvPr>
              <p:cNvGrpSpPr/>
              <p:nvPr/>
            </p:nvGrpSpPr>
            <p:grpSpPr>
              <a:xfrm>
                <a:off x="915092" y="998475"/>
                <a:ext cx="5418512" cy="4861049"/>
                <a:chOff x="3447559" y="1260540"/>
                <a:chExt cx="5418512" cy="4861049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9EC4308-CF69-4E4C-A7A7-BBE16DC73F8B}"/>
                    </a:ext>
                  </a:extLst>
                </p:cNvPr>
                <p:cNvSpPr/>
                <p:nvPr/>
              </p:nvSpPr>
              <p:spPr bwMode="gray">
                <a:xfrm>
                  <a:off x="3558717" y="2164158"/>
                  <a:ext cx="1480757" cy="3957431"/>
                </a:xfrm>
                <a:prstGeom prst="rect">
                  <a:avLst/>
                </a:prstGeom>
                <a:solidFill>
                  <a:srgbClr val="00A3E0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2CD865D-34E4-40DA-A1C9-5C55E1EE5210}"/>
                    </a:ext>
                  </a:extLst>
                </p:cNvPr>
                <p:cNvGrpSpPr/>
                <p:nvPr/>
              </p:nvGrpSpPr>
              <p:grpSpPr>
                <a:xfrm>
                  <a:off x="3447559" y="1260540"/>
                  <a:ext cx="1703073" cy="2727321"/>
                  <a:chOff x="1803653" y="1995975"/>
                  <a:chExt cx="1703073" cy="2727321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437A7FF-EBFC-4D57-9EBC-F61CF60F4C59}"/>
                      </a:ext>
                    </a:extLst>
                  </p:cNvPr>
                  <p:cNvSpPr/>
                  <p:nvPr/>
                </p:nvSpPr>
                <p:spPr>
                  <a:xfrm>
                    <a:off x="1907323" y="3714751"/>
                    <a:ext cx="958187" cy="3479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Tweet_id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7C79173-49A3-48F9-B7F6-E88D1C3446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803653" y="1995975"/>
                    <a:ext cx="1703073" cy="1699552"/>
                  </a:xfrm>
                  <a:prstGeom prst="ellipse">
                    <a:avLst/>
                  </a:prstGeom>
                  <a:solidFill>
                    <a:srgbClr val="007CB0"/>
                  </a:solidFill>
                  <a:ln w="1905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DF19782-B506-4FE4-9F2A-40181415B3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997259" y="2189181"/>
                    <a:ext cx="1315860" cy="13131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B6DF7ED-C3D2-49AC-A2A6-095C5CCCFA38}"/>
                      </a:ext>
                    </a:extLst>
                  </p:cNvPr>
                  <p:cNvSpPr/>
                  <p:nvPr/>
                </p:nvSpPr>
                <p:spPr>
                  <a:xfrm>
                    <a:off x="1931198" y="4182018"/>
                    <a:ext cx="1480757" cy="5412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Tweet unique Identifier</a:t>
                    </a: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527DF4-6AAD-446A-9DC6-BC563FA5E2CE}"/>
                    </a:ext>
                  </a:extLst>
                </p:cNvPr>
                <p:cNvSpPr/>
                <p:nvPr/>
              </p:nvSpPr>
              <p:spPr bwMode="gray">
                <a:xfrm>
                  <a:off x="5416437" y="2164159"/>
                  <a:ext cx="1480758" cy="3957430"/>
                </a:xfrm>
                <a:prstGeom prst="rect">
                  <a:avLst/>
                </a:prstGeom>
                <a:solidFill>
                  <a:srgbClr val="007680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70AFB79-4C9D-4C80-8CBF-1BEDC9974651}"/>
                    </a:ext>
                  </a:extLst>
                </p:cNvPr>
                <p:cNvGrpSpPr/>
                <p:nvPr/>
              </p:nvGrpSpPr>
              <p:grpSpPr>
                <a:xfrm>
                  <a:off x="5305279" y="1260540"/>
                  <a:ext cx="1703073" cy="2727321"/>
                  <a:chOff x="1803653" y="1995975"/>
                  <a:chExt cx="1703073" cy="272732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2DA7462-E544-44FA-8A6B-DC56B7B23840}"/>
                      </a:ext>
                    </a:extLst>
                  </p:cNvPr>
                  <p:cNvSpPr/>
                  <p:nvPr/>
                </p:nvSpPr>
                <p:spPr>
                  <a:xfrm>
                    <a:off x="1909432" y="3700942"/>
                    <a:ext cx="1020993" cy="3479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Author_id</a:t>
                    </a: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809F57A-3634-482D-B0E9-54A4E06C53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803653" y="1995975"/>
                    <a:ext cx="1703073" cy="1699552"/>
                  </a:xfrm>
                  <a:prstGeom prst="ellipse">
                    <a:avLst/>
                  </a:prstGeom>
                  <a:solidFill>
                    <a:srgbClr val="00ABAB"/>
                  </a:solidFill>
                  <a:ln w="1905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1E24AB8-A241-4E8D-94CD-1D3C46A56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997259" y="2189181"/>
                    <a:ext cx="1315860" cy="13131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6D63759-9B7F-4FB7-BDC3-E04D71709DD1}"/>
                      </a:ext>
                    </a:extLst>
                  </p:cNvPr>
                  <p:cNvSpPr/>
                  <p:nvPr/>
                </p:nvSpPr>
                <p:spPr>
                  <a:xfrm>
                    <a:off x="1931198" y="4182018"/>
                    <a:ext cx="1480757" cy="5412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Author unique Identifier</a:t>
                    </a: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C86853-6E4D-4D7F-9E61-C6BDDE674EC2}"/>
                    </a:ext>
                  </a:extLst>
                </p:cNvPr>
                <p:cNvSpPr/>
                <p:nvPr/>
              </p:nvSpPr>
              <p:spPr bwMode="gray">
                <a:xfrm>
                  <a:off x="7274156" y="2164158"/>
                  <a:ext cx="1480757" cy="3957431"/>
                </a:xfrm>
                <a:prstGeom prst="rect">
                  <a:avLst/>
                </a:prstGeom>
                <a:solidFill>
                  <a:srgbClr val="43B02A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DEE054F-B166-4587-A233-18D6D942DE99}"/>
                    </a:ext>
                  </a:extLst>
                </p:cNvPr>
                <p:cNvGrpSpPr/>
                <p:nvPr/>
              </p:nvGrpSpPr>
              <p:grpSpPr>
                <a:xfrm>
                  <a:off x="7162998" y="1260540"/>
                  <a:ext cx="1703073" cy="2939966"/>
                  <a:chOff x="1803653" y="1995975"/>
                  <a:chExt cx="1703073" cy="2939966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FFC9612-4280-4A08-9303-3C4C44DC6196}"/>
                      </a:ext>
                    </a:extLst>
                  </p:cNvPr>
                  <p:cNvSpPr/>
                  <p:nvPr/>
                </p:nvSpPr>
                <p:spPr>
                  <a:xfrm>
                    <a:off x="1903842" y="3708835"/>
                    <a:ext cx="889492" cy="3479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Inbound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554F890-E4F4-4656-8DBE-9344A055628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803653" y="1995975"/>
                    <a:ext cx="1703073" cy="1699552"/>
                  </a:xfrm>
                  <a:prstGeom prst="ellipse">
                    <a:avLst/>
                  </a:prstGeom>
                  <a:solidFill>
                    <a:srgbClr val="86BC25"/>
                  </a:solidFill>
                  <a:ln w="1905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634CD913-3452-47F0-8641-A3B8624A72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997259" y="2189181"/>
                    <a:ext cx="1315860" cy="13131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E7A553F-FE3B-49DD-88FB-434D7B0098C6}"/>
                      </a:ext>
                    </a:extLst>
                  </p:cNvPr>
                  <p:cNvSpPr/>
                  <p:nvPr/>
                </p:nvSpPr>
                <p:spPr>
                  <a:xfrm>
                    <a:off x="1931198" y="4182018"/>
                    <a:ext cx="1480757" cy="7539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If Tweet belongs to customer or Company</a:t>
                    </a: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79D84A6-B886-4858-B853-06E25C5AD67B}"/>
                  </a:ext>
                </a:extLst>
              </p:cNvPr>
              <p:cNvGrpSpPr/>
              <p:nvPr/>
            </p:nvGrpSpPr>
            <p:grpSpPr>
              <a:xfrm>
                <a:off x="6579771" y="998475"/>
                <a:ext cx="5418512" cy="4861049"/>
                <a:chOff x="3447559" y="1260540"/>
                <a:chExt cx="5418512" cy="486104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CC1C67A-F0CD-4575-ABB3-FA40D66A5124}"/>
                    </a:ext>
                  </a:extLst>
                </p:cNvPr>
                <p:cNvSpPr/>
                <p:nvPr/>
              </p:nvSpPr>
              <p:spPr bwMode="gray">
                <a:xfrm>
                  <a:off x="3558717" y="2164158"/>
                  <a:ext cx="1480757" cy="3957431"/>
                </a:xfrm>
                <a:prstGeom prst="rect">
                  <a:avLst/>
                </a:prstGeom>
                <a:solidFill>
                  <a:srgbClr val="00A3E0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1D995E4-77B0-4D5C-B988-D6A2D8C6338F}"/>
                    </a:ext>
                  </a:extLst>
                </p:cNvPr>
                <p:cNvSpPr/>
                <p:nvPr/>
              </p:nvSpPr>
              <p:spPr bwMode="gray">
                <a:xfrm>
                  <a:off x="5416437" y="2164159"/>
                  <a:ext cx="1480758" cy="3957430"/>
                </a:xfrm>
                <a:prstGeom prst="rect">
                  <a:avLst/>
                </a:prstGeom>
                <a:solidFill>
                  <a:srgbClr val="007680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0106414-E317-4442-9CA2-EE19F0A5F6A8}"/>
                    </a:ext>
                  </a:extLst>
                </p:cNvPr>
                <p:cNvSpPr/>
                <p:nvPr/>
              </p:nvSpPr>
              <p:spPr bwMode="gray">
                <a:xfrm>
                  <a:off x="7274156" y="2164158"/>
                  <a:ext cx="1480757" cy="3957431"/>
                </a:xfrm>
                <a:prstGeom prst="rect">
                  <a:avLst/>
                </a:prstGeom>
                <a:solidFill>
                  <a:srgbClr val="43B02A"/>
                </a:solidFill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</a:endParaRP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0793C901-E1AD-4E43-98D4-8016406C848A}"/>
                    </a:ext>
                  </a:extLst>
                </p:cNvPr>
                <p:cNvGrpSpPr/>
                <p:nvPr/>
              </p:nvGrpSpPr>
              <p:grpSpPr>
                <a:xfrm>
                  <a:off x="3447559" y="1260540"/>
                  <a:ext cx="2725645" cy="2939966"/>
                  <a:chOff x="1803653" y="1995975"/>
                  <a:chExt cx="2725645" cy="2939966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53B75D6-4E25-4DBB-BB40-0B8F57F5E7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803653" y="1995975"/>
                    <a:ext cx="1703073" cy="1699552"/>
                  </a:xfrm>
                  <a:prstGeom prst="ellipse">
                    <a:avLst/>
                  </a:prstGeom>
                  <a:solidFill>
                    <a:srgbClr val="007CB0"/>
                  </a:solidFill>
                  <a:ln w="1905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06C2687-A573-4FF7-92B7-CA285DDE59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997259" y="2189181"/>
                    <a:ext cx="1315860" cy="13131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C515D27D-5703-491E-BFEA-442B4700B739}"/>
                      </a:ext>
                    </a:extLst>
                  </p:cNvPr>
                  <p:cNvSpPr/>
                  <p:nvPr/>
                </p:nvSpPr>
                <p:spPr>
                  <a:xfrm>
                    <a:off x="1931198" y="4182018"/>
                    <a:ext cx="1480758" cy="7539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Full Date and Time tweet was created</a:t>
                    </a: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FF24078-8915-4273-8CFD-192E885ACF2C}"/>
                      </a:ext>
                    </a:extLst>
                  </p:cNvPr>
                  <p:cNvSpPr/>
                  <p:nvPr/>
                </p:nvSpPr>
                <p:spPr>
                  <a:xfrm>
                    <a:off x="3814485" y="3708834"/>
                    <a:ext cx="714813" cy="3479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Tweet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1BCF5AC-3034-4E9D-864B-743C098A42C6}"/>
                    </a:ext>
                  </a:extLst>
                </p:cNvPr>
                <p:cNvGrpSpPr/>
                <p:nvPr/>
              </p:nvGrpSpPr>
              <p:grpSpPr>
                <a:xfrm>
                  <a:off x="5305279" y="1260540"/>
                  <a:ext cx="3443490" cy="3365257"/>
                  <a:chOff x="1803653" y="1995975"/>
                  <a:chExt cx="3443490" cy="3365257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2221387-BD64-41A0-9FD8-19708FFB8A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803653" y="1995975"/>
                    <a:ext cx="1703073" cy="1699552"/>
                  </a:xfrm>
                  <a:prstGeom prst="ellipse">
                    <a:avLst/>
                  </a:prstGeom>
                  <a:solidFill>
                    <a:srgbClr val="00ABAB"/>
                  </a:solidFill>
                  <a:ln w="1905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1119AE1-9595-4B00-9B59-8504A5D668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997259" y="2189181"/>
                    <a:ext cx="1315860" cy="13131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4B21333-2A87-42E8-B52B-870BBB913A0D}"/>
                      </a:ext>
                    </a:extLst>
                  </p:cNvPr>
                  <p:cNvSpPr/>
                  <p:nvPr/>
                </p:nvSpPr>
                <p:spPr>
                  <a:xfrm>
                    <a:off x="1931198" y="4182018"/>
                    <a:ext cx="1480757" cy="117921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Complaint from customer or response from either customer or company</a:t>
                    </a: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723CB60-3A6D-4E41-9FEF-EF65AA7FB9DD}"/>
                      </a:ext>
                    </a:extLst>
                  </p:cNvPr>
                  <p:cNvSpPr/>
                  <p:nvPr/>
                </p:nvSpPr>
                <p:spPr>
                  <a:xfrm>
                    <a:off x="3731553" y="3701081"/>
                    <a:ext cx="1515590" cy="3093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Response_tweet_id</a:t>
                    </a:r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01020EBF-65C9-4597-90E6-13F1E78B1EED}"/>
                    </a:ext>
                  </a:extLst>
                </p:cNvPr>
                <p:cNvGrpSpPr/>
                <p:nvPr/>
              </p:nvGrpSpPr>
              <p:grpSpPr>
                <a:xfrm>
                  <a:off x="7162998" y="1260540"/>
                  <a:ext cx="1703073" cy="3152611"/>
                  <a:chOff x="1803653" y="1995975"/>
                  <a:chExt cx="1703073" cy="3152611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6C2C2763-C9C4-4A2B-94F3-5D2EF240D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803653" y="1995975"/>
                    <a:ext cx="1703073" cy="1699552"/>
                  </a:xfrm>
                  <a:prstGeom prst="ellipse">
                    <a:avLst/>
                  </a:prstGeom>
                  <a:solidFill>
                    <a:srgbClr val="86BC25"/>
                  </a:solidFill>
                  <a:ln w="1905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1BEE791-D37A-4007-9BBA-3E7651B02E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997259" y="2189181"/>
                    <a:ext cx="1315860" cy="13131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 wrap="square" lIns="88900" tIns="88900" rIns="88900" bIns="889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 2" pitchFamily="18" charset="2"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3CE21CF-52BB-4466-97AB-4E4334044D20}"/>
                      </a:ext>
                    </a:extLst>
                  </p:cNvPr>
                  <p:cNvSpPr/>
                  <p:nvPr/>
                </p:nvSpPr>
                <p:spPr>
                  <a:xfrm>
                    <a:off x="1931198" y="4182018"/>
                    <a:ext cx="1480757" cy="96656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s-MX" sz="1100" kern="0" dirty="0">
                        <a:solidFill>
                          <a:prstClr val="white"/>
                        </a:solidFill>
                      </a:rPr>
                      <a:t>H</a:t>
                    </a:r>
                    <a:r>
                      <a:rPr lang="en-US" sz="1100" kern="0" dirty="0">
                        <a:solidFill>
                          <a:prstClr val="white"/>
                        </a:solidFill>
                      </a:rPr>
                      <a:t>elps find the id of the tweet that the company answers</a:t>
                    </a: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7E80A9-782E-4B50-B978-3DFA7DE1134F}"/>
                </a:ext>
              </a:extLst>
            </p:cNvPr>
            <p:cNvSpPr/>
            <p:nvPr/>
          </p:nvSpPr>
          <p:spPr bwMode="gray">
            <a:xfrm>
              <a:off x="10678708" y="2469645"/>
              <a:ext cx="1258486" cy="3397771"/>
            </a:xfrm>
            <a:prstGeom prst="rect">
              <a:avLst/>
            </a:prstGeom>
            <a:solidFill>
              <a:srgbClr val="00A3E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92390D-846A-4A28-9199-F26B71AB86A8}"/>
                </a:ext>
              </a:extLst>
            </p:cNvPr>
            <p:cNvSpPr/>
            <p:nvPr/>
          </p:nvSpPr>
          <p:spPr bwMode="gray">
            <a:xfrm>
              <a:off x="10584236" y="1693817"/>
              <a:ext cx="1447431" cy="1459201"/>
            </a:xfrm>
            <a:prstGeom prst="ellipse">
              <a:avLst/>
            </a:prstGeom>
            <a:solidFill>
              <a:srgbClr val="007CB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76AF78F-5533-4680-9DC1-96A339D79DA5}"/>
                </a:ext>
              </a:extLst>
            </p:cNvPr>
            <p:cNvSpPr/>
            <p:nvPr/>
          </p:nvSpPr>
          <p:spPr bwMode="gray">
            <a:xfrm>
              <a:off x="10748780" y="1873366"/>
              <a:ext cx="1118341" cy="1127435"/>
            </a:xfrm>
            <a:prstGeom prst="ellipse">
              <a:avLst/>
            </a:prstGeom>
            <a:solidFill>
              <a:sysClr val="window" lastClr="FFFFFF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2F6BB3F-C314-449D-9864-B2AF1670BE35}"/>
              </a:ext>
            </a:extLst>
          </p:cNvPr>
          <p:cNvSpPr/>
          <p:nvPr/>
        </p:nvSpPr>
        <p:spPr>
          <a:xfrm>
            <a:off x="10125472" y="2900214"/>
            <a:ext cx="1251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In_Response_tweet_id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FA8894-9624-40F3-BB1C-F61DC24CF0D0}"/>
              </a:ext>
            </a:extLst>
          </p:cNvPr>
          <p:cNvSpPr/>
          <p:nvPr/>
        </p:nvSpPr>
        <p:spPr>
          <a:xfrm>
            <a:off x="5492247" y="285404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Created_at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C7826A-ED43-4917-9F47-BC21193E3275}"/>
              </a:ext>
            </a:extLst>
          </p:cNvPr>
          <p:cNvSpPr/>
          <p:nvPr/>
        </p:nvSpPr>
        <p:spPr>
          <a:xfrm>
            <a:off x="10111229" y="3257595"/>
            <a:ext cx="12093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kern="0" dirty="0">
                <a:solidFill>
                  <a:prstClr val="white"/>
                </a:solidFill>
              </a:rPr>
              <a:t>H</a:t>
            </a:r>
            <a:r>
              <a:rPr lang="en-US" sz="1100" kern="0" dirty="0">
                <a:solidFill>
                  <a:prstClr val="white"/>
                </a:solidFill>
              </a:rPr>
              <a:t>elps find the id of the tweet that followed up after initial response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Id card png images | PNGEgg">
            <a:extLst>
              <a:ext uri="{FF2B5EF4-FFF2-40B4-BE49-F238E27FC236}">
                <a16:creationId xmlns:a16="http://schemas.microsoft.com/office/drawing/2014/main" id="{E37277FB-4C00-428F-A7FE-B730BC3D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84" b="91667" l="3736" r="96552">
                        <a14:foregroundMark x1="3736" y1="35920" x2="50575" y2="49425"/>
                        <a14:foregroundMark x1="6609" y1="68966" x2="10057" y2="76437"/>
                        <a14:foregroundMark x1="10057" y1="76437" x2="21552" y2="84770"/>
                        <a14:foregroundMark x1="21552" y1="84770" x2="22989" y2="85057"/>
                        <a14:foregroundMark x1="31609" y1="61207" x2="31609" y2="61207"/>
                        <a14:foregroundMark x1="21839" y1="71552" x2="26724" y2="75287"/>
                        <a14:foregroundMark x1="30460" y1="60345" x2="33333" y2="63793"/>
                        <a14:foregroundMark x1="52299" y1="62931" x2="57184" y2="80747"/>
                        <a14:foregroundMark x1="91092" y1="39368" x2="96839" y2="69253"/>
                        <a14:foregroundMark x1="84770" y1="86207" x2="44828" y2="91667"/>
                        <a14:foregroundMark x1="44828" y1="91667" x2="43966" y2="91954"/>
                        <a14:foregroundMark x1="6322" y1="78161" x2="16092" y2="85057"/>
                        <a14:foregroundMark x1="16092" y1="85057" x2="33046" y2="87069"/>
                        <a14:foregroundMark x1="22701" y1="73276" x2="24425" y2="73563"/>
                        <a14:foregroundMark x1="22701" y1="72989" x2="26724" y2="73563"/>
                        <a14:foregroundMark x1="35632" y1="72701" x2="35057" y2="74138"/>
                        <a14:foregroundMark x1="47701" y1="8621" x2="49713" y2="7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26" y="1821319"/>
            <a:ext cx="613514" cy="6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witter logo on transparent background PNG - Similar PNG">
            <a:extLst>
              <a:ext uri="{FF2B5EF4-FFF2-40B4-BE49-F238E27FC236}">
                <a16:creationId xmlns:a16="http://schemas.microsoft.com/office/drawing/2014/main" id="{384D4B44-0742-46F0-A560-DF186075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00" b="90667" l="8333" r="91000">
                        <a14:foregroundMark x1="8667" y1="67333" x2="10000" y2="58833"/>
                        <a14:foregroundMark x1="68167" y1="9333" x2="58167" y2="9333"/>
                        <a14:foregroundMark x1="90500" y1="26667" x2="91000" y2="33167"/>
                        <a14:foregroundMark x1="32167" y1="90833" x2="26000" y2="90667"/>
                        <a14:foregroundMark x1="38333" y1="9833" x2="36500" y2="9000"/>
                        <a14:foregroundMark x1="10000" y1="45333" x2="8333" y2="43167"/>
                        <a14:foregroundMark x1="8333" y1="66833" x2="8667" y2="7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922" y="1823393"/>
            <a:ext cx="653871" cy="6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riter PNG Images With Transparent Background | Free Download On Lovepik">
            <a:extLst>
              <a:ext uri="{FF2B5EF4-FFF2-40B4-BE49-F238E27FC236}">
                <a16:creationId xmlns:a16="http://schemas.microsoft.com/office/drawing/2014/main" id="{28731389-9F00-42FA-9378-A585DDBD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67" y="1703922"/>
            <a:ext cx="1602571" cy="8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18AE477-093B-4850-AF84-280935116167}"/>
              </a:ext>
            </a:extLst>
          </p:cNvPr>
          <p:cNvSpPr/>
          <p:nvPr/>
        </p:nvSpPr>
        <p:spPr>
          <a:xfrm>
            <a:off x="2564867" y="1682465"/>
            <a:ext cx="737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@</a:t>
            </a:r>
          </a:p>
        </p:txBody>
      </p:sp>
      <p:pic>
        <p:nvPicPr>
          <p:cNvPr id="4106" name="Picture 10" descr="Calendar Time Icon, Calendar, holidays, text png thumbnail">
            <a:extLst>
              <a:ext uri="{FF2B5EF4-FFF2-40B4-BE49-F238E27FC236}">
                <a16:creationId xmlns:a16="http://schemas.microsoft.com/office/drawing/2014/main" id="{D3BE23BA-E611-428A-87CA-A91F62A1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437" b="96552" l="1437" r="96264">
                        <a14:foregroundMark x1="5747" y1="22414" x2="6609" y2="31609"/>
                        <a14:foregroundMark x1="4023" y1="42241" x2="1437" y2="55460"/>
                        <a14:foregroundMark x1="17816" y1="43678" x2="17816" y2="43678"/>
                        <a14:foregroundMark x1="36782" y1="44540" x2="38506" y2="42241"/>
                        <a14:foregroundMark x1="52874" y1="44828" x2="58046" y2="40230"/>
                        <a14:foregroundMark x1="32759" y1="40517" x2="39368" y2="45977"/>
                        <a14:foregroundMark x1="15517" y1="41092" x2="20690" y2="47414"/>
                        <a14:foregroundMark x1="52586" y1="40805" x2="58621" y2="47989"/>
                        <a14:foregroundMark x1="13218" y1="57471" x2="22701" y2="65805"/>
                        <a14:foregroundMark x1="34770" y1="58333" x2="41092" y2="65230"/>
                        <a14:foregroundMark x1="2011" y1="58046" x2="2299" y2="72989"/>
                        <a14:foregroundMark x1="12356" y1="78448" x2="27874" y2="77586"/>
                        <a14:foregroundMark x1="27874" y1="77586" x2="30747" y2="77874"/>
                        <a14:foregroundMark x1="13506" y1="26149" x2="36494" y2="24138"/>
                        <a14:foregroundMark x1="14368" y1="7471" x2="15230" y2="14368"/>
                        <a14:foregroundMark x1="65805" y1="7759" x2="66379" y2="15517"/>
                        <a14:foregroundMark x1="65230" y1="2874" x2="65230" y2="1724"/>
                        <a14:foregroundMark x1="67529" y1="54310" x2="61207" y2="56609"/>
                        <a14:foregroundMark x1="51724" y1="39943" x2="55747" y2="43678"/>
                        <a14:foregroundMark x1="51149" y1="49425" x2="57471" y2="42241"/>
                        <a14:foregroundMark x1="57471" y1="62069" x2="52874" y2="69828"/>
                        <a14:foregroundMark x1="53736" y1="80460" x2="60057" y2="89943"/>
                        <a14:foregroundMark x1="60057" y1="89943" x2="61207" y2="91379"/>
                        <a14:foregroundMark x1="68103" y1="95402" x2="78161" y2="96839"/>
                        <a14:foregroundMark x1="90805" y1="89368" x2="95977" y2="80172"/>
                        <a14:foregroundMark x1="94828" y1="70977" x2="91667" y2="63793"/>
                        <a14:foregroundMark x1="83046" y1="56609" x2="73563" y2="54023"/>
                        <a14:foregroundMark x1="83908" y1="55460" x2="94828" y2="68103"/>
                        <a14:foregroundMark x1="94828" y1="68103" x2="96264" y2="80172"/>
                        <a14:foregroundMark x1="71264" y1="67816" x2="75575" y2="78161"/>
                        <a14:foregroundMark x1="75575" y1="78161" x2="83908" y2="78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72" y="1861725"/>
            <a:ext cx="696228" cy="6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ponse icon PNG and SVG Vector Free Download">
            <a:extLst>
              <a:ext uri="{FF2B5EF4-FFF2-40B4-BE49-F238E27FC236}">
                <a16:creationId xmlns:a16="http://schemas.microsoft.com/office/drawing/2014/main" id="{433B76A4-FFC5-4166-8726-42860555B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51" y="1920449"/>
            <a:ext cx="580846" cy="51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ponse Icons - Free SVG &amp; PNG Response Images - Noun Project">
            <a:extLst>
              <a:ext uri="{FF2B5EF4-FFF2-40B4-BE49-F238E27FC236}">
                <a16:creationId xmlns:a16="http://schemas.microsoft.com/office/drawing/2014/main" id="{24E121FC-C8DA-4E80-98F0-77F6839C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89" y="1855797"/>
            <a:ext cx="695678" cy="6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19414A-5BBD-4702-98AF-C91002A4D65F}"/>
              </a:ext>
            </a:extLst>
          </p:cNvPr>
          <p:cNvGrpSpPr/>
          <p:nvPr/>
        </p:nvGrpSpPr>
        <p:grpSpPr>
          <a:xfrm>
            <a:off x="178805" y="6329307"/>
            <a:ext cx="11893452" cy="392168"/>
            <a:chOff x="178805" y="6329307"/>
            <a:chExt cx="11893452" cy="392168"/>
          </a:xfrm>
        </p:grpSpPr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74F55BA9-713F-4799-BCF2-0EE41D28AC21}"/>
                </a:ext>
              </a:extLst>
            </p:cNvPr>
            <p:cNvSpPr txBox="1">
              <a:spLocks/>
            </p:cNvSpPr>
            <p:nvPr/>
          </p:nvSpPr>
          <p:spPr>
            <a:xfrm>
              <a:off x="178805" y="6356350"/>
              <a:ext cx="1189345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Twitter Customer Complaints, Sentiment Analysis</a:t>
              </a:r>
            </a:p>
          </p:txBody>
        </p:sp>
        <p:pic>
          <p:nvPicPr>
            <p:cNvPr id="15" name="Picture 14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0823B6F-234C-4CBC-B931-A9C8930F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94" b="89796" l="2000" r="97778">
                          <a14:foregroundMark x1="6222" y1="15306" x2="6222" y2="15306"/>
                          <a14:foregroundMark x1="22667" y1="39286" x2="22667" y2="39286"/>
                          <a14:foregroundMark x1="33889" y1="32143" x2="33889" y2="32143"/>
                          <a14:foregroundMark x1="56333" y1="46429" x2="56333" y2="46429"/>
                          <a14:foregroundMark x1="54333" y1="18367" x2="54333" y2="18367"/>
                          <a14:foregroundMark x1="62556" y1="30102" x2="62556" y2="30102"/>
                          <a14:foregroundMark x1="74667" y1="39796" x2="74667" y2="39796"/>
                          <a14:foregroundMark x1="81222" y1="47959" x2="81222" y2="47959"/>
                          <a14:foregroundMark x1="94000" y1="77041" x2="94000" y2="77041"/>
                          <a14:foregroundMark x1="97778" y1="79592" x2="97778" y2="79592"/>
                          <a14:foregroundMark x1="2000" y1="34694" x2="2000" y2="34694"/>
                          <a14:foregroundMark x1="40667" y1="59184" x2="40667" y2="59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5" y="6329307"/>
              <a:ext cx="1472574" cy="320694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577D43-44FB-4C98-8605-EAD9C8A3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97186"/>
              </p:ext>
            </p:extLst>
          </p:nvPr>
        </p:nvGraphicFramePr>
        <p:xfrm>
          <a:off x="533401" y="2914477"/>
          <a:ext cx="10658474" cy="1794315"/>
        </p:xfrm>
        <a:graphic>
          <a:graphicData uri="http://schemas.openxmlformats.org/drawingml/2006/table">
            <a:tbl>
              <a:tblPr/>
              <a:tblGrid>
                <a:gridCol w="1866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MX" sz="1300" b="1" dirty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+mn-lt"/>
                        </a:rPr>
                        <a:t>op Companies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Author_id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Inbound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Tweet (Complaint)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+mn-lt"/>
                        </a:rPr>
                        <a:t>AVG Response Time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Author_id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Inbound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Created at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esponse_tweet_id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+mn-lt"/>
                        </a:rPr>
                        <a:t>Sentiment Change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Tweet_id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MX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Inbound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Tweet (Complaint)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3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esponse_tweet_id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E1754A18-01BC-4F11-8CDE-76420E56456B}"/>
              </a:ext>
            </a:extLst>
          </p:cNvPr>
          <p:cNvGrpSpPr/>
          <p:nvPr/>
        </p:nvGrpSpPr>
        <p:grpSpPr>
          <a:xfrm>
            <a:off x="2395931" y="2316620"/>
            <a:ext cx="7186219" cy="587828"/>
            <a:chOff x="1954696" y="1965706"/>
            <a:chExt cx="6819162" cy="548640"/>
          </a:xfrm>
        </p:grpSpPr>
        <p:sp>
          <p:nvSpPr>
            <p:cNvPr id="19" name="Pentagon 15">
              <a:extLst>
                <a:ext uri="{FF2B5EF4-FFF2-40B4-BE49-F238E27FC236}">
                  <a16:creationId xmlns:a16="http://schemas.microsoft.com/office/drawing/2014/main" id="{29EEB86D-149A-44C2-A2D4-5AEBF3E33874}"/>
                </a:ext>
              </a:extLst>
            </p:cNvPr>
            <p:cNvSpPr/>
            <p:nvPr/>
          </p:nvSpPr>
          <p:spPr>
            <a:xfrm>
              <a:off x="1954696" y="1965706"/>
              <a:ext cx="1828800" cy="548640"/>
            </a:xfrm>
            <a:prstGeom prst="homePlate">
              <a:avLst/>
            </a:prstGeom>
            <a:solidFill>
              <a:srgbClr val="86BC25"/>
            </a:solidFill>
            <a:ln w="6350" cap="flat" cmpd="sng" algn="ctr">
              <a:noFill/>
              <a:prstDash val="solid"/>
            </a:ln>
            <a:effectLst/>
          </p:spPr>
          <p:txBody>
            <a:bodyPr lIns="118533" tIns="118533" rIns="118533" bIns="118533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Column 1</a:t>
              </a:r>
            </a:p>
          </p:txBody>
        </p:sp>
        <p:sp>
          <p:nvSpPr>
            <p:cNvPr id="20" name="Chevron 17">
              <a:extLst>
                <a:ext uri="{FF2B5EF4-FFF2-40B4-BE49-F238E27FC236}">
                  <a16:creationId xmlns:a16="http://schemas.microsoft.com/office/drawing/2014/main" id="{C71F7C71-CDD5-4A07-BB13-660D7C06AEC4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</a:ln>
            <a:effectLst/>
          </p:spPr>
          <p:txBody>
            <a:bodyPr lIns="118533" tIns="118533" rIns="118533" bIns="118533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Column 2</a:t>
              </a:r>
            </a:p>
          </p:txBody>
        </p:sp>
        <p:sp>
          <p:nvSpPr>
            <p:cNvPr id="21" name="Chevron 18">
              <a:extLst>
                <a:ext uri="{FF2B5EF4-FFF2-40B4-BE49-F238E27FC236}">
                  <a16:creationId xmlns:a16="http://schemas.microsoft.com/office/drawing/2014/main" id="{BF36BA87-D9F6-49F2-9469-DEC965E26523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</a:ln>
            <a:effectLst/>
          </p:spPr>
          <p:txBody>
            <a:bodyPr lIns="118533" tIns="118533" rIns="118533" bIns="118533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Column 3</a:t>
              </a:r>
            </a:p>
          </p:txBody>
        </p:sp>
        <p:sp>
          <p:nvSpPr>
            <p:cNvPr id="22" name="Chevron 24">
              <a:extLst>
                <a:ext uri="{FF2B5EF4-FFF2-40B4-BE49-F238E27FC236}">
                  <a16:creationId xmlns:a16="http://schemas.microsoft.com/office/drawing/2014/main" id="{C5F43F89-8F72-4CC0-92F9-95152774CFB4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</a:ln>
            <a:effectLst/>
          </p:spPr>
          <p:txBody>
            <a:bodyPr lIns="118533" tIns="118533" rIns="118533" bIns="118533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Column 4</a:t>
              </a:r>
            </a:p>
          </p:txBody>
        </p:sp>
      </p:grpSp>
      <p:sp>
        <p:nvSpPr>
          <p:cNvPr id="23" name="Chevron 24">
            <a:extLst>
              <a:ext uri="{FF2B5EF4-FFF2-40B4-BE49-F238E27FC236}">
                <a16:creationId xmlns:a16="http://schemas.microsoft.com/office/drawing/2014/main" id="{DD16AD9E-3E73-4630-8C00-294FBB3E09A0}"/>
              </a:ext>
            </a:extLst>
          </p:cNvPr>
          <p:cNvSpPr/>
          <p:nvPr/>
        </p:nvSpPr>
        <p:spPr>
          <a:xfrm>
            <a:off x="9407904" y="2316620"/>
            <a:ext cx="1927239" cy="587828"/>
          </a:xfrm>
          <a:prstGeom prst="chevron">
            <a:avLst/>
          </a:prstGeom>
          <a:solidFill>
            <a:sysClr val="windowText" lastClr="000000"/>
          </a:solidFill>
          <a:ln w="6350" cap="flat" cmpd="sng" algn="ctr">
            <a:noFill/>
            <a:prstDash val="solid"/>
          </a:ln>
          <a:effectLst/>
        </p:spPr>
        <p:txBody>
          <a:bodyPr lIns="118533" tIns="118533" rIns="118533" bIns="118533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Column 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8FBB1-4DC9-4B64-AB8A-1FEC1B4E8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67080"/>
              </p:ext>
            </p:extLst>
          </p:nvPr>
        </p:nvGraphicFramePr>
        <p:xfrm>
          <a:off x="9407904" y="2913716"/>
          <a:ext cx="3543300" cy="1794315"/>
        </p:xfrm>
        <a:graphic>
          <a:graphicData uri="http://schemas.openxmlformats.org/drawingml/2006/table">
            <a:tbl>
              <a:tblPr/>
              <a:tblGrid>
                <a:gridCol w="3543300">
                  <a:extLst>
                    <a:ext uri="{9D8B030D-6E8A-4147-A177-3AD203B41FA5}">
                      <a16:colId xmlns:a16="http://schemas.microsoft.com/office/drawing/2014/main" val="2294264327"/>
                    </a:ext>
                  </a:extLst>
                </a:gridCol>
              </a:tblGrid>
              <a:tr h="598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287450"/>
                  </a:ext>
                </a:extLst>
              </a:tr>
              <a:tr h="598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300" b="0" dirty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56990"/>
                  </a:ext>
                </a:extLst>
              </a:tr>
              <a:tr h="598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3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In_r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esponse_tweet_id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17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74D0F62-37FD-4BF1-8B05-8F1255EB4522}"/>
              </a:ext>
            </a:extLst>
          </p:cNvPr>
          <p:cNvSpPr txBox="1">
            <a:spLocks/>
          </p:cNvSpPr>
          <p:nvPr/>
        </p:nvSpPr>
        <p:spPr>
          <a:xfrm>
            <a:off x="178805" y="6356350"/>
            <a:ext cx="1189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Twitter Customer Complaints, Sentiment Analysis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0EF6B47-A35E-4715-871D-276F9DC4E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72E151-2727-4C34-B8B0-B0397272A01E}"/>
              </a:ext>
            </a:extLst>
          </p:cNvPr>
          <p:cNvGrpSpPr/>
          <p:nvPr/>
        </p:nvGrpSpPr>
        <p:grpSpPr>
          <a:xfrm>
            <a:off x="717787" y="1669356"/>
            <a:ext cx="10612341" cy="1206171"/>
            <a:chOff x="717787" y="1207800"/>
            <a:chExt cx="10612341" cy="1206171"/>
          </a:xfrm>
        </p:grpSpPr>
        <p:sp>
          <p:nvSpPr>
            <p:cNvPr id="89" name="フリーフォーム 17">
              <a:extLst>
                <a:ext uri="{FF2B5EF4-FFF2-40B4-BE49-F238E27FC236}">
                  <a16:creationId xmlns:a16="http://schemas.microsoft.com/office/drawing/2014/main" id="{64DB6518-1A61-4FF1-A91B-15418797B79A}"/>
                </a:ext>
              </a:extLst>
            </p:cNvPr>
            <p:cNvSpPr/>
            <p:nvPr/>
          </p:nvSpPr>
          <p:spPr bwMode="gray">
            <a:xfrm>
              <a:off x="862283" y="1207800"/>
              <a:ext cx="10467845" cy="1206171"/>
            </a:xfrm>
            <a:custGeom>
              <a:avLst/>
              <a:gdLst>
                <a:gd name="connsiteX0" fmla="*/ 504000 w 8748000"/>
                <a:gd name="connsiteY0" fmla="*/ 0 h 1008000"/>
                <a:gd name="connsiteX1" fmla="*/ 519058 w 8748000"/>
                <a:gd name="connsiteY1" fmla="*/ 1518 h 1008000"/>
                <a:gd name="connsiteX2" fmla="*/ 519058 w 8748000"/>
                <a:gd name="connsiteY2" fmla="*/ 0 h 1008000"/>
                <a:gd name="connsiteX3" fmla="*/ 8251258 w 8748000"/>
                <a:gd name="connsiteY3" fmla="*/ 0 h 1008000"/>
                <a:gd name="connsiteX4" fmla="*/ 8745019 w 8748000"/>
                <a:gd name="connsiteY4" fmla="*/ 402426 h 1008000"/>
                <a:gd name="connsiteX5" fmla="*/ 8748000 w 8748000"/>
                <a:gd name="connsiteY5" fmla="*/ 432000 h 1008000"/>
                <a:gd name="connsiteX6" fmla="*/ 1000742 w 8748000"/>
                <a:gd name="connsiteY6" fmla="*/ 432000 h 1008000"/>
                <a:gd name="connsiteX7" fmla="*/ 1008000 w 8748000"/>
                <a:gd name="connsiteY7" fmla="*/ 504000 h 1008000"/>
                <a:gd name="connsiteX8" fmla="*/ 504000 w 8748000"/>
                <a:gd name="connsiteY8" fmla="*/ 1008000 h 1008000"/>
                <a:gd name="connsiteX9" fmla="*/ 0 w 8748000"/>
                <a:gd name="connsiteY9" fmla="*/ 504000 h 1008000"/>
                <a:gd name="connsiteX10" fmla="*/ 504000 w 8748000"/>
                <a:gd name="connsiteY10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8000" h="1008000">
                  <a:moveTo>
                    <a:pt x="504000" y="0"/>
                  </a:moveTo>
                  <a:lnTo>
                    <a:pt x="519058" y="1518"/>
                  </a:lnTo>
                  <a:lnTo>
                    <a:pt x="519058" y="0"/>
                  </a:lnTo>
                  <a:lnTo>
                    <a:pt x="8251258" y="0"/>
                  </a:lnTo>
                  <a:cubicBezTo>
                    <a:pt x="8494816" y="0"/>
                    <a:pt x="8698022" y="172762"/>
                    <a:pt x="8745019" y="402426"/>
                  </a:cubicBezTo>
                  <a:lnTo>
                    <a:pt x="8748000" y="432000"/>
                  </a:lnTo>
                  <a:lnTo>
                    <a:pt x="1000742" y="432000"/>
                  </a:lnTo>
                  <a:lnTo>
                    <a:pt x="1008000" y="504000"/>
                  </a:lnTo>
                  <a:cubicBezTo>
                    <a:pt x="1008000" y="782352"/>
                    <a:pt x="782352" y="1008000"/>
                    <a:pt x="504000" y="1008000"/>
                  </a:cubicBezTo>
                  <a:cubicBezTo>
                    <a:pt x="225648" y="1008000"/>
                    <a:pt x="0" y="782352"/>
                    <a:pt x="0" y="504000"/>
                  </a:cubicBezTo>
                  <a:cubicBezTo>
                    <a:pt x="0" y="225648"/>
                    <a:pt x="225648" y="0"/>
                    <a:pt x="504000" y="0"/>
                  </a:cubicBezTo>
                  <a:close/>
                </a:path>
              </a:pathLst>
            </a:custGeom>
            <a:solidFill>
              <a:srgbClr val="86BC25"/>
            </a:solidFill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 marR="0" lvl="0" indent="-3600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  NLP (Natural Language Processing)</a:t>
              </a:r>
              <a:endPara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正方形/長方形 23">
              <a:extLst>
                <a:ext uri="{FF2B5EF4-FFF2-40B4-BE49-F238E27FC236}">
                  <a16:creationId xmlns:a16="http://schemas.microsoft.com/office/drawing/2014/main" id="{F2A8EE26-2BD3-4304-A6C2-A6351B0B8361}"/>
                </a:ext>
              </a:extLst>
            </p:cNvPr>
            <p:cNvSpPr/>
            <p:nvPr/>
          </p:nvSpPr>
          <p:spPr bwMode="gray">
            <a:xfrm>
              <a:off x="2283842" y="1724730"/>
              <a:ext cx="9046286" cy="68924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Will help the model understand each tweet and recognize certain patterns</a:t>
              </a:r>
              <a:endPara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F017DE8-68B0-45A2-B9EE-1E06AC68C3DD}"/>
                </a:ext>
              </a:extLst>
            </p:cNvPr>
            <p:cNvSpPr/>
            <p:nvPr/>
          </p:nvSpPr>
          <p:spPr bwMode="gray">
            <a:xfrm>
              <a:off x="915092" y="1254533"/>
              <a:ext cx="1104207" cy="1088617"/>
            </a:xfrm>
            <a:prstGeom prst="ellipse">
              <a:avLst/>
            </a:prstGeom>
            <a:solidFill>
              <a:sysClr val="window" lastClr="FFFFFF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5124" name="Picture 4" descr="Natural Language Processing png images | PNGEgg">
              <a:extLst>
                <a:ext uri="{FF2B5EF4-FFF2-40B4-BE49-F238E27FC236}">
                  <a16:creationId xmlns:a16="http://schemas.microsoft.com/office/drawing/2014/main" id="{9CFD7803-A56C-4115-81C5-CC3F4B64C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5222" y1="24200" x2="50333" y2="23600"/>
                          <a14:foregroundMark x1="42667" y1="77000" x2="45778" y2="79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87" y="1394717"/>
              <a:ext cx="1492582" cy="80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B3885C-3414-41A1-8642-15CFDC7DEA36}"/>
              </a:ext>
            </a:extLst>
          </p:cNvPr>
          <p:cNvGrpSpPr/>
          <p:nvPr/>
        </p:nvGrpSpPr>
        <p:grpSpPr>
          <a:xfrm>
            <a:off x="861565" y="3783859"/>
            <a:ext cx="10472403" cy="1206171"/>
            <a:chOff x="861565" y="3783859"/>
            <a:chExt cx="10472403" cy="1206171"/>
          </a:xfrm>
        </p:grpSpPr>
        <p:sp>
          <p:nvSpPr>
            <p:cNvPr id="87" name="フリーフォーム 15">
              <a:extLst>
                <a:ext uri="{FF2B5EF4-FFF2-40B4-BE49-F238E27FC236}">
                  <a16:creationId xmlns:a16="http://schemas.microsoft.com/office/drawing/2014/main" id="{113F3F7B-0C03-4587-B523-B03F0695DED2}"/>
                </a:ext>
              </a:extLst>
            </p:cNvPr>
            <p:cNvSpPr/>
            <p:nvPr/>
          </p:nvSpPr>
          <p:spPr bwMode="gray">
            <a:xfrm>
              <a:off x="861565" y="3783859"/>
              <a:ext cx="10467845" cy="1206171"/>
            </a:xfrm>
            <a:custGeom>
              <a:avLst/>
              <a:gdLst>
                <a:gd name="connsiteX0" fmla="*/ 504000 w 8748000"/>
                <a:gd name="connsiteY0" fmla="*/ 0 h 1008000"/>
                <a:gd name="connsiteX1" fmla="*/ 519058 w 8748000"/>
                <a:gd name="connsiteY1" fmla="*/ 1518 h 1008000"/>
                <a:gd name="connsiteX2" fmla="*/ 519058 w 8748000"/>
                <a:gd name="connsiteY2" fmla="*/ 0 h 1008000"/>
                <a:gd name="connsiteX3" fmla="*/ 8251258 w 8748000"/>
                <a:gd name="connsiteY3" fmla="*/ 0 h 1008000"/>
                <a:gd name="connsiteX4" fmla="*/ 8745019 w 8748000"/>
                <a:gd name="connsiteY4" fmla="*/ 402426 h 1008000"/>
                <a:gd name="connsiteX5" fmla="*/ 8748000 w 8748000"/>
                <a:gd name="connsiteY5" fmla="*/ 432000 h 1008000"/>
                <a:gd name="connsiteX6" fmla="*/ 1000742 w 8748000"/>
                <a:gd name="connsiteY6" fmla="*/ 432000 h 1008000"/>
                <a:gd name="connsiteX7" fmla="*/ 1008000 w 8748000"/>
                <a:gd name="connsiteY7" fmla="*/ 504000 h 1008000"/>
                <a:gd name="connsiteX8" fmla="*/ 504000 w 8748000"/>
                <a:gd name="connsiteY8" fmla="*/ 1008000 h 1008000"/>
                <a:gd name="connsiteX9" fmla="*/ 0 w 8748000"/>
                <a:gd name="connsiteY9" fmla="*/ 504000 h 1008000"/>
                <a:gd name="connsiteX10" fmla="*/ 504000 w 8748000"/>
                <a:gd name="connsiteY10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8000" h="1008000">
                  <a:moveTo>
                    <a:pt x="504000" y="0"/>
                  </a:moveTo>
                  <a:lnTo>
                    <a:pt x="519058" y="1518"/>
                  </a:lnTo>
                  <a:lnTo>
                    <a:pt x="519058" y="0"/>
                  </a:lnTo>
                  <a:lnTo>
                    <a:pt x="8251258" y="0"/>
                  </a:lnTo>
                  <a:cubicBezTo>
                    <a:pt x="8494816" y="0"/>
                    <a:pt x="8698022" y="172762"/>
                    <a:pt x="8745019" y="402426"/>
                  </a:cubicBezTo>
                  <a:lnTo>
                    <a:pt x="8748000" y="432000"/>
                  </a:lnTo>
                  <a:lnTo>
                    <a:pt x="1000742" y="432000"/>
                  </a:lnTo>
                  <a:lnTo>
                    <a:pt x="1008000" y="504000"/>
                  </a:lnTo>
                  <a:cubicBezTo>
                    <a:pt x="1008000" y="782352"/>
                    <a:pt x="782352" y="1008000"/>
                    <a:pt x="504000" y="1008000"/>
                  </a:cubicBezTo>
                  <a:cubicBezTo>
                    <a:pt x="225648" y="1008000"/>
                    <a:pt x="0" y="782352"/>
                    <a:pt x="0" y="504000"/>
                  </a:cubicBezTo>
                  <a:cubicBezTo>
                    <a:pt x="0" y="225648"/>
                    <a:pt x="225648" y="0"/>
                    <a:pt x="504000" y="0"/>
                  </a:cubicBezTo>
                  <a:close/>
                </a:path>
              </a:pathLst>
            </a:custGeom>
            <a:solidFill>
              <a:srgbClr val="43B02A"/>
            </a:solidFill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 marR="0" lvl="0" indent="-3600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  Machine Learning</a:t>
              </a:r>
              <a:endPara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3BA03F9-411F-4302-9DF6-023578E0F783}"/>
                </a:ext>
              </a:extLst>
            </p:cNvPr>
            <p:cNvSpPr/>
            <p:nvPr/>
          </p:nvSpPr>
          <p:spPr bwMode="gray">
            <a:xfrm>
              <a:off x="916138" y="3848054"/>
              <a:ext cx="1103161" cy="1082587"/>
            </a:xfrm>
            <a:prstGeom prst="ellipse">
              <a:avLst/>
            </a:prstGeom>
            <a:solidFill>
              <a:sysClr val="window" lastClr="FFFFFF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5132" name="Picture 12" descr="Machine learning - Free technology icons">
              <a:extLst>
                <a:ext uri="{FF2B5EF4-FFF2-40B4-BE49-F238E27FC236}">
                  <a16:creationId xmlns:a16="http://schemas.microsoft.com/office/drawing/2014/main" id="{C0F07DC1-142C-48F8-A7EF-89664F31B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483" y="4034971"/>
              <a:ext cx="707190" cy="707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正方形/長方形 23">
              <a:extLst>
                <a:ext uri="{FF2B5EF4-FFF2-40B4-BE49-F238E27FC236}">
                  <a16:creationId xmlns:a16="http://schemas.microsoft.com/office/drawing/2014/main" id="{7A212D3F-D1E8-4851-A30C-A31ACA36F932}"/>
                </a:ext>
              </a:extLst>
            </p:cNvPr>
            <p:cNvSpPr/>
            <p:nvPr/>
          </p:nvSpPr>
          <p:spPr bwMode="gray">
            <a:xfrm>
              <a:off x="2287682" y="4257568"/>
              <a:ext cx="9046286" cy="68924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s-MX" altLang="ja-JP" sz="1100" kern="0" dirty="0">
                  <a:solidFill>
                    <a:prstClr val="black"/>
                  </a:solidFill>
                </a:rPr>
                <a:t>M</a:t>
              </a:r>
              <a:r>
                <a:rPr kumimoji="1" lang="en-US" altLang="ja-JP" sz="1100" kern="0" dirty="0">
                  <a:solidFill>
                    <a:prstClr val="black"/>
                  </a:solidFill>
                </a:rPr>
                <a:t>achine learning will help us treat our information with algorithms in order to minimize flaws</a:t>
              </a:r>
              <a:endPara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71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76B993-16E6-4C3C-9D02-1D9E524CF8B6}"/>
              </a:ext>
            </a:extLst>
          </p:cNvPr>
          <p:cNvSpPr txBox="1">
            <a:spLocks/>
          </p:cNvSpPr>
          <p:nvPr/>
        </p:nvSpPr>
        <p:spPr>
          <a:xfrm>
            <a:off x="178805" y="6356350"/>
            <a:ext cx="1189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Twitter Customer Complaints, Sentiment Analysis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D2613F9-1BDA-4565-93C2-092D4F51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A600F9-CA34-42AC-AAA3-D3F313EC4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210132"/>
              </p:ext>
            </p:extLst>
          </p:nvPr>
        </p:nvGraphicFramePr>
        <p:xfrm>
          <a:off x="6242493" y="1018657"/>
          <a:ext cx="4198679" cy="5252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4E9BF84-C715-41EC-905B-61B588E0B5DF}"/>
              </a:ext>
            </a:extLst>
          </p:cNvPr>
          <p:cNvSpPr txBox="1">
            <a:spLocks/>
          </p:cNvSpPr>
          <p:nvPr/>
        </p:nvSpPr>
        <p:spPr>
          <a:xfrm>
            <a:off x="1169122" y="3301874"/>
            <a:ext cx="3185164" cy="3845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43B02A"/>
                </a:solidFill>
              </a:rPr>
              <a:t>Top 5 companies with complaints</a:t>
            </a:r>
          </a:p>
          <a:p>
            <a:pPr marL="0" indent="0">
              <a:buNone/>
            </a:pPr>
            <a:endParaRPr lang="en-US" sz="1300" dirty="0">
              <a:solidFill>
                <a:srgbClr val="43B02A"/>
              </a:solidFill>
            </a:endParaRPr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BF375-D7B5-417B-845F-8CDC0FF8B33B}"/>
              </a:ext>
            </a:extLst>
          </p:cNvPr>
          <p:cNvSpPr/>
          <p:nvPr/>
        </p:nvSpPr>
        <p:spPr>
          <a:xfrm flipV="1">
            <a:off x="1174009" y="3647641"/>
            <a:ext cx="3710071" cy="45719"/>
          </a:xfrm>
          <a:prstGeom prst="rect">
            <a:avLst/>
          </a:prstGeom>
          <a:solidFill>
            <a:srgbClr val="86BC25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76B993-16E6-4C3C-9D02-1D9E524CF8B6}"/>
              </a:ext>
            </a:extLst>
          </p:cNvPr>
          <p:cNvSpPr txBox="1">
            <a:spLocks/>
          </p:cNvSpPr>
          <p:nvPr/>
        </p:nvSpPr>
        <p:spPr>
          <a:xfrm>
            <a:off x="178805" y="6356350"/>
            <a:ext cx="1189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Twitter Customer Complaints, Sentiment Analysis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D2613F9-1BDA-4565-93C2-092D4F51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2000" r="97778">
                        <a14:foregroundMark x1="6222" y1="15306" x2="6222" y2="15306"/>
                        <a14:foregroundMark x1="22667" y1="39286" x2="22667" y2="39286"/>
                        <a14:foregroundMark x1="33889" y1="32143" x2="33889" y2="32143"/>
                        <a14:foregroundMark x1="56333" y1="46429" x2="56333" y2="46429"/>
                        <a14:foregroundMark x1="54333" y1="18367" x2="54333" y2="18367"/>
                        <a14:foregroundMark x1="62556" y1="30102" x2="62556" y2="30102"/>
                        <a14:foregroundMark x1="74667" y1="39796" x2="74667" y2="39796"/>
                        <a14:foregroundMark x1="81222" y1="47959" x2="81222" y2="47959"/>
                        <a14:foregroundMark x1="94000" y1="77041" x2="94000" y2="77041"/>
                        <a14:foregroundMark x1="97778" y1="79592" x2="97778" y2="79592"/>
                        <a14:foregroundMark x1="2000" y1="34694" x2="2000" y2="34694"/>
                        <a14:foregroundMark x1="40667" y1="59184" x2="40667" y2="59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" y="6329307"/>
            <a:ext cx="1472574" cy="3206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9AA4D2-621E-42D3-8E4C-78AAA339D967}"/>
              </a:ext>
            </a:extLst>
          </p:cNvPr>
          <p:cNvSpPr/>
          <p:nvPr/>
        </p:nvSpPr>
        <p:spPr>
          <a:xfrm flipV="1">
            <a:off x="1127683" y="3848189"/>
            <a:ext cx="2891134" cy="45719"/>
          </a:xfrm>
          <a:prstGeom prst="rect">
            <a:avLst/>
          </a:prstGeom>
          <a:solidFill>
            <a:srgbClr val="86BC25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03AA58-D279-4DF2-922B-BDCF9602C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051156"/>
              </p:ext>
            </p:extLst>
          </p:nvPr>
        </p:nvGraphicFramePr>
        <p:xfrm>
          <a:off x="5922712" y="1576509"/>
          <a:ext cx="5509622" cy="405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57AB3AB-F579-48A3-82A4-9F61C6201B24}"/>
              </a:ext>
            </a:extLst>
          </p:cNvPr>
          <p:cNvSpPr txBox="1">
            <a:spLocks/>
          </p:cNvSpPr>
          <p:nvPr/>
        </p:nvSpPr>
        <p:spPr>
          <a:xfrm>
            <a:off x="1053119" y="3543690"/>
            <a:ext cx="2080642" cy="1581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43B02A"/>
                </a:solidFill>
              </a:rPr>
              <a:t>Avg CS response time </a:t>
            </a:r>
          </a:p>
          <a:p>
            <a:pPr marL="0" indent="0">
              <a:buNone/>
            </a:pPr>
            <a:endParaRPr lang="en-US" sz="1300" dirty="0">
              <a:solidFill>
                <a:srgbClr val="43B02A"/>
              </a:solidFill>
            </a:endParaRPr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2809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4BBAB1E8BBB141897F20D7ACA32DCE" ma:contentTypeVersion="6" ma:contentTypeDescription="Create a new document." ma:contentTypeScope="" ma:versionID="3674530fed0af13d2401daf628a668f0">
  <xsd:schema xmlns:xsd="http://www.w3.org/2001/XMLSchema" xmlns:xs="http://www.w3.org/2001/XMLSchema" xmlns:p="http://schemas.microsoft.com/office/2006/metadata/properties" xmlns:ns3="49af6fbc-ee81-42e1-8fae-dde56c7a295f" xmlns:ns4="b8927309-c6eb-4339-809c-525403903f56" targetNamespace="http://schemas.microsoft.com/office/2006/metadata/properties" ma:root="true" ma:fieldsID="fb19272c18fa36ffb21598b0d4834453" ns3:_="" ns4:_="">
    <xsd:import namespace="49af6fbc-ee81-42e1-8fae-dde56c7a295f"/>
    <xsd:import namespace="b8927309-c6eb-4339-809c-525403903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f6fbc-ee81-42e1-8fae-dde56c7a2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27309-c6eb-4339-809c-525403903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af6fbc-ee81-42e1-8fae-dde56c7a295f" xsi:nil="true"/>
  </documentManagement>
</p:properties>
</file>

<file path=customXml/itemProps1.xml><?xml version="1.0" encoding="utf-8"?>
<ds:datastoreItem xmlns:ds="http://schemas.openxmlformats.org/officeDocument/2006/customXml" ds:itemID="{956D4E82-610F-4737-958F-67C9FC5431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0D62E4-C8C9-48DA-9B07-570DA300A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af6fbc-ee81-42e1-8fae-dde56c7a295f"/>
    <ds:schemaRef ds:uri="b8927309-c6eb-4339-809c-525403903f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7A6627-FDE7-4854-9554-9DDC68E2CFF2}">
  <ds:schemaRefs>
    <ds:schemaRef ds:uri="http://schemas.openxmlformats.org/package/2006/metadata/core-properties"/>
    <ds:schemaRef ds:uri="http://purl.org/dc/elements/1.1/"/>
    <ds:schemaRef ds:uri="b8927309-c6eb-4339-809c-525403903f56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49af6fbc-ee81-42e1-8fae-dde56c7a295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299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 2</vt:lpstr>
      <vt:lpstr>Office Theme</vt:lpstr>
      <vt:lpstr>Deloitte Brand Theme</vt:lpstr>
      <vt:lpstr>Custom Design</vt:lpstr>
      <vt:lpstr>think-cell Slide</vt:lpstr>
      <vt:lpstr>Twitter Customer Complaint 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Customer Complaint  Sentiment Analysis</dc:title>
  <dc:creator>Palacios Villagomez, Ari Jacobo</dc:creator>
  <cp:lastModifiedBy>Palacios Villagomez, Ari Jacobo</cp:lastModifiedBy>
  <cp:revision>2</cp:revision>
  <dcterms:created xsi:type="dcterms:W3CDTF">2023-03-29T17:40:10Z</dcterms:created>
  <dcterms:modified xsi:type="dcterms:W3CDTF">2023-04-10T08:45:31Z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2023-03-29T17:40:10Z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48dea012-fea2-4731-be32-ccacc7ddf7c1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0x010100744BBAB1E8BBB141897F20D7ACA32DCE</vt:lpwstr>
  </property>
</Properties>
</file>