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57" r:id="rId4"/>
    <p:sldId id="259" r:id="rId5"/>
    <p:sldId id="260" r:id="rId6"/>
    <p:sldId id="269" r:id="rId7"/>
    <p:sldId id="271" r:id="rId8"/>
    <p:sldId id="272" r:id="rId9"/>
    <p:sldId id="270" r:id="rId10"/>
    <p:sldId id="268" r:id="rId11"/>
    <p:sldId id="262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ar garg" initials="ag" lastIdx="1" clrIdx="0">
    <p:extLst>
      <p:ext uri="{19B8F6BF-5375-455C-9EA6-DF929625EA0E}">
        <p15:presenceInfo xmlns:p15="http://schemas.microsoft.com/office/powerpoint/2012/main" userId="95493dfd0d60f7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585605"/>
            <a:ext cx="6815669" cy="1515533"/>
          </a:xfrm>
        </p:spPr>
        <p:txBody>
          <a:bodyPr/>
          <a:lstStyle/>
          <a:p>
            <a:r>
              <a:rPr lang="en-US" sz="4400" dirty="0"/>
              <a:t>BI-Bot: </a:t>
            </a:r>
            <a:br>
              <a:rPr lang="en-US" sz="4400" dirty="0"/>
            </a:br>
            <a:r>
              <a:rPr lang="en-US" sz="3600" dirty="0"/>
              <a:t>QA System in Healthcare Domain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8964" y="3559065"/>
            <a:ext cx="3318578" cy="151553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u="sng" dirty="0"/>
              <a:t>Candidate Name</a:t>
            </a:r>
            <a:r>
              <a:rPr lang="en-US" sz="1400" b="1" dirty="0"/>
              <a:t> : </a:t>
            </a:r>
            <a:r>
              <a:rPr lang="en-US" sz="1400" dirty="0"/>
              <a:t>Mr. </a:t>
            </a:r>
            <a:r>
              <a:rPr lang="en-IN" sz="1400" dirty="0"/>
              <a:t>Apar Garg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u="sng" dirty="0"/>
              <a:t>Enrollment Number</a:t>
            </a:r>
            <a:r>
              <a:rPr lang="en-US" sz="1400" b="1" dirty="0"/>
              <a:t> : </a:t>
            </a:r>
            <a:r>
              <a:rPr lang="en-US" sz="1400" dirty="0"/>
              <a:t>E17CSE112</a:t>
            </a:r>
            <a:endParaRPr lang="en-IN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u="sng" dirty="0"/>
              <a:t>Mentor Name</a:t>
            </a:r>
            <a:r>
              <a:rPr lang="en-US" sz="1400" b="1" dirty="0"/>
              <a:t> : </a:t>
            </a:r>
            <a:r>
              <a:rPr lang="en-US" sz="1400" dirty="0"/>
              <a:t>Mr. Swetank Gupta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u="sng" dirty="0"/>
              <a:t>Company Name</a:t>
            </a:r>
            <a:r>
              <a:rPr lang="en-US" sz="1400" b="1" dirty="0"/>
              <a:t> : </a:t>
            </a:r>
            <a:r>
              <a:rPr lang="en-US" sz="1400" dirty="0"/>
              <a:t>D Cube Analytics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42" y="4876801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1909-3CF8-446B-9653-7032B49D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r>
              <a:rPr lang="en-US" b="1" dirty="0"/>
              <a:t>and Future 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A249-9D1A-4D78-82EA-03633432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goal of this work was to build a QA system in the medical domain which can provide real-time responses to the common business queries of any employee in a healthcare company by removing unwanted dependencies on the analytics teams. </a:t>
            </a:r>
          </a:p>
          <a:p>
            <a:pPr marL="457200" algn="just">
              <a:lnSpc>
                <a:spcPct val="107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QA system makes use of advanced NLP techniques like NER and text pre-processing, etc. to understand and answer complex user queries.</a:t>
            </a:r>
            <a:endParaRPr lang="en-IN" sz="18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My future goal is to work on Boolean questions expecting a yes/no answer and other types of factual questions. Another future goal is to develop augmented intelligence that identifies the type of question and gives more insights around that question.</a:t>
            </a:r>
            <a:endParaRPr lang="en-IN" sz="18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60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IN" b="1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1289"/>
            <a:ext cx="4688149" cy="30981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SzPct val="100000"/>
              <a:buNone/>
            </a:pPr>
            <a:r>
              <a:rPr lang="en-US" sz="1600" b="1" u="sng" dirty="0">
                <a:solidFill>
                  <a:schemeClr val="tx1"/>
                </a:solidFill>
              </a:rPr>
              <a:t>Technical Learnings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Perform Pre-processing and EDA on different datasets in the pharma domain.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Text data manipulation and processing techniques.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Custom NER for given data.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Integration of chatbot with a messaging service like Slack.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91721-036F-44EA-B1EA-755CDC12CFEB}"/>
              </a:ext>
            </a:extLst>
          </p:cNvPr>
          <p:cNvSpPr txBox="1">
            <a:spLocks/>
          </p:cNvSpPr>
          <p:nvPr/>
        </p:nvSpPr>
        <p:spPr>
          <a:xfrm>
            <a:off x="6209397" y="2552395"/>
            <a:ext cx="4687200" cy="30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b="1" u="sng" dirty="0">
                <a:solidFill>
                  <a:schemeClr val="tx1"/>
                </a:solidFill>
              </a:rPr>
              <a:t>Other Learnings</a:t>
            </a:r>
          </a:p>
          <a:p>
            <a:pPr algn="ctr">
              <a:buClr>
                <a:schemeClr val="accent1"/>
              </a:buClr>
            </a:pPr>
            <a:endParaRPr lang="en-US" sz="1600" b="1" u="sng" dirty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Function effectively as a member of an organization.</a:t>
            </a: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Write Minutes of Meeting (MoM).</a:t>
            </a: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Write Status Update mail at the end of the day.</a:t>
            </a: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Develop a timeline for a project.</a:t>
            </a: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176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IN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1289"/>
            <a:ext cx="4688149" cy="30981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SzPct val="100000"/>
              <a:buNone/>
            </a:pPr>
            <a:r>
              <a:rPr lang="en-US" sz="1600" b="1" u="sng" dirty="0">
                <a:solidFill>
                  <a:schemeClr val="tx1"/>
                </a:solidFill>
              </a:rPr>
              <a:t>Technical Challenges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IN" sz="1600" u="sng" dirty="0">
                <a:solidFill>
                  <a:schemeClr val="tx1"/>
                </a:solidFill>
              </a:rPr>
              <a:t>Augmented Insights</a:t>
            </a:r>
            <a:r>
              <a:rPr lang="en-IN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Developing augmented intelligence that identifies the type of question and giving more insights around that question.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600" u="sng" dirty="0">
                <a:solidFill>
                  <a:schemeClr val="tx1"/>
                </a:solidFill>
              </a:rPr>
              <a:t>Execution Time</a:t>
            </a:r>
            <a:r>
              <a:rPr lang="en-US" sz="1600" dirty="0">
                <a:solidFill>
                  <a:schemeClr val="tx1"/>
                </a:solidFill>
              </a:rPr>
              <a:t> - Developing efficient code. Preprocessing the question and extracting entities from it is quite computationally expensive.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91721-036F-44EA-B1EA-755CDC12CFEB}"/>
              </a:ext>
            </a:extLst>
          </p:cNvPr>
          <p:cNvSpPr txBox="1">
            <a:spLocks/>
          </p:cNvSpPr>
          <p:nvPr/>
        </p:nvSpPr>
        <p:spPr>
          <a:xfrm>
            <a:off x="6209397" y="2552396"/>
            <a:ext cx="4687200" cy="30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b="1" u="sng" dirty="0">
                <a:solidFill>
                  <a:schemeClr val="tx1"/>
                </a:solidFill>
              </a:rPr>
              <a:t>Other Challenges</a:t>
            </a:r>
            <a:endParaRPr lang="en-US" sz="1600" b="1" u="sng" dirty="0"/>
          </a:p>
          <a:p>
            <a:pPr marL="342900" indent="-342900" algn="ctr">
              <a:buClr>
                <a:schemeClr val="accent1"/>
              </a:buClr>
              <a:buFont typeface="+mj-lt"/>
              <a:buAutoNum type="arabicPeriod"/>
            </a:pPr>
            <a:endParaRPr lang="en-US" sz="1600" b="1" u="sng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600" u="sng" dirty="0"/>
              <a:t>KT sessions</a:t>
            </a:r>
            <a:r>
              <a:rPr lang="en-US" sz="1600" dirty="0"/>
              <a:t> - Intensive KT sessions on fundamentals of pharma and healthcare were difficult to grasp initially due to limited prior knowledge in the field.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IN" sz="1600" dirty="0"/>
          </a:p>
          <a:p>
            <a:pPr marL="342900" lvl="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sz="1600" u="sng" dirty="0"/>
              <a:t>NLP Course</a:t>
            </a:r>
            <a:r>
              <a:rPr lang="en-IN" sz="1600" dirty="0"/>
              <a:t> - Had to take up a course in Chatbot Systems. Managing the course with day-to-day internship tasks was pretty exhaustive.</a:t>
            </a:r>
          </a:p>
          <a:p>
            <a:pPr marL="342900" indent="-342900" algn="just">
              <a:buClr>
                <a:schemeClr val="accent1"/>
              </a:buClr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8050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570C6480-9ADB-4F29-A3E4-E85C86FAE26D}"/>
              </a:ext>
            </a:extLst>
          </p:cNvPr>
          <p:cNvSpPr txBox="1">
            <a:spLocks/>
          </p:cNvSpPr>
          <p:nvPr/>
        </p:nvSpPr>
        <p:spPr>
          <a:xfrm>
            <a:off x="1295402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656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574-76F1-4C00-8565-588301D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b="1" dirty="0"/>
            </a:br>
            <a:r>
              <a:rPr lang="en-IN" b="1" dirty="0"/>
              <a:t>About the Company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348C-F990-4292-956C-DFC2A94F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Internship at </a:t>
            </a:r>
            <a:r>
              <a:rPr lang="en-IN" sz="1800" b="1" u="sng" dirty="0"/>
              <a:t>D Cube Analytics</a:t>
            </a:r>
            <a:endParaRPr lang="en-IN" sz="1800" dirty="0"/>
          </a:p>
          <a:p>
            <a:r>
              <a:rPr lang="en-IN" sz="1800" dirty="0"/>
              <a:t>Helps brands make confident and timely data driven decisions.</a:t>
            </a:r>
          </a:p>
          <a:p>
            <a:r>
              <a:rPr lang="en-IN" sz="1800" dirty="0"/>
              <a:t>Deliver precise and predictive insights using Data Science.</a:t>
            </a:r>
          </a:p>
          <a:p>
            <a:r>
              <a:rPr lang="en-US" sz="1800" dirty="0"/>
              <a:t>Specialties- 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800" dirty="0"/>
              <a:t>Healthcare Analytics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800" dirty="0"/>
              <a:t>Payer Provider Analytics 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800" dirty="0"/>
              <a:t>Pharma Commercial Analytics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BD561-70DF-4482-A4C5-46B04773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810" y="5678071"/>
            <a:ext cx="1356936" cy="395594"/>
          </a:xfrm>
          <a:prstGeom prst="rect">
            <a:avLst/>
          </a:prstGeom>
        </p:spPr>
      </p:pic>
      <p:pic>
        <p:nvPicPr>
          <p:cNvPr id="1026" name="Picture 2" descr="D Cube Analytics | LinkedIn">
            <a:extLst>
              <a:ext uri="{FF2B5EF4-FFF2-40B4-BE49-F238E27FC236}">
                <a16:creationId xmlns:a16="http://schemas.microsoft.com/office/drawing/2014/main" id="{80F99F44-5572-49A8-BD02-C00841BC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672" y="2556932"/>
            <a:ext cx="1905000" cy="1905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9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Accessing a database to get specific information can be a stressful and time-consuming task if one doesn’t have the much-needed technical skills.</a:t>
            </a:r>
          </a:p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Solution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Medical domain-specific knowledge-based QA system, which can answer the queries related to sales and marketing of drug from a given database.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Provide real-time responses to the common business queries of any employee.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Quick access and easy usage with the help of a messaging service like Facebook Messenger or Slack.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94275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Programming Language- Python</a:t>
            </a:r>
          </a:p>
          <a:p>
            <a:r>
              <a:rPr lang="en-IN" sz="1800" dirty="0">
                <a:solidFill>
                  <a:schemeClr val="tx1"/>
                </a:solidFill>
              </a:rPr>
              <a:t>Platform- </a:t>
            </a:r>
            <a:r>
              <a:rPr lang="en-IN" sz="1800" dirty="0" err="1">
                <a:solidFill>
                  <a:schemeClr val="tx1"/>
                </a:solidFill>
              </a:rPr>
              <a:t>Jupyter</a:t>
            </a:r>
            <a:r>
              <a:rPr lang="en-IN" sz="1800" dirty="0">
                <a:solidFill>
                  <a:schemeClr val="tx1"/>
                </a:solidFill>
              </a:rPr>
              <a:t> Notebook</a:t>
            </a:r>
          </a:p>
          <a:p>
            <a:r>
              <a:rPr lang="en-IN" sz="1800" dirty="0">
                <a:solidFill>
                  <a:schemeClr val="tx1"/>
                </a:solidFill>
              </a:rPr>
              <a:t>Python Frameworks-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Data Manipulation- </a:t>
            </a:r>
            <a:r>
              <a:rPr lang="en-IN" sz="1800" dirty="0" err="1">
                <a:solidFill>
                  <a:schemeClr val="tx1"/>
                </a:solidFill>
              </a:rPr>
              <a:t>numpy</a:t>
            </a:r>
            <a:r>
              <a:rPr lang="en-IN" sz="1800" dirty="0">
                <a:solidFill>
                  <a:schemeClr val="tx1"/>
                </a:solidFill>
              </a:rPr>
              <a:t>, 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Data Visualization- seaborn, matplotlib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NLP- re, </a:t>
            </a:r>
            <a:r>
              <a:rPr lang="en-IN" sz="1800" dirty="0" err="1">
                <a:solidFill>
                  <a:schemeClr val="tx1"/>
                </a:solidFill>
              </a:rPr>
              <a:t>nltk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spaCy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gensim</a:t>
            </a:r>
            <a:endParaRPr lang="en-IN" sz="18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Slack API interface- slacker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DC931-185E-4091-B5EA-20D836FE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8" y="2641677"/>
            <a:ext cx="10043743" cy="23942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2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40CA-6EF6-4C73-898F-17517A6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</a:t>
            </a:r>
            <a:br>
              <a:rPr lang="en-IN" b="1" dirty="0"/>
            </a:br>
            <a:r>
              <a:rPr lang="en-IN" sz="2800" b="1" dirty="0"/>
              <a:t>(Output for Business Type queries)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D13E5-01E5-4A7D-9F8B-9DD269B91B2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509" r="-776" b="50212"/>
          <a:stretch/>
        </p:blipFill>
        <p:spPr>
          <a:xfrm>
            <a:off x="2856000" y="2551309"/>
            <a:ext cx="64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40CA-6EF6-4C73-898F-17517A6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</a:t>
            </a:r>
            <a:br>
              <a:rPr lang="en-IN" b="1" dirty="0"/>
            </a:br>
            <a:r>
              <a:rPr lang="en-IN" sz="2800" b="1" dirty="0"/>
              <a:t>(Output for Business Type queries)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D13E5-01E5-4A7D-9F8B-9DD269B91B2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50014" r="-203" b="707"/>
          <a:stretch/>
        </p:blipFill>
        <p:spPr>
          <a:xfrm>
            <a:off x="2856000" y="2563552"/>
            <a:ext cx="64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40CA-6EF6-4C73-898F-17517A6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</a:t>
            </a:r>
            <a:br>
              <a:rPr lang="en-IN" b="1" dirty="0"/>
            </a:br>
            <a:r>
              <a:rPr lang="en-IN" sz="2800" b="1" dirty="0"/>
              <a:t>(Output for Technical Type queries)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F76B8-0526-46A5-9933-6AA1467371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0" b="30"/>
          <a:stretch/>
        </p:blipFill>
        <p:spPr>
          <a:xfrm>
            <a:off x="2856000" y="2561691"/>
            <a:ext cx="64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8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40CA-6EF6-4C73-898F-17517A6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</a:t>
            </a:r>
            <a:br>
              <a:rPr lang="en-IN" b="1" dirty="0"/>
            </a:br>
            <a:r>
              <a:rPr lang="en-IN" sz="2800" b="1" dirty="0"/>
              <a:t>(Output for Technical Type queries)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F76B8-0526-46A5-9933-6AA1467371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56000" y="2561691"/>
            <a:ext cx="64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5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440</TotalTime>
  <Words>505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BI-Bot:  QA System in Healthcare Domain</vt:lpstr>
      <vt:lpstr> About the Company </vt:lpstr>
      <vt:lpstr>Introduction</vt:lpstr>
      <vt:lpstr>Tools &amp; Technology</vt:lpstr>
      <vt:lpstr>System Architecture</vt:lpstr>
      <vt:lpstr>Results (Output for Business Type queries)</vt:lpstr>
      <vt:lpstr>Results (Output for Business Type queries)</vt:lpstr>
      <vt:lpstr>Results (Output for Technical Type queries)</vt:lpstr>
      <vt:lpstr>Results (Output for Technical Type queries)</vt:lpstr>
      <vt:lpstr>Conclusion and Future Work</vt:lpstr>
      <vt:lpstr>Learnings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apar garg</cp:lastModifiedBy>
  <cp:revision>157</cp:revision>
  <dcterms:created xsi:type="dcterms:W3CDTF">2019-07-11T19:19:23Z</dcterms:created>
  <dcterms:modified xsi:type="dcterms:W3CDTF">2021-05-09T06:42:47Z</dcterms:modified>
</cp:coreProperties>
</file>