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102475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ED9"/>
    <a:srgbClr val="003399"/>
    <a:srgbClr val="C0C0C0"/>
    <a:srgbClr val="0046D2"/>
    <a:srgbClr val="FF0000"/>
    <a:srgbClr val="A7C4FF"/>
    <a:srgbClr val="003064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226" autoAdjust="0"/>
  </p:normalViewPr>
  <p:slideViewPr>
    <p:cSldViewPr snapToGrid="0">
      <p:cViewPr>
        <p:scale>
          <a:sx n="36" d="100"/>
          <a:sy n="36" d="100"/>
        </p:scale>
        <p:origin x="835" y="-1291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1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6763"/>
            <a:ext cx="27162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2321"/>
            <a:ext cx="5681980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9721125"/>
            <a:ext cx="307774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48" tIns="49675" rIns="99348" bIns="496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6763"/>
            <a:ext cx="2716213" cy="38385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>
                <a:effectLst/>
                <a:hlinkClick r:id="rId3"/>
              </a:rPr>
              <a:t>www.postersession.com</a:t>
            </a:r>
            <a:endParaRPr lang="en-US" sz="100" dirty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643335" y="6562526"/>
            <a:ext cx="14173200" cy="35269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2979" y="6614601"/>
            <a:ext cx="14058900" cy="35269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dirty="0"/>
              <a:t>		   </a:t>
            </a: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498582" y="106224"/>
            <a:ext cx="29203650" cy="5482897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55834" y="6614600"/>
            <a:ext cx="12486290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Abstract</a:t>
            </a:r>
          </a:p>
        </p:txBody>
      </p:sp>
      <p:sp>
        <p:nvSpPr>
          <p:cNvPr id="44" name="Text Box 388"/>
          <p:cNvSpPr txBox="1">
            <a:spLocks noChangeArrowheads="1"/>
          </p:cNvSpPr>
          <p:nvPr/>
        </p:nvSpPr>
        <p:spPr bwMode="auto">
          <a:xfrm>
            <a:off x="572979" y="12763687"/>
            <a:ext cx="14058899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About the Company 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72979" y="28639002"/>
            <a:ext cx="14067891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Introduction</a:t>
            </a:r>
          </a:p>
        </p:txBody>
      </p:sp>
      <p:sp>
        <p:nvSpPr>
          <p:cNvPr id="104" name="Text Box 437"/>
          <p:cNvSpPr txBox="1">
            <a:spLocks noChangeArrowheads="1"/>
          </p:cNvSpPr>
          <p:nvPr/>
        </p:nvSpPr>
        <p:spPr bwMode="auto">
          <a:xfrm>
            <a:off x="15670924" y="16577324"/>
            <a:ext cx="14173200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3200" b="1" dirty="0">
                <a:solidFill>
                  <a:srgbClr val="F8F8F8"/>
                </a:solidFill>
              </a:rPr>
              <a:t>Experimental Results and Discussion</a:t>
            </a:r>
            <a:endParaRPr lang="en-IN" sz="3200" b="1" dirty="0">
              <a:solidFill>
                <a:srgbClr val="F8F8F8"/>
              </a:solidFill>
            </a:endParaRPr>
          </a:p>
        </p:txBody>
      </p:sp>
      <p:sp>
        <p:nvSpPr>
          <p:cNvPr id="106" name="Text Box 479"/>
          <p:cNvSpPr txBox="1">
            <a:spLocks noChangeArrowheads="1"/>
          </p:cNvSpPr>
          <p:nvPr/>
        </p:nvSpPr>
        <p:spPr bwMode="auto">
          <a:xfrm>
            <a:off x="15652326" y="28619672"/>
            <a:ext cx="14173200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Conclusions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058029" y="444953"/>
            <a:ext cx="25081678" cy="329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r>
              <a:rPr lang="en-US" sz="8800" dirty="0"/>
              <a:t>BI-Bot: QA System in Healthcare Domain</a:t>
            </a:r>
          </a:p>
          <a:p>
            <a:pPr algn="ctr"/>
            <a:r>
              <a:rPr lang="en-US" sz="6000" b="1" dirty="0"/>
              <a:t>Apar Garg</a:t>
            </a:r>
          </a:p>
          <a:p>
            <a:pPr algn="ctr"/>
            <a:r>
              <a:rPr lang="en-US" sz="6000" b="1" dirty="0">
                <a:latin typeface="Arial" charset="0"/>
              </a:rPr>
              <a:t>E17CSE112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A5DB8-0EBF-492A-B6FE-1F522CFF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63" y="3269531"/>
            <a:ext cx="6758110" cy="2077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4F73F-23D3-46FA-AC8F-5F778389F7F9}"/>
              </a:ext>
            </a:extLst>
          </p:cNvPr>
          <p:cNvSpPr txBox="1"/>
          <p:nvPr/>
        </p:nvSpPr>
        <p:spPr>
          <a:xfrm>
            <a:off x="1007678" y="7556431"/>
            <a:ext cx="128344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/>
              <a:t>In this work, I present a </a:t>
            </a:r>
            <a:r>
              <a:rPr lang="en-US" sz="4400" dirty="0">
                <a:solidFill>
                  <a:srgbClr val="FF0000"/>
                </a:solidFill>
              </a:rPr>
              <a:t>medical domain-specific QA system</a:t>
            </a:r>
            <a:r>
              <a:rPr lang="en-US" sz="4400" dirty="0"/>
              <a:t>, which can provide real-time responses to any employee's standard business queries in a healthcare company by removing unwanted dependencies on the analytics team. The QA system uses NLP and DL techniques for NER and text pre-processing, etc.</a:t>
            </a:r>
            <a:endParaRPr lang="en-IN" sz="4400" dirty="0"/>
          </a:p>
        </p:txBody>
      </p:sp>
      <p:pic>
        <p:nvPicPr>
          <p:cNvPr id="6" name="Picture 2" descr="D Cube Analytics | LinkedIn">
            <a:extLst>
              <a:ext uri="{FF2B5EF4-FFF2-40B4-BE49-F238E27FC236}">
                <a16:creationId xmlns:a16="http://schemas.microsoft.com/office/drawing/2014/main" id="{5A1A13F8-445D-4F8D-8FED-B3AABC3D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10" y="13359085"/>
            <a:ext cx="14011267" cy="6413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7AE28-8631-416C-8A80-03A05F35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659" y="20279112"/>
            <a:ext cx="7482636" cy="7840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1BE91-2975-471B-A7F5-BDCD10964AD1}"/>
              </a:ext>
            </a:extLst>
          </p:cNvPr>
          <p:cNvSpPr txBox="1"/>
          <p:nvPr/>
        </p:nvSpPr>
        <p:spPr>
          <a:xfrm>
            <a:off x="620611" y="20196839"/>
            <a:ext cx="635941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FF0000"/>
                </a:solidFill>
              </a:rPr>
              <a:t>D Cube Analytics</a:t>
            </a:r>
            <a:r>
              <a:rPr lang="en-IN" sz="4400" dirty="0"/>
              <a:t>. US-based company with a branch located in Bangalore, India.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Helps brands make confident and timely data driven decisions.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Deliver precise and predictive insights using Data Science.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4400" dirty="0"/>
          </a:p>
        </p:txBody>
      </p:sp>
      <p:sp>
        <p:nvSpPr>
          <p:cNvPr id="12" name="Text Box 479">
            <a:extLst>
              <a:ext uri="{FF2B5EF4-FFF2-40B4-BE49-F238E27FC236}">
                <a16:creationId xmlns:a16="http://schemas.microsoft.com/office/drawing/2014/main" id="{D453F1E7-1A1A-4E7B-9351-1206FBA0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9148" y="6602175"/>
            <a:ext cx="12490231" cy="6046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Proposed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1C9E4-FF64-4BA6-AD66-5F1C28FB6E36}"/>
              </a:ext>
            </a:extLst>
          </p:cNvPr>
          <p:cNvSpPr txBox="1"/>
          <p:nvPr/>
        </p:nvSpPr>
        <p:spPr>
          <a:xfrm>
            <a:off x="15372083" y="29449731"/>
            <a:ext cx="14056804" cy="1215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5715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goal of this work was to build a QA system in the medical domain which can provide real-time responses to the common business queries of any employee in a healthcare company.</a:t>
            </a:r>
          </a:p>
          <a:p>
            <a:pPr marL="1028700" indent="-5715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IN" sz="4400" dirty="0">
              <a:solidFill>
                <a:srgbClr val="00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28700" indent="-5715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QA system makes use of advanced NLP techniques like NER and text pre-processing, etc. to understand and answer complex user queries.</a:t>
            </a:r>
          </a:p>
          <a:p>
            <a:pPr marL="1028700" indent="-5715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IN" sz="4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287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My future goal is to work on Boolean questions expecting a yes/no answer and other types of factual questions. </a:t>
            </a:r>
          </a:p>
          <a:p>
            <a:pPr marL="10287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4400" dirty="0">
              <a:solidFill>
                <a:srgbClr val="00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287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Another future goal is to develop augmented intelligence that identifies the type of question and gives more insights around that question.</a:t>
            </a:r>
            <a:endParaRPr lang="en-IN" sz="4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C37656-C35B-42E2-84B0-0684762469AA}"/>
              </a:ext>
            </a:extLst>
          </p:cNvPr>
          <p:cNvSpPr txBox="1"/>
          <p:nvPr/>
        </p:nvSpPr>
        <p:spPr>
          <a:xfrm>
            <a:off x="727575" y="29494999"/>
            <a:ext cx="13394652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u="sng" dirty="0">
                <a:latin typeface="Arial" charset="0"/>
              </a:rPr>
              <a:t>Problem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Arial" charset="0"/>
              </a:rPr>
              <a:t>Accessing a database to get specific information can be a stressful and time-consuming task if one doesn’t have the much-needed technical skills.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algn="l"/>
            <a:r>
              <a:rPr lang="en-US" sz="4400" b="1" u="sng" dirty="0">
                <a:latin typeface="Arial" charset="0"/>
              </a:rPr>
              <a:t>Solution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Medical domain-specific knowledge-based QA system, which can answer the queries related to sales </a:t>
            </a:r>
            <a:r>
              <a:rPr lang="en-US" sz="4400" dirty="0">
                <a:latin typeface="Arial" charset="0"/>
              </a:rPr>
              <a:t>and marketing of drug from a given database.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Arial" charset="0"/>
              </a:rPr>
              <a:t>Provide real-time responses to the common business queries of any employee.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>
              <a:latin typeface="Arial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Arial" charset="0"/>
              </a:rPr>
              <a:t>Quick access and easy usage with the help of a Slack messaging service.</a:t>
            </a:r>
            <a:endParaRPr lang="en-IN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4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1D6729-7C6A-4A24-9923-7BBE87330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9148" y="7600830"/>
            <a:ext cx="12490231" cy="49017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B6C19B-618E-4F9D-981B-05710651B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7007" y="12602036"/>
            <a:ext cx="12592372" cy="37180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F077958-9D38-42B6-8D49-8E987CC4F6D1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509" r="-776" b="50212"/>
          <a:stretch/>
        </p:blipFill>
        <p:spPr>
          <a:xfrm>
            <a:off x="20433323" y="17419123"/>
            <a:ext cx="8486056" cy="53731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9CF9376-78A1-4A80-8343-1842214D3DB3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0" b="30"/>
          <a:stretch/>
        </p:blipFill>
        <p:spPr>
          <a:xfrm>
            <a:off x="20433323" y="23020756"/>
            <a:ext cx="8486056" cy="54555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33F108-EFED-4810-8C70-32C1B37022A3}"/>
              </a:ext>
            </a:extLst>
          </p:cNvPr>
          <p:cNvSpPr txBox="1"/>
          <p:nvPr/>
        </p:nvSpPr>
        <p:spPr>
          <a:xfrm>
            <a:off x="16081013" y="18676612"/>
            <a:ext cx="4000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 to Business Type queries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A36C8-8E5D-4E1F-AC8F-EF7FE4647E24}"/>
              </a:ext>
            </a:extLst>
          </p:cNvPr>
          <p:cNvSpPr txBox="1"/>
          <p:nvPr/>
        </p:nvSpPr>
        <p:spPr>
          <a:xfrm>
            <a:off x="16038020" y="24311407"/>
            <a:ext cx="4000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 to Technical Type queries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B444D7-0F8E-4E5E-98A9-6FF175FEBBC7}"/>
              </a:ext>
            </a:extLst>
          </p:cNvPr>
          <p:cNvSpPr/>
          <p:nvPr/>
        </p:nvSpPr>
        <p:spPr bwMode="auto">
          <a:xfrm>
            <a:off x="18081322" y="21226911"/>
            <a:ext cx="1996823" cy="449941"/>
          </a:xfrm>
          <a:prstGeom prst="rightArrow">
            <a:avLst/>
          </a:prstGeom>
          <a:solidFill>
            <a:srgbClr val="698E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E16EA5-124D-4AA6-A143-8C6BE4DB32FD}"/>
              </a:ext>
            </a:extLst>
          </p:cNvPr>
          <p:cNvSpPr/>
          <p:nvPr/>
        </p:nvSpPr>
        <p:spPr bwMode="auto">
          <a:xfrm>
            <a:off x="18011105" y="26680542"/>
            <a:ext cx="1996823" cy="449941"/>
          </a:xfrm>
          <a:prstGeom prst="rightArrow">
            <a:avLst/>
          </a:prstGeom>
          <a:solidFill>
            <a:srgbClr val="698E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298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apar garg</cp:lastModifiedBy>
  <cp:revision>106</cp:revision>
  <dcterms:created xsi:type="dcterms:W3CDTF">2008-12-04T00:20:37Z</dcterms:created>
  <dcterms:modified xsi:type="dcterms:W3CDTF">2021-05-09T06:48:09Z</dcterms:modified>
  <cp:category>Research Poster</cp:category>
</cp:coreProperties>
</file>