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  <p:sldId id="266" r:id="rId10"/>
    <p:sldId id="269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4DB9ED-A2F1-447A-AF17-955AFE73931C}">
          <p14:sldIdLst>
            <p14:sldId id="256"/>
            <p14:sldId id="257"/>
            <p14:sldId id="258"/>
            <p14:sldId id="262"/>
            <p14:sldId id="259"/>
            <p14:sldId id="263"/>
            <p14:sldId id="264"/>
            <p14:sldId id="265"/>
            <p14:sldId id="266"/>
            <p14:sldId id="269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3FE98-4771-49B3-AADC-2C4FEB1DE307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30D52-4C7F-4DD5-A4FD-6A5DFDB2E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01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34D101F-AE39-4741-B31C-D3B02474E854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8A22750-4544-4770-88FB-667A1AD4C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772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101F-AE39-4741-B31C-D3B02474E854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2750-4544-4770-88FB-667A1AD4C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74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101F-AE39-4741-B31C-D3B02474E854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2750-4544-4770-88FB-667A1AD4C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383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101F-AE39-4741-B31C-D3B02474E854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2750-4544-4770-88FB-667A1AD4C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224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101F-AE39-4741-B31C-D3B02474E854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2750-4544-4770-88FB-667A1AD4C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15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101F-AE39-4741-B31C-D3B02474E854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2750-4544-4770-88FB-667A1AD4C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80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101F-AE39-4741-B31C-D3B02474E854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2750-4544-4770-88FB-667A1AD4C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101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101F-AE39-4741-B31C-D3B02474E854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2750-4544-4770-88FB-667A1AD4C19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371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101F-AE39-4741-B31C-D3B02474E854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2750-4544-4770-88FB-667A1AD4C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02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101F-AE39-4741-B31C-D3B02474E854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2750-4544-4770-88FB-667A1AD4C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57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101F-AE39-4741-B31C-D3B02474E854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2750-4544-4770-88FB-667A1AD4C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46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101F-AE39-4741-B31C-D3B02474E854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2750-4544-4770-88FB-667A1AD4C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99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101F-AE39-4741-B31C-D3B02474E854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2750-4544-4770-88FB-667A1AD4C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7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101F-AE39-4741-B31C-D3B02474E854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2750-4544-4770-88FB-667A1AD4C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0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101F-AE39-4741-B31C-D3B02474E854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2750-4544-4770-88FB-667A1AD4C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03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101F-AE39-4741-B31C-D3B02474E854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2750-4544-4770-88FB-667A1AD4C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91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101F-AE39-4741-B31C-D3B02474E854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2750-4544-4770-88FB-667A1AD4C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73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4D101F-AE39-4741-B31C-D3B02474E854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A22750-4544-4770-88FB-667A1AD4C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436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8531-458D-49EB-AB97-F2EC75FF3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0505" y="2027583"/>
            <a:ext cx="8625675" cy="1527457"/>
          </a:xfrm>
        </p:spPr>
        <p:txBody>
          <a:bodyPr/>
          <a:lstStyle/>
          <a:p>
            <a:pPr algn="ctr"/>
            <a:r>
              <a:rPr lang="en-US" b="1" dirty="0"/>
              <a:t>BI-</a:t>
            </a:r>
            <a:r>
              <a:rPr lang="en-US" sz="4800" b="1" dirty="0"/>
              <a:t>BOT</a:t>
            </a:r>
            <a:br>
              <a:rPr lang="en-US" sz="4000" b="1" dirty="0"/>
            </a:br>
            <a:r>
              <a:rPr lang="en-US" sz="4000" b="1" i="1" dirty="0"/>
              <a:t> </a:t>
            </a:r>
            <a:r>
              <a:rPr lang="en-US" sz="3200" b="1" i="1" dirty="0"/>
              <a:t>Business Intelligence in Healthcare</a:t>
            </a:r>
            <a:endParaRPr lang="en-IN" sz="3200" b="1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AA550-73AC-41C7-9344-A47C2D59C809}"/>
              </a:ext>
            </a:extLst>
          </p:cNvPr>
          <p:cNvSpPr txBox="1"/>
          <p:nvPr/>
        </p:nvSpPr>
        <p:spPr>
          <a:xfrm>
            <a:off x="7884645" y="4305669"/>
            <a:ext cx="3488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Presented by:</a:t>
            </a:r>
          </a:p>
          <a:p>
            <a:r>
              <a:rPr lang="en-IN" i="1" dirty="0"/>
              <a:t>Apar Garg</a:t>
            </a:r>
          </a:p>
        </p:txBody>
      </p:sp>
    </p:spTree>
    <p:extLst>
      <p:ext uri="{BB962C8B-B14F-4D97-AF65-F5344CB8AC3E}">
        <p14:creationId xmlns:p14="http://schemas.microsoft.com/office/powerpoint/2010/main" val="1463793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2C92-A038-400A-B62C-749539E5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915" y="269369"/>
            <a:ext cx="3446170" cy="148909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FUTURE WORK</a:t>
            </a:r>
            <a:endParaRPr lang="en-IN" sz="4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82C7E-D5CC-40D1-87F6-F268A19DF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008" y="1758461"/>
            <a:ext cx="10156044" cy="3157611"/>
          </a:xfrm>
        </p:spPr>
        <p:txBody>
          <a:bodyPr>
            <a:normAutofit/>
          </a:bodyPr>
          <a:lstStyle/>
          <a:p>
            <a:r>
              <a:rPr lang="en-US" sz="2000" dirty="0"/>
              <a:t>Work on Boolean questions expecting  a yes/no answer and other types of factual questions.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Work on dependency parsing of a sentence which will be helpful to determine the dependency of entities </a:t>
            </a:r>
            <a:r>
              <a:rPr lang="en-IN" sz="2000" dirty="0"/>
              <a:t>on one-another.</a:t>
            </a:r>
          </a:p>
        </p:txBody>
      </p:sp>
    </p:spTree>
    <p:extLst>
      <p:ext uri="{BB962C8B-B14F-4D97-AF65-F5344CB8AC3E}">
        <p14:creationId xmlns:p14="http://schemas.microsoft.com/office/powerpoint/2010/main" val="1154459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0A7174-5CDD-43D1-BAAD-556E3934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11" y="842635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dirty="0">
                <a:solidFill>
                  <a:srgbClr val="FFFFFF"/>
                </a:solidFill>
              </a:rPr>
              <a:t>Thank You</a:t>
            </a:r>
          </a:p>
        </p:txBody>
      </p:sp>
      <p:sp useBgFill="1">
        <p:nvSpPr>
          <p:cNvPr id="15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7B322525-D6B0-4AD5-A970-DEAB145E0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5001" y="2191639"/>
            <a:ext cx="3686910" cy="368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83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0520-A0C0-4DB2-94FC-F34D5794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212" y="423184"/>
            <a:ext cx="8690903" cy="1347175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+mn-l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BD944-DA3D-447D-ADB4-448E004C0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676" y="1770359"/>
            <a:ext cx="9621079" cy="3910707"/>
          </a:xfrm>
        </p:spPr>
        <p:txBody>
          <a:bodyPr>
            <a:normAutofit/>
          </a:bodyPr>
          <a:lstStyle/>
          <a:p>
            <a:r>
              <a:rPr lang="en-US" sz="2000" dirty="0"/>
              <a:t>Medical domain specific knowledge-based chatbot, which can answer the queries related to sales and marketing of drug from a given database.</a:t>
            </a:r>
          </a:p>
          <a:p>
            <a:r>
              <a:rPr lang="en-US" sz="2000" dirty="0"/>
              <a:t> Provide real-time responses to the common business queries of any employee in a healthcare company hence, removing unwanted dependencies on the analytical teams.</a:t>
            </a:r>
          </a:p>
          <a:p>
            <a:r>
              <a:rPr lang="en-US" sz="2000" dirty="0"/>
              <a:t>Addressed factual questions expressed by WH pronoun “What”. </a:t>
            </a:r>
          </a:p>
          <a:p>
            <a:r>
              <a:rPr lang="en-US" sz="2000" dirty="0"/>
              <a:t>Answer can just be a table or combination of table and bar plot(s).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6545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02F3F-7004-4718-B6F0-787AC6D4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114" y="176952"/>
            <a:ext cx="8651152" cy="1421543"/>
          </a:xfrm>
        </p:spPr>
        <p:txBody>
          <a:bodyPr/>
          <a:lstStyle/>
          <a:p>
            <a:pPr algn="ctr"/>
            <a:r>
              <a:rPr lang="en-IN" b="1" dirty="0">
                <a:latin typeface="+mn-lt"/>
              </a:rPr>
              <a:t> </a:t>
            </a:r>
            <a:r>
              <a:rPr lang="en-IN" sz="4000" b="1" dirty="0">
                <a:latin typeface="+mn-lt"/>
              </a:rPr>
              <a:t>overview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55F2E-7B84-4035-881E-6EB625EF4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655" y="1722268"/>
            <a:ext cx="11100690" cy="3994950"/>
          </a:xfrm>
        </p:spPr>
        <p:txBody>
          <a:bodyPr>
            <a:noAutofit/>
          </a:bodyPr>
          <a:lstStyle/>
          <a:p>
            <a:pPr marL="252000">
              <a:spcBef>
                <a:spcPts val="600"/>
              </a:spcBef>
            </a:pPr>
            <a:r>
              <a:rPr lang="en-US" sz="2000" b="1" dirty="0"/>
              <a:t>Design a chatbot for Healthcare Domain</a:t>
            </a:r>
            <a:r>
              <a:rPr lang="en-US" sz="2000" dirty="0"/>
              <a:t>: A deep learning based chatbot is designed to understand queries related to healthcare. It extracts entities and establishes a correspondence between multiple instances of entities. Hence, we have proposed an end-to-end system to understand user query and generate the response using data engine.</a:t>
            </a:r>
          </a:p>
          <a:p>
            <a:pPr marL="252000">
              <a:spcBef>
                <a:spcPts val="600"/>
              </a:spcBef>
            </a:pPr>
            <a:r>
              <a:rPr lang="en-US" sz="2000" b="1" dirty="0"/>
              <a:t>Collection of domain specific data: </a:t>
            </a:r>
            <a:r>
              <a:rPr lang="en-US" sz="2000" dirty="0"/>
              <a:t>No sample query data is available for healthcare chatbot research. We have collected data for different types of sample questions, each with unique functionality, for the purpose of training and testing.</a:t>
            </a:r>
          </a:p>
          <a:p>
            <a:pPr marL="252000">
              <a:spcBef>
                <a:spcPts val="600"/>
              </a:spcBef>
            </a:pPr>
            <a:r>
              <a:rPr lang="en-US" sz="2000" b="1" dirty="0"/>
              <a:t>Customized training: </a:t>
            </a:r>
            <a:r>
              <a:rPr lang="en-US" sz="2000" dirty="0"/>
              <a:t>We have custom trained </a:t>
            </a:r>
            <a:r>
              <a:rPr lang="en-US" sz="2000" dirty="0" err="1"/>
              <a:t>spaCy</a:t>
            </a:r>
            <a:r>
              <a:rPr lang="en-US" sz="2000" dirty="0"/>
              <a:t> model for Named Entity Recognition.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5133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4B12-5BC5-4F70-ABE8-6D1BEF6C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075" y="346500"/>
            <a:ext cx="7399607" cy="133643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FLOW OF EXECUTION</a:t>
            </a:r>
            <a:endParaRPr lang="en-IN" sz="4000" b="1" dirty="0">
              <a:latin typeface="+mn-lt"/>
            </a:endParaRPr>
          </a:p>
        </p:txBody>
      </p:sp>
      <p:pic>
        <p:nvPicPr>
          <p:cNvPr id="6" name="Content Placeholder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0576BEF-DC0D-43DD-8717-ED1805366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64" y="2238223"/>
            <a:ext cx="10351871" cy="3692739"/>
          </a:xfrm>
        </p:spPr>
      </p:pic>
    </p:spTree>
    <p:extLst>
      <p:ext uri="{BB962C8B-B14F-4D97-AF65-F5344CB8AC3E}">
        <p14:creationId xmlns:p14="http://schemas.microsoft.com/office/powerpoint/2010/main" val="200202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A484-DC44-41FC-9384-C852EC9B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62" y="411359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+mn-lt"/>
              </a:rPr>
              <a:t>Flow of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FA09D-A8EB-4101-A1F8-0851FE745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67626"/>
            <a:ext cx="10481897" cy="4204700"/>
          </a:xfrm>
        </p:spPr>
        <p:txBody>
          <a:bodyPr>
            <a:noAutofit/>
          </a:bodyPr>
          <a:lstStyle/>
          <a:p>
            <a:r>
              <a:rPr lang="en-IN" sz="2000" b="1" dirty="0"/>
              <a:t>User query</a:t>
            </a:r>
            <a:r>
              <a:rPr lang="en-IN" sz="2000" dirty="0"/>
              <a:t>: </a:t>
            </a:r>
            <a:r>
              <a:rPr lang="en-US" sz="2000" dirty="0"/>
              <a:t>A user can submit multiple type of queries, to the chatbot , one at a time.</a:t>
            </a:r>
          </a:p>
          <a:p>
            <a:r>
              <a:rPr lang="en-IN" sz="2000" b="1" dirty="0"/>
              <a:t>Pre-processing</a:t>
            </a:r>
            <a:r>
              <a:rPr lang="en-IN" sz="2000" dirty="0"/>
              <a:t>: The pre-processing of user query was done in three steps: Noise Removal, Lowercasing and Normalization. In Noise Removal, the punctuations were removed from the query. In Normalization, the terms in query were transformed into standard form as in Data Engine. </a:t>
            </a:r>
          </a:p>
          <a:p>
            <a:r>
              <a:rPr lang="en-US" sz="2000" b="1" dirty="0"/>
              <a:t>Named Entity Recognition (NER)</a:t>
            </a:r>
            <a:r>
              <a:rPr lang="en-US" sz="2000" dirty="0"/>
              <a:t>: We have trained a blank </a:t>
            </a:r>
            <a:r>
              <a:rPr lang="en-US" sz="2000" dirty="0" err="1"/>
              <a:t>spaCy</a:t>
            </a:r>
            <a:r>
              <a:rPr lang="en-US" sz="2000" dirty="0"/>
              <a:t> model using annotated training data to recognize four custom entities from the user query: product, country, quarter and year.</a:t>
            </a:r>
          </a:p>
          <a:p>
            <a:r>
              <a:rPr lang="en-US" sz="2000" b="1" dirty="0"/>
              <a:t>Spell check</a:t>
            </a:r>
            <a:r>
              <a:rPr lang="en-US" sz="2000" dirty="0"/>
              <a:t>: We have used edit distance technique, to rectify spelling errors in extracted entities.</a:t>
            </a:r>
          </a:p>
          <a:p>
            <a:r>
              <a:rPr lang="en-US" sz="2000" b="1" dirty="0"/>
              <a:t>Retrieve Data</a:t>
            </a:r>
            <a:r>
              <a:rPr lang="en-US" sz="2000" dirty="0"/>
              <a:t>: The translated entities are mapped to entries in the database to fetch data in the form of </a:t>
            </a:r>
            <a:r>
              <a:rPr lang="en-US" sz="2000" dirty="0" err="1"/>
              <a:t>dataframe</a:t>
            </a:r>
            <a:r>
              <a:rPr lang="en-US" sz="2000" dirty="0"/>
              <a:t> and bar plot(s).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477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481370-40AC-41A9-959E-E730E9CCBC90}"/>
              </a:ext>
            </a:extLst>
          </p:cNvPr>
          <p:cNvSpPr txBox="1"/>
          <p:nvPr/>
        </p:nvSpPr>
        <p:spPr>
          <a:xfrm>
            <a:off x="4232323" y="543365"/>
            <a:ext cx="3921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SAMPLE QUERIES</a:t>
            </a:r>
            <a:endParaRPr lang="en-IN" sz="4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CA8D8F-BB05-4822-B3BD-077A11C19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990220"/>
            <a:ext cx="11639550" cy="322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4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3691A1-7188-4D9E-927F-6FF7CD31C574}"/>
              </a:ext>
            </a:extLst>
          </p:cNvPr>
          <p:cNvSpPr txBox="1"/>
          <p:nvPr/>
        </p:nvSpPr>
        <p:spPr>
          <a:xfrm>
            <a:off x="3462997" y="381251"/>
            <a:ext cx="5633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QUERY PRE-PROCESSING</a:t>
            </a:r>
            <a:endParaRPr lang="en-IN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5A5521-0CE0-4593-9473-ED7CB11D51F6}"/>
              </a:ext>
            </a:extLst>
          </p:cNvPr>
          <p:cNvSpPr txBox="1"/>
          <p:nvPr/>
        </p:nvSpPr>
        <p:spPr>
          <a:xfrm>
            <a:off x="1686218" y="1461684"/>
            <a:ext cx="86198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Noise Removal</a:t>
            </a:r>
          </a:p>
          <a:p>
            <a:r>
              <a:rPr lang="en-US" sz="2000" dirty="0"/>
              <a:t>    Removal of punctuation, extra spaces etc.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Lowercasing</a:t>
            </a:r>
          </a:p>
          <a:p>
            <a:endParaRPr lang="en-US" sz="20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Normalization</a:t>
            </a:r>
          </a:p>
          <a:p>
            <a:r>
              <a:rPr lang="en-US" sz="2000" dirty="0"/>
              <a:t>    Synonyms and acronyms mapped to words in the data engine.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3C188C-1600-4FC8-A965-B176E6D5E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596" y="4239577"/>
            <a:ext cx="612309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61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4A984E-E97C-4262-9A9B-C633955B8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556" y="3845586"/>
            <a:ext cx="6519791" cy="22625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93AC16-457F-4507-A280-32BB45002519}"/>
              </a:ext>
            </a:extLst>
          </p:cNvPr>
          <p:cNvSpPr txBox="1"/>
          <p:nvPr/>
        </p:nvSpPr>
        <p:spPr>
          <a:xfrm>
            <a:off x="3867620" y="494008"/>
            <a:ext cx="3731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spaCy</a:t>
            </a:r>
            <a:r>
              <a:rPr lang="en-US" sz="4000" b="1" dirty="0"/>
              <a:t> for NER</a:t>
            </a:r>
            <a:endParaRPr lang="en-IN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7EB565-AF94-4161-A14C-1A30C3A11408}"/>
              </a:ext>
            </a:extLst>
          </p:cNvPr>
          <p:cNvSpPr txBox="1"/>
          <p:nvPr/>
        </p:nvSpPr>
        <p:spPr>
          <a:xfrm>
            <a:off x="2429252" y="1688976"/>
            <a:ext cx="6608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Open-source library for advanced NLP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NER component in </a:t>
            </a:r>
            <a:r>
              <a:rPr lang="en-US" sz="2000" dirty="0" err="1"/>
              <a:t>spaCy</a:t>
            </a:r>
            <a:r>
              <a:rPr lang="en-US" sz="2000" dirty="0"/>
              <a:t> pipeline is a deep learning model utilizing CNN and LSTM architectures.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68074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F20D46-CC7A-4336-8BD8-DE859C78A68D}"/>
              </a:ext>
            </a:extLst>
          </p:cNvPr>
          <p:cNvSpPr txBox="1"/>
          <p:nvPr/>
        </p:nvSpPr>
        <p:spPr>
          <a:xfrm>
            <a:off x="3802306" y="297563"/>
            <a:ext cx="4251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OUTPUT GRAPHS</a:t>
            </a:r>
            <a:endParaRPr lang="en-IN" sz="4000" b="1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67FCE2-04B4-4DE6-8A0A-3158D02C6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331" y="1179364"/>
            <a:ext cx="6405352" cy="538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07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452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BI-BOT  Business Intelligence in Healthcare</vt:lpstr>
      <vt:lpstr>Introduction</vt:lpstr>
      <vt:lpstr> overview</vt:lpstr>
      <vt:lpstr>FLOW OF EXECUTION</vt:lpstr>
      <vt:lpstr>Flow of Execution</vt:lpstr>
      <vt:lpstr>PowerPoint Presentation</vt:lpstr>
      <vt:lpstr>PowerPoint Presentation</vt:lpstr>
      <vt:lpstr>PowerPoint Presentation</vt:lpstr>
      <vt:lpstr>PowerPoint Presentation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System  Business Intelligence in Healthcare</dc:title>
  <dc:creator>apar garg</dc:creator>
  <cp:lastModifiedBy>apar garg</cp:lastModifiedBy>
  <cp:revision>9</cp:revision>
  <dcterms:created xsi:type="dcterms:W3CDTF">2020-05-18T05:42:20Z</dcterms:created>
  <dcterms:modified xsi:type="dcterms:W3CDTF">2020-06-08T15:54:24Z</dcterms:modified>
</cp:coreProperties>
</file>