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29" r:id="rId2"/>
    <p:sldId id="337" r:id="rId3"/>
    <p:sldId id="338" r:id="rId4"/>
    <p:sldId id="439" r:id="rId5"/>
    <p:sldId id="444" r:id="rId6"/>
    <p:sldId id="433" r:id="rId7"/>
    <p:sldId id="440" r:id="rId8"/>
    <p:sldId id="441" r:id="rId9"/>
    <p:sldId id="434" r:id="rId10"/>
    <p:sldId id="435" r:id="rId11"/>
    <p:sldId id="436" r:id="rId12"/>
    <p:sldId id="39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BD121-AAFC-4C92-8EA5-2E2AC2163243}" type="datetimeFigureOut">
              <a:rPr lang="en-IN" smtClean="0"/>
              <a:t>09-02-2021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8397-8F6F-45B4-8909-AFC6033E4D5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361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70506-4240-4F71-9FC4-E0D4418ED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8FA45-0D9A-4ED9-BB6C-835D18EFB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AD6C2-AA4D-43D0-A609-722CB496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09-02-2021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8CA0F-44A1-45A7-8AF2-B3F99CE2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A0137-3C87-4AAB-827F-424556D5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111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637D-CAEA-4B6F-90E2-12D1E8C9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D5722-4DC6-484C-B1AA-F978CC1D4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3342D-859C-4EB5-89EB-2B26456B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09-02-2021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4C380-2D2B-49D1-8FD7-F2E25146B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8135E-AEF2-404A-BC09-651AFADD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261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EEF14-B50A-4507-89FA-F02BD3BAF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12525-F026-46A7-A7FE-C8BC7C0D6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72F82-DBC8-49C8-9ACB-057AC9B00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09-02-2021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0BF1-0824-4AF0-8822-5EAE5B69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8993E-0441-4949-A6D5-F40A2E14F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781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7CDE-ED3C-4D36-B57D-D50BA61E5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57D2E-5754-4C08-BFB6-7141ACA3D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66273-6D74-4C7E-87AA-994A8BD5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09-02-2021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AB096-667D-42B0-B63B-F920CC3D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C7F5D-022F-4B98-968A-4E0F8D94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165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14C-9892-4771-AC0F-83CD587AF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B9DF8-B33A-4FBD-A6E9-AB3ABB8F0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34660-0F07-48D8-96EE-52F2E820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09-02-2021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B3162-04FB-47B0-A274-FC6309FB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D84DB-C569-43D3-8F65-C1F24D6A6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677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04A9E-9511-42AE-BF06-CACE7534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C96E2-A802-4805-A880-0DD37CFF7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CA715-597C-4301-8736-3171CE836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A7F48-A405-47B2-BB9C-5B8BAB4A1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09-02-2021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1BFE5-205E-4A22-A1AD-50C37876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C0F4A-2375-4721-B68E-6031B5B5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66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B285-5827-47D1-BA8A-6326F0232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C6E4D-3E17-4EAD-BB9D-37B536A8A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35045-1102-459F-A91A-2E671D009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D417-AF0F-4159-8F7D-4910680A8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E747C-BFC1-424D-9AE8-D773073E6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7729F4-3E90-4272-AE31-0E4D6E16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09-02-2021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5B40E-97B4-4EEC-93FA-BB3160DE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F24C7-4CB3-441A-BAB9-AC0C3F79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77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F957-EFF8-4502-97EB-4733570E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6EBAAB-25D9-4A98-BCAD-C84F2601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09-02-2021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3269F-4F39-478E-A7E9-F1569D9C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508C5F-EF76-4012-8795-C7B3DEA0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28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24080D-8F73-453C-A470-103ACA51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09-02-2021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77BB8-FE53-4033-BC12-EC4947E96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62D54-875F-41DC-A5E6-53312772E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893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C3D9E-B7AA-46F5-A19A-E444BCC02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A239E-5B8B-4AB5-BC71-DBAE4F365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49518-CC57-486C-B3A5-F7935E197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0DD69-4854-4F5F-93CD-9A2BDBBA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09-02-2021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A1447-1EEC-47FD-BBDC-93B9D8BF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49450-0AD6-4CB6-85DC-412F70B4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159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59AC-4023-42D1-B471-D71BE4B2C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F42F4-D7D9-4EE1-8B5D-DAAE95004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7E2A1-C8F1-4E17-A93F-E9397A8E9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92E40-3FA8-4D26-95A8-045CC4A5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09-02-2021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112ED-4CFB-4D2D-A0B8-11BB3F47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99D7D-CE56-4FA3-B708-77C1A63C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482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21BB3E-E7EB-4978-BE77-1B8B50932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2AF75-E4F6-4B5A-9044-36F26E59A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7D72B-02B8-4B17-9908-A46D786E7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18D04-38B7-44AB-8A5C-78F4D13CA9CB}" type="datetimeFigureOut">
              <a:rPr lang="en-IN" smtClean="0"/>
              <a:t>09-02-2021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0248C-6B04-4FAD-BBC7-9A06E3FB1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B66EA-3673-419C-8C7D-0A75EBED7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671B77-BE9D-439C-96EA-06BA171E3D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049583"/>
            <a:ext cx="12192000" cy="80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1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4A9FF2C-D6C6-4394-A2D4-48FB3049F8D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tx1"/>
              </a:solidFill>
              <a:latin typeface="+mn-lt"/>
            </a:endParaRP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+mn-lt"/>
              </a:rPr>
              <a:t>NON-NATIVE ENGLISH ACCENT DETECTION </a:t>
            </a:r>
            <a:endParaRPr lang="en-IN" sz="4000" dirty="0">
              <a:solidFill>
                <a:schemeClr val="tx1"/>
              </a:solidFill>
              <a:latin typeface="+mn-lt"/>
            </a:endParaRPr>
          </a:p>
          <a:p>
            <a:pPr algn="ctr"/>
            <a:endParaRPr lang="en-IN" sz="4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1BFD26-EF64-40A4-AB77-BC31726115FD}"/>
              </a:ext>
            </a:extLst>
          </p:cNvPr>
          <p:cNvSpPr/>
          <p:nvPr/>
        </p:nvSpPr>
        <p:spPr>
          <a:xfrm>
            <a:off x="1325218" y="4702241"/>
            <a:ext cx="9917414" cy="1329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endParaRPr lang="en-US" b="1" dirty="0"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IN" sz="2400" b="1" dirty="0">
                <a:solidFill>
                  <a:srgbClr val="002060"/>
                </a:solidFill>
              </a:rPr>
              <a:t>DEPARTMENT OF COMPUTER SCIENCE ENGINEERING</a:t>
            </a:r>
          </a:p>
          <a:p>
            <a:pPr marL="0" indent="0" algn="ctr">
              <a:buNone/>
            </a:pPr>
            <a:r>
              <a:rPr lang="en-IN" sz="2400" b="1" dirty="0">
                <a:solidFill>
                  <a:srgbClr val="002060"/>
                </a:solidFill>
              </a:rPr>
              <a:t>BENNETT UNIVERSITY, GREATER NOIDA, 201310, UTTAR PRADESH, INDIA</a:t>
            </a:r>
          </a:p>
          <a:p>
            <a:pPr algn="ctr">
              <a:lnSpc>
                <a:spcPct val="90000"/>
              </a:lnSpc>
            </a:pPr>
            <a:endParaRPr lang="en-US" dirty="0">
              <a:cs typeface="Times New Roman" pitchFamily="18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E03BD6E-87DD-47D4-B555-BA346EC98D62}"/>
              </a:ext>
            </a:extLst>
          </p:cNvPr>
          <p:cNvSpPr txBox="1">
            <a:spLocks/>
          </p:cNvSpPr>
          <p:nvPr/>
        </p:nvSpPr>
        <p:spPr>
          <a:xfrm>
            <a:off x="4008163" y="1475714"/>
            <a:ext cx="3178450" cy="1096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000" b="1" dirty="0">
              <a:latin typeface="Lato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AD8356-C220-40ED-82D6-1D7C20F3359C}"/>
              </a:ext>
            </a:extLst>
          </p:cNvPr>
          <p:cNvSpPr txBox="1"/>
          <p:nvPr/>
        </p:nvSpPr>
        <p:spPr>
          <a:xfrm>
            <a:off x="1497497" y="1472199"/>
            <a:ext cx="9339209" cy="1144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tabLst>
                <a:tab pos="112713" algn="l"/>
              </a:tabLst>
            </a:pPr>
            <a:r>
              <a:rPr lang="en-US" b="1" dirty="0">
                <a:solidFill>
                  <a:srgbClr val="002060"/>
                </a:solidFill>
              </a:rPr>
              <a:t>Presented by</a:t>
            </a:r>
          </a:p>
          <a:p>
            <a:pPr algn="ctr">
              <a:lnSpc>
                <a:spcPct val="90000"/>
              </a:lnSpc>
              <a:tabLst>
                <a:tab pos="112713" algn="l"/>
              </a:tabLst>
            </a:pP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  <a:p>
            <a:pPr algn="ctr">
              <a:lnSpc>
                <a:spcPct val="90000"/>
              </a:lnSpc>
              <a:tabLst>
                <a:tab pos="112713" algn="l"/>
              </a:tabLst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APAR GARG (E17CSE112)</a:t>
            </a:r>
          </a:p>
          <a:p>
            <a:pPr algn="ctr">
              <a:lnSpc>
                <a:spcPct val="90000"/>
              </a:lnSpc>
              <a:tabLst>
                <a:tab pos="112713" algn="l"/>
              </a:tabLst>
            </a:pP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C16EE0-F5FD-4357-A566-FC3B3BCBEC28}"/>
              </a:ext>
            </a:extLst>
          </p:cNvPr>
          <p:cNvSpPr txBox="1"/>
          <p:nvPr/>
        </p:nvSpPr>
        <p:spPr>
          <a:xfrm>
            <a:off x="3114261" y="4222280"/>
            <a:ext cx="6096000" cy="534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  <a:tabLst>
                <a:tab pos="112713" algn="l"/>
              </a:tabLst>
            </a:pPr>
            <a:r>
              <a:rPr lang="en-US" b="1" dirty="0">
                <a:solidFill>
                  <a:srgbClr val="002060"/>
                </a:solidFill>
              </a:rPr>
              <a:t>Submitted </a:t>
            </a:r>
          </a:p>
          <a:p>
            <a:pPr algn="ctr">
              <a:lnSpc>
                <a:spcPct val="50000"/>
              </a:lnSpc>
              <a:tabLst>
                <a:tab pos="112713" algn="l"/>
              </a:tabLst>
            </a:pPr>
            <a:endParaRPr lang="en-US" b="1" dirty="0">
              <a:solidFill>
                <a:srgbClr val="002060"/>
              </a:solidFill>
            </a:endParaRPr>
          </a:p>
          <a:p>
            <a:pPr algn="ctr">
              <a:lnSpc>
                <a:spcPct val="50000"/>
              </a:lnSpc>
              <a:tabLst>
                <a:tab pos="112713" algn="l"/>
              </a:tabLst>
            </a:pPr>
            <a:r>
              <a:rPr lang="en-US" b="1" dirty="0">
                <a:solidFill>
                  <a:srgbClr val="002060"/>
                </a:solidFill>
              </a:rPr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348216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2F61-0F2F-4401-801B-DB575B3E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111" y="0"/>
            <a:ext cx="9378604" cy="85759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Conclusion and Future Work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648F3D-1C64-4443-AA4C-E25452E2892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049583"/>
            <a:ext cx="12192000" cy="808416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DFD27-3D72-435A-891C-4271FD25A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374" y="1481070"/>
            <a:ext cx="10515600" cy="4351338"/>
          </a:xfrm>
        </p:spPr>
        <p:txBody>
          <a:bodyPr>
            <a:normAutofit/>
          </a:bodyPr>
          <a:lstStyle/>
          <a:p>
            <a:pPr algn="l" fontAlgn="base">
              <a:buFont typeface="Wingdings" panose="05000000000000000000" pitchFamily="2" charset="2"/>
              <a:buChar char="Ø"/>
            </a:pPr>
            <a:r>
              <a:rPr lang="en-US" sz="2000" b="1" i="0" u="sng" dirty="0">
                <a:effectLst/>
              </a:rPr>
              <a:t>Conclusion</a:t>
            </a:r>
          </a:p>
          <a:p>
            <a:pPr lvl="1" fontAlgn="base">
              <a:buFont typeface="+mj-lt"/>
              <a:buAutoNum type="arabicPeriod"/>
            </a:pPr>
            <a:r>
              <a:rPr lang="en-US" sz="2000" b="0" i="0" dirty="0">
                <a:effectLst/>
              </a:rPr>
              <a:t>Experimented with different acoustic feature sets and ML models.</a:t>
            </a:r>
          </a:p>
          <a:p>
            <a:pPr lvl="1" fontAlgn="base">
              <a:buFont typeface="+mj-lt"/>
              <a:buAutoNum type="arabicPeriod"/>
            </a:pPr>
            <a:r>
              <a:rPr lang="en-US" sz="2000" b="0" i="0" dirty="0">
                <a:effectLst/>
              </a:rPr>
              <a:t>Best results </a:t>
            </a:r>
            <a:r>
              <a:rPr lang="en-US" sz="2000" dirty="0"/>
              <a:t>on </a:t>
            </a:r>
            <a:r>
              <a:rPr lang="en-US" sz="2000" b="0" i="0" dirty="0" err="1">
                <a:effectLst/>
              </a:rPr>
              <a:t>MFCC+Other</a:t>
            </a:r>
            <a:r>
              <a:rPr lang="en-US" sz="2000" b="0" i="0" dirty="0">
                <a:effectLst/>
              </a:rPr>
              <a:t> spectral features.</a:t>
            </a:r>
          </a:p>
          <a:p>
            <a:pPr lvl="1" fontAlgn="base">
              <a:buFont typeface="+mj-lt"/>
              <a:buAutoNum type="arabicPeriod"/>
            </a:pPr>
            <a:r>
              <a:rPr lang="en-US" sz="2000" dirty="0"/>
              <a:t>Best results on Standardized dataset.</a:t>
            </a:r>
            <a:endParaRPr lang="en-US" sz="2000" b="0" i="0" dirty="0">
              <a:effectLst/>
            </a:endParaRPr>
          </a:p>
          <a:p>
            <a:pPr lvl="1" fontAlgn="base">
              <a:buFont typeface="+mj-lt"/>
              <a:buAutoNum type="arabicPeriod"/>
            </a:pPr>
            <a:r>
              <a:rPr lang="en-US" sz="2000" dirty="0" err="1"/>
              <a:t>AutoML</a:t>
            </a:r>
            <a:r>
              <a:rPr lang="en-US" sz="2000" dirty="0"/>
              <a:t> gives better accuracy by 7.46%.</a:t>
            </a:r>
          </a:p>
          <a:p>
            <a:pPr marL="457200" lvl="1" indent="0" fontAlgn="base">
              <a:buNone/>
            </a:pPr>
            <a:endParaRPr lang="en-US" sz="2000" dirty="0">
              <a:effectLst/>
              <a:ea typeface="Calibri" panose="020F0502020204030204" pitchFamily="34" charset="0"/>
            </a:endParaRP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000" b="1" u="sng" dirty="0">
                <a:ea typeface="Calibri" panose="020F0502020204030204" pitchFamily="34" charset="0"/>
              </a:rPr>
              <a:t>Future Work</a:t>
            </a:r>
          </a:p>
          <a:p>
            <a:pPr lvl="1" fontAlgn="base">
              <a:buFont typeface="+mj-lt"/>
              <a:buAutoNum type="arabicPeriod"/>
            </a:pPr>
            <a:r>
              <a:rPr lang="en-US" sz="2000" dirty="0">
                <a:ea typeface="Calibri" panose="020F0502020204030204" pitchFamily="34" charset="0"/>
              </a:rPr>
              <a:t>W</a:t>
            </a:r>
            <a:r>
              <a:rPr lang="en-US" sz="2000" dirty="0">
                <a:effectLst/>
                <a:ea typeface="Calibri" panose="020F0502020204030204" pitchFamily="34" charset="0"/>
              </a:rPr>
              <a:t>ork on open-source dataset with &gt; 10k audio samples.</a:t>
            </a:r>
          </a:p>
          <a:p>
            <a:pPr lvl="1" fontAlgn="base">
              <a:buFont typeface="+mj-lt"/>
              <a:buAutoNum type="arabicPeriod"/>
            </a:pPr>
            <a:r>
              <a:rPr lang="en-US" sz="2000" dirty="0">
                <a:ea typeface="Calibri" panose="020F0502020204030204" pitchFamily="34" charset="0"/>
              </a:rPr>
              <a:t>Apply other neural networks like RNN, RCNN.</a:t>
            </a:r>
            <a:endParaRPr lang="en-US" sz="2000" dirty="0">
              <a:effectLst/>
              <a:ea typeface="Calibri" panose="020F0502020204030204" pitchFamily="34" charset="0"/>
            </a:endParaRPr>
          </a:p>
          <a:p>
            <a:pPr lvl="1" fontAlgn="base">
              <a:buFont typeface="+mj-lt"/>
              <a:buAutoNum type="arabicPeriod"/>
            </a:pPr>
            <a:r>
              <a:rPr lang="en-US" sz="2000" dirty="0">
                <a:effectLst/>
                <a:ea typeface="Calibri" panose="020F0502020204030204" pitchFamily="34" charset="0"/>
              </a:rPr>
              <a:t>Use Transfer Learning on spectrogram images for accent classification.</a:t>
            </a:r>
            <a:endParaRPr lang="en-US" sz="2000" b="0" i="0" dirty="0">
              <a:effectLst/>
            </a:endParaRPr>
          </a:p>
          <a:p>
            <a:pPr marL="0" indent="0" algn="l" fontAlgn="base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27857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2F61-0F2F-4401-801B-DB575B3E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186" y="0"/>
            <a:ext cx="9378604" cy="107770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References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648F3D-1C64-4443-AA4C-E25452E2892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049583"/>
            <a:ext cx="12192000" cy="808416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DFD27-3D72-435A-891C-4271FD25A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64" y="1216025"/>
            <a:ext cx="11247783" cy="4351338"/>
          </a:xfrm>
        </p:spPr>
        <p:txBody>
          <a:bodyPr>
            <a:norm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sz="2000" b="0" i="0" dirty="0">
                <a:effectLst/>
              </a:rPr>
              <a:t>Chu, A., Peter Lai and Diana Le. “Accent Classification of Non-Native English Speakers.” 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sz="2000" b="0" i="0" dirty="0" err="1">
                <a:effectLst/>
              </a:rPr>
              <a:t>Chionh</a:t>
            </a:r>
            <a:r>
              <a:rPr lang="en-US" sz="2000" b="0" i="0" dirty="0">
                <a:effectLst/>
              </a:rPr>
              <a:t>, Keven, Raymond Song, and Yue Yin. "Application of Convolutional Neural Networks in Accent Identification.“</a:t>
            </a:r>
          </a:p>
        </p:txBody>
      </p:sp>
    </p:spTree>
    <p:extLst>
      <p:ext uri="{BB962C8B-B14F-4D97-AF65-F5344CB8AC3E}">
        <p14:creationId xmlns:p14="http://schemas.microsoft.com/office/powerpoint/2010/main" val="1187337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F271F-7B56-487E-8F8B-98B2980D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472523"/>
            <a:ext cx="3071813" cy="11144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chemeClr val="tx2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Thank You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841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67FF7-0BE0-4B59-B4CB-AD4824392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8217" y="1"/>
            <a:ext cx="5120114" cy="1020932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OUTLINE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7AEF3-A032-475C-A499-1F402509E6B0}"/>
              </a:ext>
            </a:extLst>
          </p:cNvPr>
          <p:cNvSpPr txBox="1"/>
          <p:nvPr/>
        </p:nvSpPr>
        <p:spPr>
          <a:xfrm>
            <a:off x="569843" y="1303469"/>
            <a:ext cx="1105231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40000" algn="just">
              <a:buFont typeface="+mj-lt"/>
              <a:buAutoNum type="romanUcPeriod"/>
            </a:pPr>
            <a:r>
              <a:rPr lang="en-US" sz="2800" dirty="0"/>
              <a:t>Introduction </a:t>
            </a:r>
          </a:p>
          <a:p>
            <a:pPr marL="571500" indent="-540000" algn="just">
              <a:buFont typeface="+mj-lt"/>
              <a:buAutoNum type="romanUcPeriod"/>
            </a:pPr>
            <a:r>
              <a:rPr lang="en-US" sz="2800" dirty="0"/>
              <a:t>Related Work</a:t>
            </a:r>
          </a:p>
          <a:p>
            <a:pPr marL="571500" indent="-540000" algn="just">
              <a:buFont typeface="+mj-lt"/>
              <a:buAutoNum type="romanUcPeriod"/>
            </a:pPr>
            <a:r>
              <a:rPr lang="en-US" sz="2800" dirty="0"/>
              <a:t>Contributions</a:t>
            </a:r>
          </a:p>
          <a:p>
            <a:pPr marL="571500" indent="-540000" algn="just">
              <a:buFont typeface="+mj-lt"/>
              <a:buAutoNum type="romanUcPeriod"/>
            </a:pPr>
            <a:r>
              <a:rPr lang="en-US" sz="2800" dirty="0"/>
              <a:t>Proposed Methodology</a:t>
            </a:r>
          </a:p>
          <a:p>
            <a:pPr marL="571500" indent="-540000" algn="just">
              <a:buFont typeface="+mj-lt"/>
              <a:buAutoNum type="romanUcPeriod"/>
            </a:pPr>
            <a:r>
              <a:rPr lang="en-US" sz="2800" dirty="0"/>
              <a:t>Results</a:t>
            </a:r>
          </a:p>
          <a:p>
            <a:pPr marL="571500" indent="-540000" algn="just">
              <a:buFont typeface="+mj-lt"/>
              <a:buAutoNum type="romanUcPeriod"/>
            </a:pPr>
            <a:r>
              <a:rPr lang="en-US" sz="2800" dirty="0"/>
              <a:t>Conclusion and Future Work</a:t>
            </a:r>
          </a:p>
          <a:p>
            <a:pPr marL="571500" indent="-540000" algn="just">
              <a:buFont typeface="+mj-lt"/>
              <a:buAutoNum type="romanUcPeriod"/>
            </a:pPr>
            <a:r>
              <a:rPr lang="en-US" sz="28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79759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D610-E6CB-4265-86B7-F7D7774A9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239" y="19533"/>
            <a:ext cx="10515600" cy="1325563"/>
          </a:xfrm>
        </p:spPr>
        <p:txBody>
          <a:bodyPr/>
          <a:lstStyle/>
          <a:p>
            <a:pPr algn="ctr"/>
            <a:r>
              <a:rPr lang="en-US" sz="4400" dirty="0"/>
              <a:t>Introduction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B0A4A-2C94-4F73-AD40-DA43DE528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013" y="1223254"/>
            <a:ext cx="10850218" cy="453722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ea typeface="Calibri" panose="020F0502020204030204" pitchFamily="34" charset="0"/>
              </a:rPr>
              <a:t>Home assistants </a:t>
            </a:r>
            <a:r>
              <a:rPr lang="en-US" sz="2000" dirty="0">
                <a:ea typeface="Calibri" panose="020F0502020204030204" pitchFamily="34" charset="0"/>
              </a:rPr>
              <a:t>(A</a:t>
            </a:r>
            <a:r>
              <a:rPr lang="en-US" sz="2000" dirty="0">
                <a:effectLst/>
                <a:ea typeface="Calibri" panose="020F0502020204030204" pitchFamily="34" charset="0"/>
              </a:rPr>
              <a:t>pple Siri and Google Home etc.) - integral part of our lives.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u="sng" dirty="0">
                <a:ea typeface="Calibri" panose="020F0502020204030204" pitchFamily="34" charset="0"/>
              </a:rPr>
              <a:t>Problem</a:t>
            </a:r>
            <a:endParaRPr lang="en-US" sz="2000" b="1" u="sng" dirty="0">
              <a:effectLst/>
              <a:ea typeface="Calibri" panose="020F0502020204030204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en-US" sz="2000" dirty="0">
                <a:effectLst/>
                <a:ea typeface="Calibri" panose="020F0502020204030204" pitchFamily="34" charset="0"/>
              </a:rPr>
              <a:t>Non-native English speakers frequently face problems with these automated assistants.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2000" dirty="0">
                <a:ea typeface="Calibri" panose="020F0502020204030204" pitchFamily="34" charset="0"/>
              </a:rPr>
              <a:t>A</a:t>
            </a:r>
            <a:r>
              <a:rPr lang="en-US" sz="2000" dirty="0">
                <a:effectLst/>
                <a:ea typeface="Calibri" panose="020F0502020204030204" pitchFamily="34" charset="0"/>
              </a:rPr>
              <a:t>ccented speech - phones or sounds that are not typical in normal pronunciation.</a:t>
            </a:r>
            <a:endParaRPr lang="en-US" sz="2000" dirty="0">
              <a:ea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u="sng" dirty="0">
                <a:effectLst/>
                <a:ea typeface="Calibri" panose="020F0502020204030204" pitchFamily="34" charset="0"/>
              </a:rPr>
              <a:t>S</a:t>
            </a:r>
            <a:r>
              <a:rPr lang="en-US" sz="2000" b="1" u="sng" dirty="0">
                <a:ea typeface="Calibri" panose="020F0502020204030204" pitchFamily="34" charset="0"/>
              </a:rPr>
              <a:t>olution</a:t>
            </a:r>
          </a:p>
          <a:p>
            <a:pPr marL="0" indent="0" algn="ctr">
              <a:buNone/>
            </a:pPr>
            <a:r>
              <a:rPr lang="en-US" sz="2000" dirty="0">
                <a:effectLst/>
                <a:ea typeface="Calibri" panose="020F0502020204030204" pitchFamily="34" charset="0"/>
              </a:rPr>
              <a:t>user speech</a:t>
            </a:r>
          </a:p>
          <a:p>
            <a:pPr marL="0" indent="0" algn="ctr">
              <a:buNone/>
            </a:pPr>
            <a:endParaRPr lang="en-US" sz="2000" dirty="0">
              <a:effectLst/>
              <a:ea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2000" b="1" dirty="0">
                <a:solidFill>
                  <a:srgbClr val="FF0000"/>
                </a:solidFill>
                <a:ea typeface="Calibri" panose="020F0502020204030204" pitchFamily="34" charset="0"/>
              </a:rPr>
              <a:t>Classify accent</a:t>
            </a:r>
          </a:p>
          <a:p>
            <a:pPr marL="0" indent="0" algn="ctr">
              <a:buNone/>
            </a:pPr>
            <a:endParaRPr lang="en-US" sz="2000" dirty="0">
              <a:ea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effectLst/>
                <a:ea typeface="Calibri" panose="020F0502020204030204" pitchFamily="34" charset="0"/>
              </a:rPr>
              <a:t>Convert into native English accent</a:t>
            </a:r>
          </a:p>
          <a:p>
            <a:pPr marL="0" indent="0" algn="ctr">
              <a:buNone/>
            </a:pPr>
            <a:endParaRPr lang="en-US" sz="2000" dirty="0">
              <a:effectLst/>
              <a:ea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ea typeface="Calibri" panose="020F0502020204030204" pitchFamily="34" charset="0"/>
              </a:rPr>
              <a:t>Home Assistant</a:t>
            </a:r>
          </a:p>
          <a:p>
            <a:pPr marL="0" indent="0" algn="ctr">
              <a:buNone/>
            </a:pPr>
            <a:endParaRPr lang="en-US" sz="2000" dirty="0">
              <a:effectLst/>
              <a:ea typeface="Calibri" panose="020F050202020403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A5E717-EF9D-4645-A8B9-16FBBDD82704}"/>
              </a:ext>
            </a:extLst>
          </p:cNvPr>
          <p:cNvCxnSpPr/>
          <p:nvPr/>
        </p:nvCxnSpPr>
        <p:spPr>
          <a:xfrm>
            <a:off x="6096000" y="3459321"/>
            <a:ext cx="0" cy="3817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014177-03B7-4B4A-89CA-5ABCE0D6E516}"/>
              </a:ext>
            </a:extLst>
          </p:cNvPr>
          <p:cNvCxnSpPr/>
          <p:nvPr/>
        </p:nvCxnSpPr>
        <p:spPr>
          <a:xfrm>
            <a:off x="6096000" y="4262760"/>
            <a:ext cx="0" cy="3817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4FB5F3-3319-4C13-A603-60BE9671BF02}"/>
              </a:ext>
            </a:extLst>
          </p:cNvPr>
          <p:cNvCxnSpPr/>
          <p:nvPr/>
        </p:nvCxnSpPr>
        <p:spPr>
          <a:xfrm>
            <a:off x="6114185" y="5100221"/>
            <a:ext cx="0" cy="3817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3C9BE-7F61-4B06-BC7E-E551C2B9ACBB}"/>
              </a:ext>
            </a:extLst>
          </p:cNvPr>
          <p:cNvCxnSpPr/>
          <p:nvPr/>
        </p:nvCxnSpPr>
        <p:spPr>
          <a:xfrm>
            <a:off x="7028415" y="4085207"/>
            <a:ext cx="162461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7ED377E-63A2-4394-887B-5D39A8B1EA5C}"/>
              </a:ext>
            </a:extLst>
          </p:cNvPr>
          <p:cNvCxnSpPr>
            <a:cxnSpLocks/>
          </p:cNvCxnSpPr>
          <p:nvPr/>
        </p:nvCxnSpPr>
        <p:spPr>
          <a:xfrm flipH="1">
            <a:off x="8637971" y="4085207"/>
            <a:ext cx="15058" cy="16486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E239689-FB3F-4333-A260-659D67215836}"/>
              </a:ext>
            </a:extLst>
          </p:cNvPr>
          <p:cNvCxnSpPr>
            <a:cxnSpLocks/>
          </p:cNvCxnSpPr>
          <p:nvPr/>
        </p:nvCxnSpPr>
        <p:spPr>
          <a:xfrm flipH="1">
            <a:off x="7028415" y="5733841"/>
            <a:ext cx="16246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C996314-D56D-4406-9932-ACC2015C67BD}"/>
              </a:ext>
            </a:extLst>
          </p:cNvPr>
          <p:cNvSpPr txBox="1"/>
          <p:nvPr/>
        </p:nvSpPr>
        <p:spPr>
          <a:xfrm>
            <a:off x="7134949" y="3742252"/>
            <a:ext cx="1411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native English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7F3F1A-D52D-4ED7-88FD-A05B068D3ABE}"/>
              </a:ext>
            </a:extLst>
          </p:cNvPr>
          <p:cNvSpPr txBox="1"/>
          <p:nvPr/>
        </p:nvSpPr>
        <p:spPr>
          <a:xfrm>
            <a:off x="6087122" y="4262760"/>
            <a:ext cx="1585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non-native English</a:t>
            </a:r>
          </a:p>
        </p:txBody>
      </p:sp>
    </p:spTree>
    <p:extLst>
      <p:ext uri="{BB962C8B-B14F-4D97-AF65-F5344CB8AC3E}">
        <p14:creationId xmlns:p14="http://schemas.microsoft.com/office/powerpoint/2010/main" val="194475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48DE-9652-4208-9C43-AA2DEEC2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BE056-34CF-466C-B204-379677CB2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A lot of research has been done in accent classification. Some of the existing literature is mentioned below.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ea typeface="Calibri" panose="020F0502020204030204" pitchFamily="34" charset="0"/>
              </a:rPr>
              <a:t> Chu et. al. [1] implemented several models to classify five accents. They used MFCCs, deltas of MFCC, and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FBank</a:t>
            </a:r>
            <a:r>
              <a:rPr lang="en-US" sz="2000" dirty="0">
                <a:effectLst/>
                <a:ea typeface="Calibri" panose="020F0502020204030204" pitchFamily="34" charset="0"/>
              </a:rPr>
              <a:t> features for training the models. The overall test accuracies ranged between 28.4% and 39.8%. </a:t>
            </a: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Chionh</a:t>
            </a:r>
            <a:r>
              <a:rPr lang="en-US" sz="2000" dirty="0">
                <a:effectLst/>
                <a:ea typeface="Calibri" panose="020F0502020204030204" pitchFamily="34" charset="0"/>
              </a:rPr>
              <a:t> et. al. [2] trained a 2-layer and a 3-layer CNN for accent classification in the 4 English accents and found that the 2-layer CNN performed best, with a training accuracy of 81.4% and a test accuracy of 77.9%.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46107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653C-48A4-4035-A5E9-1D78305E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0F659-A1A5-44B4-A807-3B664B9A3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24" y="1343818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ea typeface="Calibri" panose="020F0502020204030204" pitchFamily="34" charset="0"/>
              </a:rPr>
              <a:t>There are two main contributions to this study:</a:t>
            </a:r>
            <a:endParaRPr lang="en-IN" sz="2000" dirty="0">
              <a:effectLst/>
              <a:ea typeface="Calibri" panose="020F050202020403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effectLst/>
                <a:ea typeface="Calibri" panose="020F0502020204030204" pitchFamily="34" charset="0"/>
              </a:rPr>
              <a:t>Comparison of performance of various spectral feature sets on model accuracy. </a:t>
            </a:r>
            <a:endParaRPr lang="en-IN" sz="2000" dirty="0">
              <a:effectLst/>
              <a:ea typeface="Calibri" panose="020F050202020403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effectLst/>
                <a:ea typeface="Calibri" panose="020F0502020204030204" pitchFamily="34" charset="0"/>
              </a:rPr>
              <a:t>Comparison of manual ML with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AutoML</a:t>
            </a:r>
            <a:r>
              <a:rPr lang="en-US" sz="2000" dirty="0">
                <a:effectLst/>
                <a:ea typeface="Calibri" panose="020F0502020204030204" pitchFamily="34" charset="0"/>
              </a:rPr>
              <a:t> models.</a:t>
            </a:r>
            <a:endParaRPr lang="en-IN" sz="2000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58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2F61-0F2F-4401-801B-DB575B3E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083" y="1"/>
            <a:ext cx="9378604" cy="96766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Proposed Methodology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648F3D-1C64-4443-AA4C-E25452E2892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049583"/>
            <a:ext cx="12192000" cy="80841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6FA24D-7F51-46DB-A6A6-4C1A62476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0" y="1038687"/>
            <a:ext cx="10558670" cy="5010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System Specifications</a:t>
            </a:r>
          </a:p>
          <a:p>
            <a:pPr marL="0" indent="0">
              <a:buNone/>
            </a:pPr>
            <a:r>
              <a:rPr lang="en-US" sz="2000" b="1" dirty="0">
                <a:ea typeface="Calibri" panose="020F0502020204030204" pitchFamily="34" charset="0"/>
              </a:rPr>
              <a:t>             </a:t>
            </a:r>
            <a:r>
              <a:rPr lang="en-US" sz="1500" b="1" dirty="0">
                <a:effectLst/>
                <a:ea typeface="Calibri" panose="020F0502020204030204" pitchFamily="34" charset="0"/>
              </a:rPr>
              <a:t>Table 1: </a:t>
            </a:r>
            <a:r>
              <a:rPr lang="en-IN" sz="1500" b="1" dirty="0">
                <a:ea typeface="Calibri" panose="020F0502020204030204" pitchFamily="34" charset="0"/>
              </a:rPr>
              <a:t>Hardware and Software specifications of Laptop</a:t>
            </a:r>
            <a:endParaRPr lang="en-IN" sz="1500" b="1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buNone/>
            </a:pPr>
            <a:r>
              <a:rPr lang="en-US" sz="2000" u="sng" dirty="0"/>
              <a:t>Programming Language</a:t>
            </a:r>
            <a:r>
              <a:rPr lang="en-US" sz="2000" dirty="0"/>
              <a:t> - Python</a:t>
            </a:r>
          </a:p>
          <a:p>
            <a:pPr marL="0" indent="0">
              <a:buNone/>
            </a:pPr>
            <a:r>
              <a:rPr lang="en-US" sz="2000" u="sng" dirty="0"/>
              <a:t>Platform </a:t>
            </a:r>
            <a:r>
              <a:rPr lang="en-US" sz="2000" dirty="0"/>
              <a:t>– </a:t>
            </a:r>
            <a:r>
              <a:rPr lang="en-US" sz="2000" dirty="0" err="1"/>
              <a:t>Jupyter</a:t>
            </a:r>
            <a:r>
              <a:rPr lang="en-US" sz="2000" dirty="0"/>
              <a:t> Notebook, Sublime Text Editor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CBF43DF-E413-4931-8027-A6C6037E4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36662"/>
              </p:ext>
            </p:extLst>
          </p:nvPr>
        </p:nvGraphicFramePr>
        <p:xfrm>
          <a:off x="1464306" y="1784412"/>
          <a:ext cx="8708158" cy="26613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18460">
                  <a:extLst>
                    <a:ext uri="{9D8B030D-6E8A-4147-A177-3AD203B41FA5}">
                      <a16:colId xmlns:a16="http://schemas.microsoft.com/office/drawing/2014/main" val="3601769187"/>
                    </a:ext>
                  </a:extLst>
                </a:gridCol>
                <a:gridCol w="5789698">
                  <a:extLst>
                    <a:ext uri="{9D8B030D-6E8A-4147-A177-3AD203B41FA5}">
                      <a16:colId xmlns:a16="http://schemas.microsoft.com/office/drawing/2014/main" val="1867702263"/>
                    </a:ext>
                  </a:extLst>
                </a:gridCol>
              </a:tblGrid>
              <a:tr h="21668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200" cap="all" dirty="0">
                          <a:effectLst/>
                        </a:rPr>
                        <a:t>Item</a:t>
                      </a:r>
                      <a:endParaRPr lang="en-IN" sz="1600" b="1" cap="all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200" cap="all">
                          <a:effectLst/>
                        </a:rPr>
                        <a:t>Value</a:t>
                      </a:r>
                      <a:endParaRPr lang="en-IN" sz="1600" b="1" cap="all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7364352"/>
                  </a:ext>
                </a:extLst>
              </a:tr>
              <a:tr h="396586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sz="1200" cap="all">
                          <a:effectLst/>
                        </a:rPr>
                        <a:t>Processor</a:t>
                      </a:r>
                      <a:endParaRPr lang="en-IN" sz="1600" b="1" cap="all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sz="1200" cap="all">
                          <a:effectLst/>
                        </a:rPr>
                        <a:t>IntelI Core I i5-8250U CPU @ 1.60GHz, 1800 Mhz, 4 Core(s), 8 Logical Processor(s)</a:t>
                      </a:r>
                      <a:endParaRPr lang="en-IN" sz="1600" b="1" cap="all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8682696"/>
                  </a:ext>
                </a:extLst>
              </a:tr>
              <a:tr h="316967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sz="1200" cap="all">
                          <a:effectLst/>
                        </a:rPr>
                        <a:t>Total Physical Memory</a:t>
                      </a:r>
                      <a:endParaRPr lang="en-IN" sz="1600" b="1" cap="all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sz="1200" cap="all">
                          <a:effectLst/>
                        </a:rPr>
                        <a:t>7.89 GB</a:t>
                      </a:r>
                      <a:endParaRPr lang="en-IN" sz="1600" b="1" cap="all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0471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sz="1200" cap="all" dirty="0">
                          <a:effectLst/>
                        </a:rPr>
                        <a:t>Total Virtual Memory		</a:t>
                      </a:r>
                      <a:endParaRPr lang="en-IN" sz="1600" b="1" cap="all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sz="1200" cap="all" dirty="0">
                          <a:effectLst/>
                        </a:rPr>
                        <a:t>31.9 GB</a:t>
                      </a:r>
                      <a:endParaRPr lang="en-IN" sz="1600" b="1" cap="all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1229210"/>
                  </a:ext>
                </a:extLst>
              </a:tr>
              <a:tr h="316967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sz="1200" cap="all">
                          <a:effectLst/>
                        </a:rPr>
                        <a:t>System type</a:t>
                      </a:r>
                      <a:endParaRPr lang="en-IN" sz="1600" b="1" cap="all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sz="1200" cap="all" dirty="0">
                          <a:effectLst/>
                        </a:rPr>
                        <a:t>x64-based PC</a:t>
                      </a:r>
                      <a:endParaRPr lang="en-IN" sz="1600" b="1" cap="all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2759714"/>
                  </a:ext>
                </a:extLst>
              </a:tr>
              <a:tr h="686622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sz="1200" cap="all">
                          <a:effectLst/>
                        </a:rPr>
                        <a:t>OS Name</a:t>
                      </a:r>
                      <a:endParaRPr lang="en-IN" sz="1600" b="1" cap="all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sz="1200" cap="all">
                          <a:effectLst/>
                        </a:rPr>
                        <a:t>Microsoft Windows 10 Home Single Language</a:t>
                      </a:r>
                      <a:endParaRPr lang="en-IN" sz="1600" b="1" cap="all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8898028"/>
                  </a:ext>
                </a:extLst>
              </a:tr>
              <a:tr h="316967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sz="1200" cap="all" dirty="0">
                          <a:effectLst/>
                        </a:rPr>
                        <a:t>OS Version</a:t>
                      </a:r>
                      <a:endParaRPr lang="en-IN" sz="1600" b="1" cap="all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sz="1200" cap="all" dirty="0">
                          <a:effectLst/>
                        </a:rPr>
                        <a:t>10.0.18363 Build 18363</a:t>
                      </a:r>
                      <a:endParaRPr lang="en-IN" sz="1600" b="1" cap="all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3799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942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867B-0C3F-46DE-AEE4-4CB3CFE65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419" y="831642"/>
            <a:ext cx="1633788" cy="485113"/>
          </a:xfrm>
        </p:spPr>
        <p:txBody>
          <a:bodyPr>
            <a:normAutofit/>
          </a:bodyPr>
          <a:lstStyle/>
          <a:p>
            <a:pPr algn="ctr"/>
            <a:r>
              <a:rPr lang="en-IN" sz="2000" u="sng" dirty="0">
                <a:solidFill>
                  <a:schemeClr val="tx1"/>
                </a:solidFill>
                <a:latin typeface="+mn-lt"/>
              </a:rPr>
              <a:t>Dataset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FC2E4-99CC-4A22-8C97-653AE50D9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316" y="1334809"/>
            <a:ext cx="9716313" cy="41883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ea typeface="Calibri" panose="020F0502020204030204" pitchFamily="34" charset="0"/>
              </a:rPr>
              <a:t>The Speech Accent Archive [4].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ea typeface="Calibri" panose="020F0502020204030204" pitchFamily="34" charset="0"/>
              </a:rPr>
              <a:t>2140 speech samples. All unique speakers.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ea typeface="Calibri" panose="020F0502020204030204" pitchFamily="34" charset="0"/>
              </a:rPr>
              <a:t>Speakers have 214 distinct native languages and come from 177 countries.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ea typeface="Calibri" panose="020F0502020204030204" pitchFamily="34" charset="0"/>
              </a:rPr>
              <a:t>D</a:t>
            </a:r>
            <a:r>
              <a:rPr lang="en-US" sz="2000" dirty="0">
                <a:effectLst/>
                <a:ea typeface="Calibri" panose="020F0502020204030204" pitchFamily="34" charset="0"/>
              </a:rPr>
              <a:t>emographic information</a:t>
            </a:r>
            <a:r>
              <a:rPr lang="en-US" sz="2000" dirty="0">
                <a:ea typeface="Calibri" panose="020F0502020204030204" pitchFamily="34" charset="0"/>
              </a:rPr>
              <a:t> of speakers given (6 columns).</a:t>
            </a:r>
            <a:endParaRPr lang="en-US" sz="1800" b="1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ea typeface="Calibri" panose="020F0502020204030204" pitchFamily="34" charset="0"/>
              </a:rPr>
              <a:t>   </a:t>
            </a:r>
            <a:r>
              <a:rPr lang="en-US" sz="1400" b="1" dirty="0">
                <a:effectLst/>
                <a:ea typeface="Calibri" panose="020F0502020204030204" pitchFamily="34" charset="0"/>
              </a:rPr>
              <a:t>Table 2: Data Type of each demographic column in the dataset.</a:t>
            </a:r>
            <a:endParaRPr lang="en-IN" sz="1400" b="1" dirty="0">
              <a:effectLst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Unbalanced Target variable.</a:t>
            </a:r>
          </a:p>
          <a:p>
            <a:pPr marL="0" indent="0">
              <a:buNone/>
            </a:pPr>
            <a:r>
              <a:rPr lang="en-US" sz="1800" b="1" dirty="0">
                <a:effectLst/>
                <a:ea typeface="Calibri" panose="020F0502020204030204" pitchFamily="34" charset="0"/>
              </a:rPr>
              <a:t>  </a:t>
            </a:r>
            <a:r>
              <a:rPr lang="en-US" sz="1400" b="1" dirty="0">
                <a:effectLst/>
                <a:ea typeface="Calibri" panose="020F0502020204030204" pitchFamily="34" charset="0"/>
              </a:rPr>
              <a:t>Table 3: Number of audio samples per accent class.</a:t>
            </a:r>
            <a:endParaRPr lang="en-IN" sz="1400" b="1" dirty="0">
              <a:effectLst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8AB980-E3A9-4BEE-8139-5870F4905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120504"/>
              </p:ext>
            </p:extLst>
          </p:nvPr>
        </p:nvGraphicFramePr>
        <p:xfrm>
          <a:off x="909292" y="3309763"/>
          <a:ext cx="6028055" cy="8263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7355">
                  <a:extLst>
                    <a:ext uri="{9D8B030D-6E8A-4147-A177-3AD203B41FA5}">
                      <a16:colId xmlns:a16="http://schemas.microsoft.com/office/drawing/2014/main" val="3947389557"/>
                    </a:ext>
                  </a:extLst>
                </a:gridCol>
                <a:gridCol w="3060700">
                  <a:extLst>
                    <a:ext uri="{9D8B030D-6E8A-4147-A177-3AD203B41FA5}">
                      <a16:colId xmlns:a16="http://schemas.microsoft.com/office/drawing/2014/main" val="4244809723"/>
                    </a:ext>
                  </a:extLst>
                </a:gridCol>
              </a:tblGrid>
              <a:tr h="275447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Data Type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Columns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7338318"/>
                  </a:ext>
                </a:extLst>
              </a:tr>
              <a:tr h="275447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Discrete (Numerical)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age, age onset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0986198"/>
                  </a:ext>
                </a:extLst>
              </a:tr>
              <a:tr h="275447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Nominal (Categorical)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birthplace, sex, country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926697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52A06BD-1A7D-4C62-B586-82B36459B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476102"/>
              </p:ext>
            </p:extLst>
          </p:nvPr>
        </p:nvGraphicFramePr>
        <p:xfrm>
          <a:off x="909292" y="4875058"/>
          <a:ext cx="6028055" cy="10152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34737">
                  <a:extLst>
                    <a:ext uri="{9D8B030D-6E8A-4147-A177-3AD203B41FA5}">
                      <a16:colId xmlns:a16="http://schemas.microsoft.com/office/drawing/2014/main" val="1321198436"/>
                    </a:ext>
                  </a:extLst>
                </a:gridCol>
                <a:gridCol w="3093318">
                  <a:extLst>
                    <a:ext uri="{9D8B030D-6E8A-4147-A177-3AD203B41FA5}">
                      <a16:colId xmlns:a16="http://schemas.microsoft.com/office/drawing/2014/main" val="1187658354"/>
                    </a:ext>
                  </a:extLst>
                </a:gridCol>
              </a:tblGrid>
              <a:tr h="305102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Accent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Number of samples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8568821"/>
                  </a:ext>
                </a:extLst>
              </a:tr>
              <a:tr h="197657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Native accent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373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5905553"/>
                  </a:ext>
                </a:extLst>
              </a:tr>
              <a:tr h="207413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Non-native accent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1767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574083"/>
                  </a:ext>
                </a:extLst>
              </a:tr>
              <a:tr h="305102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Total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2140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0262702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453D63A-6E45-4039-B7E9-D3049FB2A066}"/>
              </a:ext>
            </a:extLst>
          </p:cNvPr>
          <p:cNvSpPr txBox="1">
            <a:spLocks/>
          </p:cNvSpPr>
          <p:nvPr/>
        </p:nvSpPr>
        <p:spPr>
          <a:xfrm>
            <a:off x="1129083" y="1"/>
            <a:ext cx="9378604" cy="967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Proposed Methodology</a:t>
            </a:r>
          </a:p>
        </p:txBody>
      </p:sp>
    </p:spTree>
    <p:extLst>
      <p:ext uri="{BB962C8B-B14F-4D97-AF65-F5344CB8AC3E}">
        <p14:creationId xmlns:p14="http://schemas.microsoft.com/office/powerpoint/2010/main" val="3211812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F3FAB3-4755-43DC-A33B-432623194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083" y="1"/>
            <a:ext cx="9378604" cy="105528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Proposed Methodology (contd.)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5DD9052-0758-4704-A020-5660E61BD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126" y="2225520"/>
            <a:ext cx="8062414" cy="30550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75B435-A913-4ADC-9912-EBA953AC5688}"/>
              </a:ext>
            </a:extLst>
          </p:cNvPr>
          <p:cNvSpPr txBox="1"/>
          <p:nvPr/>
        </p:nvSpPr>
        <p:spPr>
          <a:xfrm>
            <a:off x="1408967" y="1697906"/>
            <a:ext cx="1535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noise injection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time shift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pitch change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speed change</a:t>
            </a:r>
            <a:endParaRPr lang="en-IN" sz="1200" dirty="0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6F16015A-E6EC-4EA3-8B66-86A56770F85A}"/>
              </a:ext>
            </a:extLst>
          </p:cNvPr>
          <p:cNvCxnSpPr>
            <a:cxnSpLocks/>
          </p:cNvCxnSpPr>
          <p:nvPr/>
        </p:nvCxnSpPr>
        <p:spPr>
          <a:xfrm rot="10800000">
            <a:off x="2838197" y="2039460"/>
            <a:ext cx="924779" cy="838391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27603CC-7A97-4195-9B48-880B8091E318}"/>
              </a:ext>
            </a:extLst>
          </p:cNvPr>
          <p:cNvSpPr txBox="1"/>
          <p:nvPr/>
        </p:nvSpPr>
        <p:spPr>
          <a:xfrm>
            <a:off x="2727664" y="5055818"/>
            <a:ext cx="1984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Trim and pad to 20 sec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Segment to 4 sec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6D1EB38-7C7D-4DAD-BF0F-98A03F570E60}"/>
              </a:ext>
            </a:extLst>
          </p:cNvPr>
          <p:cNvCxnSpPr>
            <a:cxnSpLocks/>
          </p:cNvCxnSpPr>
          <p:nvPr/>
        </p:nvCxnSpPr>
        <p:spPr>
          <a:xfrm rot="5400000">
            <a:off x="3559592" y="3861786"/>
            <a:ext cx="1164208" cy="109195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C09FB5-D680-4992-9233-B2EBD38E748E}"/>
              </a:ext>
            </a:extLst>
          </p:cNvPr>
          <p:cNvSpPr txBox="1"/>
          <p:nvPr/>
        </p:nvSpPr>
        <p:spPr>
          <a:xfrm>
            <a:off x="5198938" y="1697906"/>
            <a:ext cx="1984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6 unique spectral features (total 1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8 features)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42FA9E2A-AB6B-4FCF-B738-8523CC47E58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54967" y="2393835"/>
            <a:ext cx="781086" cy="259857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728592-E1C3-490C-947B-8B3445AFDD1C}"/>
              </a:ext>
            </a:extLst>
          </p:cNvPr>
          <p:cNvSpPr txBox="1"/>
          <p:nvPr/>
        </p:nvSpPr>
        <p:spPr>
          <a:xfrm>
            <a:off x="5496020" y="5055818"/>
            <a:ext cx="1984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Correlation-Based FS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Selected 16 features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5C262029-243D-491A-8380-16920F4F4ADB}"/>
              </a:ext>
            </a:extLst>
          </p:cNvPr>
          <p:cNvCxnSpPr>
            <a:cxnSpLocks/>
          </p:cNvCxnSpPr>
          <p:nvPr/>
        </p:nvCxnSpPr>
        <p:spPr>
          <a:xfrm rot="5400000">
            <a:off x="5898266" y="4102956"/>
            <a:ext cx="1179665" cy="59416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C43219F-B210-451F-85B8-134F0A667CC0}"/>
              </a:ext>
            </a:extLst>
          </p:cNvPr>
          <p:cNvSpPr txBox="1"/>
          <p:nvPr/>
        </p:nvSpPr>
        <p:spPr>
          <a:xfrm>
            <a:off x="7183097" y="1810021"/>
            <a:ext cx="1984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Manual ML and AutoML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4BAE507A-4110-4F1A-ABF3-D3BE6BEE09D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39126" y="2393834"/>
            <a:ext cx="781086" cy="259857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CF8A4F7-5611-415D-B477-824715B2B77E}"/>
              </a:ext>
            </a:extLst>
          </p:cNvPr>
          <p:cNvSpPr txBox="1"/>
          <p:nvPr/>
        </p:nvSpPr>
        <p:spPr>
          <a:xfrm>
            <a:off x="814296" y="984178"/>
            <a:ext cx="2423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/>
              <a:t>Accent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745321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2F61-0F2F-4401-801B-DB575B3E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615" y="0"/>
            <a:ext cx="9378604" cy="88385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648F3D-1C64-4443-AA4C-E25452E2892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049583"/>
            <a:ext cx="12192000" cy="8084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C1261D-99CB-45A4-9FC2-FF71C089FAB7}"/>
              </a:ext>
            </a:extLst>
          </p:cNvPr>
          <p:cNvSpPr txBox="1"/>
          <p:nvPr/>
        </p:nvSpPr>
        <p:spPr>
          <a:xfrm>
            <a:off x="257460" y="1144615"/>
            <a:ext cx="65694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u="sng" dirty="0"/>
              <a:t>Manual ML</a:t>
            </a:r>
            <a:r>
              <a:rPr lang="en-IN" sz="2000" dirty="0"/>
              <a:t> - ANN (79.3% test accuracy)</a:t>
            </a:r>
          </a:p>
          <a:p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u="sng" dirty="0" err="1"/>
              <a:t>AutoML</a:t>
            </a:r>
            <a:r>
              <a:rPr lang="en-IN" sz="2000" dirty="0"/>
              <a:t> - Extra Trees Classifier (</a:t>
            </a:r>
            <a:r>
              <a:rPr lang="en-IN" sz="2000" b="1" dirty="0">
                <a:solidFill>
                  <a:srgbClr val="FF0000"/>
                </a:solidFill>
              </a:rPr>
              <a:t>86.67%</a:t>
            </a:r>
            <a:r>
              <a:rPr lang="en-IN" sz="2000" dirty="0"/>
              <a:t> test accuracy)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D042190-9771-4657-B21B-1A78515AF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987624"/>
              </p:ext>
            </p:extLst>
          </p:nvPr>
        </p:nvGraphicFramePr>
        <p:xfrm>
          <a:off x="2951828" y="3899876"/>
          <a:ext cx="6138906" cy="1524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3125">
                  <a:extLst>
                    <a:ext uri="{9D8B030D-6E8A-4147-A177-3AD203B41FA5}">
                      <a16:colId xmlns:a16="http://schemas.microsoft.com/office/drawing/2014/main" val="1428870873"/>
                    </a:ext>
                  </a:extLst>
                </a:gridCol>
                <a:gridCol w="2207685">
                  <a:extLst>
                    <a:ext uri="{9D8B030D-6E8A-4147-A177-3AD203B41FA5}">
                      <a16:colId xmlns:a16="http://schemas.microsoft.com/office/drawing/2014/main" val="1105861452"/>
                    </a:ext>
                  </a:extLst>
                </a:gridCol>
                <a:gridCol w="1928096">
                  <a:extLst>
                    <a:ext uri="{9D8B030D-6E8A-4147-A177-3AD203B41FA5}">
                      <a16:colId xmlns:a16="http://schemas.microsoft.com/office/drawing/2014/main" val="4040828197"/>
                    </a:ext>
                  </a:extLst>
                </a:gridCol>
              </a:tblGrid>
              <a:tr h="893602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                   Predict</a:t>
                      </a:r>
                      <a:endParaRPr lang="en-IN" sz="1200">
                        <a:effectLst/>
                      </a:endParaRP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Actual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non-native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native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3080458"/>
                  </a:ext>
                </a:extLst>
              </a:tr>
              <a:tr h="315389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non-native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2169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245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2268621"/>
                  </a:ext>
                </a:extLst>
              </a:tr>
              <a:tr h="315389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native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325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1569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145302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852F964-EE5B-45B6-A77B-DA6DD8BE1DF9}"/>
              </a:ext>
            </a:extLst>
          </p:cNvPr>
          <p:cNvSpPr txBox="1"/>
          <p:nvPr/>
        </p:nvSpPr>
        <p:spPr>
          <a:xfrm>
            <a:off x="3701987" y="3337255"/>
            <a:ext cx="4172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Table 4: Confusion matrix for Extra Trees Classifier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2742593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624</Words>
  <Application>Microsoft Office PowerPoint</Application>
  <PresentationFormat>Widescreen</PresentationFormat>
  <Paragraphs>137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Arabic Typesetting</vt:lpstr>
      <vt:lpstr>Arial</vt:lpstr>
      <vt:lpstr>Arial Narrow</vt:lpstr>
      <vt:lpstr>Calibri</vt:lpstr>
      <vt:lpstr>Lato</vt:lpstr>
      <vt:lpstr>Times New Roman</vt:lpstr>
      <vt:lpstr>Wingdings</vt:lpstr>
      <vt:lpstr>Office Theme</vt:lpstr>
      <vt:lpstr>PowerPoint Presentation</vt:lpstr>
      <vt:lpstr>OUTLINE</vt:lpstr>
      <vt:lpstr>Introduction</vt:lpstr>
      <vt:lpstr>Related Work</vt:lpstr>
      <vt:lpstr>Contributions</vt:lpstr>
      <vt:lpstr>Proposed Methodology</vt:lpstr>
      <vt:lpstr>Dataset Used</vt:lpstr>
      <vt:lpstr>Proposed Methodology (contd.)</vt:lpstr>
      <vt:lpstr>Results</vt:lpstr>
      <vt:lpstr>Conclusion and Future Work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BENNETT UNIVERSITY</dc:title>
  <dc:creator>Indrajeet Gupta</dc:creator>
  <cp:lastModifiedBy>apar garg</cp:lastModifiedBy>
  <cp:revision>134</cp:revision>
  <dcterms:created xsi:type="dcterms:W3CDTF">2019-12-13T05:17:27Z</dcterms:created>
  <dcterms:modified xsi:type="dcterms:W3CDTF">2021-02-09T08:54:23Z</dcterms:modified>
</cp:coreProperties>
</file>