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41"/>
  </p:notesMasterIdLst>
  <p:sldIdLst>
    <p:sldId id="322" r:id="rId2"/>
    <p:sldId id="265" r:id="rId3"/>
    <p:sldId id="258" r:id="rId4"/>
    <p:sldId id="264" r:id="rId5"/>
    <p:sldId id="260" r:id="rId6"/>
    <p:sldId id="281"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8" r:id="rId20"/>
    <p:sldId id="317" r:id="rId21"/>
    <p:sldId id="296" r:id="rId22"/>
    <p:sldId id="297" r:id="rId23"/>
    <p:sldId id="300" r:id="rId24"/>
    <p:sldId id="301" r:id="rId25"/>
    <p:sldId id="318" r:id="rId26"/>
    <p:sldId id="319" r:id="rId27"/>
    <p:sldId id="304" r:id="rId28"/>
    <p:sldId id="306" r:id="rId29"/>
    <p:sldId id="307" r:id="rId30"/>
    <p:sldId id="308" r:id="rId31"/>
    <p:sldId id="309" r:id="rId32"/>
    <p:sldId id="310" r:id="rId33"/>
    <p:sldId id="316" r:id="rId34"/>
    <p:sldId id="321" r:id="rId35"/>
    <p:sldId id="311" r:id="rId36"/>
    <p:sldId id="312" r:id="rId37"/>
    <p:sldId id="313" r:id="rId38"/>
    <p:sldId id="314" r:id="rId39"/>
    <p:sldId id="315"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Aobo" initials="ABW" lastIdx="1" clrIdx="0">
    <p:extLst>
      <p:ext uri="{19B8F6BF-5375-455C-9EA6-DF929625EA0E}">
        <p15:presenceInfo xmlns:p15="http://schemas.microsoft.com/office/powerpoint/2012/main" userId="Wang Aob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85" autoAdjust="0"/>
    <p:restoredTop sz="94660"/>
  </p:normalViewPr>
  <p:slideViewPr>
    <p:cSldViewPr>
      <p:cViewPr varScale="1">
        <p:scale>
          <a:sx n="78" d="100"/>
          <a:sy n="78" d="100"/>
        </p:scale>
        <p:origin x="1661"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F7785D-07CA-4176-BAE6-5A3990FE86B2}" type="datetimeFigureOut">
              <a:rPr lang="en-SG" smtClean="0"/>
              <a:pPr/>
              <a:t>31/10/2024</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822EB6-64F9-499C-BC7B-26AF40F75582}" type="slidenum">
              <a:rPr lang="en-SG" smtClean="0"/>
              <a:pPr/>
              <a:t>‹#›</a:t>
            </a:fld>
            <a:endParaRPr lang="en-SG"/>
          </a:p>
        </p:txBody>
      </p:sp>
    </p:spTree>
    <p:extLst>
      <p:ext uri="{BB962C8B-B14F-4D97-AF65-F5344CB8AC3E}">
        <p14:creationId xmlns:p14="http://schemas.microsoft.com/office/powerpoint/2010/main" val="2051368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5</a:t>
            </a:fld>
            <a:endParaRPr lang="en-SG"/>
          </a:p>
        </p:txBody>
      </p:sp>
    </p:spTree>
    <p:extLst>
      <p:ext uri="{BB962C8B-B14F-4D97-AF65-F5344CB8AC3E}">
        <p14:creationId xmlns:p14="http://schemas.microsoft.com/office/powerpoint/2010/main" val="4021484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14</a:t>
            </a:fld>
            <a:endParaRPr lang="en-SG"/>
          </a:p>
        </p:txBody>
      </p:sp>
    </p:spTree>
    <p:extLst>
      <p:ext uri="{BB962C8B-B14F-4D97-AF65-F5344CB8AC3E}">
        <p14:creationId xmlns:p14="http://schemas.microsoft.com/office/powerpoint/2010/main" val="1239675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15</a:t>
            </a:fld>
            <a:endParaRPr lang="en-SG"/>
          </a:p>
        </p:txBody>
      </p:sp>
    </p:spTree>
    <p:extLst>
      <p:ext uri="{BB962C8B-B14F-4D97-AF65-F5344CB8AC3E}">
        <p14:creationId xmlns:p14="http://schemas.microsoft.com/office/powerpoint/2010/main" val="1465621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16</a:t>
            </a:fld>
            <a:endParaRPr lang="en-SG"/>
          </a:p>
        </p:txBody>
      </p:sp>
    </p:spTree>
    <p:extLst>
      <p:ext uri="{BB962C8B-B14F-4D97-AF65-F5344CB8AC3E}">
        <p14:creationId xmlns:p14="http://schemas.microsoft.com/office/powerpoint/2010/main" val="3741767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17</a:t>
            </a:fld>
            <a:endParaRPr lang="en-SG"/>
          </a:p>
        </p:txBody>
      </p:sp>
    </p:spTree>
    <p:extLst>
      <p:ext uri="{BB962C8B-B14F-4D97-AF65-F5344CB8AC3E}">
        <p14:creationId xmlns:p14="http://schemas.microsoft.com/office/powerpoint/2010/main" val="3260723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18</a:t>
            </a:fld>
            <a:endParaRPr lang="en-SG"/>
          </a:p>
        </p:txBody>
      </p:sp>
    </p:spTree>
    <p:extLst>
      <p:ext uri="{BB962C8B-B14F-4D97-AF65-F5344CB8AC3E}">
        <p14:creationId xmlns:p14="http://schemas.microsoft.com/office/powerpoint/2010/main" val="1482418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19</a:t>
            </a:fld>
            <a:endParaRPr lang="en-SG"/>
          </a:p>
        </p:txBody>
      </p:sp>
    </p:spTree>
    <p:extLst>
      <p:ext uri="{BB962C8B-B14F-4D97-AF65-F5344CB8AC3E}">
        <p14:creationId xmlns:p14="http://schemas.microsoft.com/office/powerpoint/2010/main" val="3464542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20</a:t>
            </a:fld>
            <a:endParaRPr lang="en-SG"/>
          </a:p>
        </p:txBody>
      </p:sp>
    </p:spTree>
    <p:extLst>
      <p:ext uri="{BB962C8B-B14F-4D97-AF65-F5344CB8AC3E}">
        <p14:creationId xmlns:p14="http://schemas.microsoft.com/office/powerpoint/2010/main" val="2473522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21</a:t>
            </a:fld>
            <a:endParaRPr lang="en-SG"/>
          </a:p>
        </p:txBody>
      </p:sp>
    </p:spTree>
    <p:extLst>
      <p:ext uri="{BB962C8B-B14F-4D97-AF65-F5344CB8AC3E}">
        <p14:creationId xmlns:p14="http://schemas.microsoft.com/office/powerpoint/2010/main" val="3397903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22</a:t>
            </a:fld>
            <a:endParaRPr lang="en-SG"/>
          </a:p>
        </p:txBody>
      </p:sp>
    </p:spTree>
    <p:extLst>
      <p:ext uri="{BB962C8B-B14F-4D97-AF65-F5344CB8AC3E}">
        <p14:creationId xmlns:p14="http://schemas.microsoft.com/office/powerpoint/2010/main" val="2833951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23</a:t>
            </a:fld>
            <a:endParaRPr lang="en-SG"/>
          </a:p>
        </p:txBody>
      </p:sp>
    </p:spTree>
    <p:extLst>
      <p:ext uri="{BB962C8B-B14F-4D97-AF65-F5344CB8AC3E}">
        <p14:creationId xmlns:p14="http://schemas.microsoft.com/office/powerpoint/2010/main" val="3064249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6</a:t>
            </a:fld>
            <a:endParaRPr lang="en-SG"/>
          </a:p>
        </p:txBody>
      </p:sp>
    </p:spTree>
    <p:extLst>
      <p:ext uri="{BB962C8B-B14F-4D97-AF65-F5344CB8AC3E}">
        <p14:creationId xmlns:p14="http://schemas.microsoft.com/office/powerpoint/2010/main" val="36424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24</a:t>
            </a:fld>
            <a:endParaRPr lang="en-SG"/>
          </a:p>
        </p:txBody>
      </p:sp>
    </p:spTree>
    <p:extLst>
      <p:ext uri="{BB962C8B-B14F-4D97-AF65-F5344CB8AC3E}">
        <p14:creationId xmlns:p14="http://schemas.microsoft.com/office/powerpoint/2010/main" val="3410411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25</a:t>
            </a:fld>
            <a:endParaRPr lang="en-SG"/>
          </a:p>
        </p:txBody>
      </p:sp>
    </p:spTree>
    <p:extLst>
      <p:ext uri="{BB962C8B-B14F-4D97-AF65-F5344CB8AC3E}">
        <p14:creationId xmlns:p14="http://schemas.microsoft.com/office/powerpoint/2010/main" val="3923982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26</a:t>
            </a:fld>
            <a:endParaRPr lang="en-SG"/>
          </a:p>
        </p:txBody>
      </p:sp>
    </p:spTree>
    <p:extLst>
      <p:ext uri="{BB962C8B-B14F-4D97-AF65-F5344CB8AC3E}">
        <p14:creationId xmlns:p14="http://schemas.microsoft.com/office/powerpoint/2010/main" val="1860298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27</a:t>
            </a:fld>
            <a:endParaRPr lang="en-SG"/>
          </a:p>
        </p:txBody>
      </p:sp>
    </p:spTree>
    <p:extLst>
      <p:ext uri="{BB962C8B-B14F-4D97-AF65-F5344CB8AC3E}">
        <p14:creationId xmlns:p14="http://schemas.microsoft.com/office/powerpoint/2010/main" val="797266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28</a:t>
            </a:fld>
            <a:endParaRPr lang="en-SG"/>
          </a:p>
        </p:txBody>
      </p:sp>
    </p:spTree>
    <p:extLst>
      <p:ext uri="{BB962C8B-B14F-4D97-AF65-F5344CB8AC3E}">
        <p14:creationId xmlns:p14="http://schemas.microsoft.com/office/powerpoint/2010/main" val="3427539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29</a:t>
            </a:fld>
            <a:endParaRPr lang="en-SG"/>
          </a:p>
        </p:txBody>
      </p:sp>
    </p:spTree>
    <p:extLst>
      <p:ext uri="{BB962C8B-B14F-4D97-AF65-F5344CB8AC3E}">
        <p14:creationId xmlns:p14="http://schemas.microsoft.com/office/powerpoint/2010/main" val="1017671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30</a:t>
            </a:fld>
            <a:endParaRPr lang="en-SG"/>
          </a:p>
        </p:txBody>
      </p:sp>
    </p:spTree>
    <p:extLst>
      <p:ext uri="{BB962C8B-B14F-4D97-AF65-F5344CB8AC3E}">
        <p14:creationId xmlns:p14="http://schemas.microsoft.com/office/powerpoint/2010/main" val="2217470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31</a:t>
            </a:fld>
            <a:endParaRPr lang="en-SG"/>
          </a:p>
        </p:txBody>
      </p:sp>
    </p:spTree>
    <p:extLst>
      <p:ext uri="{BB962C8B-B14F-4D97-AF65-F5344CB8AC3E}">
        <p14:creationId xmlns:p14="http://schemas.microsoft.com/office/powerpoint/2010/main" val="17579378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32</a:t>
            </a:fld>
            <a:endParaRPr lang="en-SG"/>
          </a:p>
        </p:txBody>
      </p:sp>
    </p:spTree>
    <p:extLst>
      <p:ext uri="{BB962C8B-B14F-4D97-AF65-F5344CB8AC3E}">
        <p14:creationId xmlns:p14="http://schemas.microsoft.com/office/powerpoint/2010/main" val="905369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33</a:t>
            </a:fld>
            <a:endParaRPr lang="en-SG"/>
          </a:p>
        </p:txBody>
      </p:sp>
    </p:spTree>
    <p:extLst>
      <p:ext uri="{BB962C8B-B14F-4D97-AF65-F5344CB8AC3E}">
        <p14:creationId xmlns:p14="http://schemas.microsoft.com/office/powerpoint/2010/main" val="1388467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7</a:t>
            </a:fld>
            <a:endParaRPr lang="en-SG"/>
          </a:p>
        </p:txBody>
      </p:sp>
    </p:spTree>
    <p:extLst>
      <p:ext uri="{BB962C8B-B14F-4D97-AF65-F5344CB8AC3E}">
        <p14:creationId xmlns:p14="http://schemas.microsoft.com/office/powerpoint/2010/main" val="16560226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34</a:t>
            </a:fld>
            <a:endParaRPr lang="en-SG"/>
          </a:p>
        </p:txBody>
      </p:sp>
    </p:spTree>
    <p:extLst>
      <p:ext uri="{BB962C8B-B14F-4D97-AF65-F5344CB8AC3E}">
        <p14:creationId xmlns:p14="http://schemas.microsoft.com/office/powerpoint/2010/main" val="26874426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35</a:t>
            </a:fld>
            <a:endParaRPr lang="en-SG"/>
          </a:p>
        </p:txBody>
      </p:sp>
    </p:spTree>
    <p:extLst>
      <p:ext uri="{BB962C8B-B14F-4D97-AF65-F5344CB8AC3E}">
        <p14:creationId xmlns:p14="http://schemas.microsoft.com/office/powerpoint/2010/main" val="19195161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36</a:t>
            </a:fld>
            <a:endParaRPr lang="en-SG"/>
          </a:p>
        </p:txBody>
      </p:sp>
    </p:spTree>
    <p:extLst>
      <p:ext uri="{BB962C8B-B14F-4D97-AF65-F5344CB8AC3E}">
        <p14:creationId xmlns:p14="http://schemas.microsoft.com/office/powerpoint/2010/main" val="30441996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37</a:t>
            </a:fld>
            <a:endParaRPr lang="en-SG"/>
          </a:p>
        </p:txBody>
      </p:sp>
    </p:spTree>
    <p:extLst>
      <p:ext uri="{BB962C8B-B14F-4D97-AF65-F5344CB8AC3E}">
        <p14:creationId xmlns:p14="http://schemas.microsoft.com/office/powerpoint/2010/main" val="39468308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38</a:t>
            </a:fld>
            <a:endParaRPr lang="en-SG"/>
          </a:p>
        </p:txBody>
      </p:sp>
    </p:spTree>
    <p:extLst>
      <p:ext uri="{BB962C8B-B14F-4D97-AF65-F5344CB8AC3E}">
        <p14:creationId xmlns:p14="http://schemas.microsoft.com/office/powerpoint/2010/main" val="83628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8</a:t>
            </a:fld>
            <a:endParaRPr lang="en-SG"/>
          </a:p>
        </p:txBody>
      </p:sp>
    </p:spTree>
    <p:extLst>
      <p:ext uri="{BB962C8B-B14F-4D97-AF65-F5344CB8AC3E}">
        <p14:creationId xmlns:p14="http://schemas.microsoft.com/office/powerpoint/2010/main" val="3425719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9</a:t>
            </a:fld>
            <a:endParaRPr lang="en-SG"/>
          </a:p>
        </p:txBody>
      </p:sp>
    </p:spTree>
    <p:extLst>
      <p:ext uri="{BB962C8B-B14F-4D97-AF65-F5344CB8AC3E}">
        <p14:creationId xmlns:p14="http://schemas.microsoft.com/office/powerpoint/2010/main" val="3236538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10</a:t>
            </a:fld>
            <a:endParaRPr lang="en-SG"/>
          </a:p>
        </p:txBody>
      </p:sp>
    </p:spTree>
    <p:extLst>
      <p:ext uri="{BB962C8B-B14F-4D97-AF65-F5344CB8AC3E}">
        <p14:creationId xmlns:p14="http://schemas.microsoft.com/office/powerpoint/2010/main" val="2839434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11</a:t>
            </a:fld>
            <a:endParaRPr lang="en-SG"/>
          </a:p>
        </p:txBody>
      </p:sp>
    </p:spTree>
    <p:extLst>
      <p:ext uri="{BB962C8B-B14F-4D97-AF65-F5344CB8AC3E}">
        <p14:creationId xmlns:p14="http://schemas.microsoft.com/office/powerpoint/2010/main" val="3101358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12</a:t>
            </a:fld>
            <a:endParaRPr lang="en-SG"/>
          </a:p>
        </p:txBody>
      </p:sp>
    </p:spTree>
    <p:extLst>
      <p:ext uri="{BB962C8B-B14F-4D97-AF65-F5344CB8AC3E}">
        <p14:creationId xmlns:p14="http://schemas.microsoft.com/office/powerpoint/2010/main" val="319947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2EB6-64F9-499C-BC7B-26AF40F75582}" type="slidenum">
              <a:rPr lang="en-SG" smtClean="0"/>
              <a:pPr/>
              <a:t>13</a:t>
            </a:fld>
            <a:endParaRPr lang="en-SG"/>
          </a:p>
        </p:txBody>
      </p:sp>
    </p:spTree>
    <p:extLst>
      <p:ext uri="{BB962C8B-B14F-4D97-AF65-F5344CB8AC3E}">
        <p14:creationId xmlns:p14="http://schemas.microsoft.com/office/powerpoint/2010/main" val="2497028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7F84B9-375D-48C3-B809-B1CC2D265BC8}" type="datetime1">
              <a:rPr lang="en-US" smtClean="0"/>
              <a:pPr/>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527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DA136-BB78-4835-A655-882EA6B3B98B}" type="datetime1">
              <a:rPr lang="en-US" smtClean="0"/>
              <a:pPr/>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456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644B37-F2E7-4AFF-B656-8753974D9AFA}" type="datetime1">
              <a:rPr lang="en-US" smtClean="0"/>
              <a:pPr/>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0113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53A8AE-A5C5-49B8-84E0-278910FA2BC2}" type="datetime1">
              <a:rPr lang="en-US" smtClean="0"/>
              <a:pPr/>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31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950CCF-826A-4222-8192-B29C6120EC23}" type="datetime1">
              <a:rPr lang="en-US" smtClean="0"/>
              <a:pPr/>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46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5D7E83-3370-4672-ABFF-3728D292AD2A}" type="datetime1">
              <a:rPr lang="en-US" smtClean="0"/>
              <a:pPr/>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8309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8DCB8A-2EBC-481F-9C80-53A3832C6628}" type="datetime1">
              <a:rPr lang="en-US" smtClean="0"/>
              <a:pPr/>
              <a:t>10/31/2024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4585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7CBAA7-4B7C-4EE3-B637-275F5130C97E}" type="datetime1">
              <a:rPr lang="en-US" smtClean="0"/>
              <a:pPr/>
              <a:t>10/31/2024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171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CA6C09F-3F57-4478-B41E-04967EF9B842}" type="datetime1">
              <a:rPr lang="en-US" smtClean="0"/>
              <a:pPr/>
              <a:t>10/31/2024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9271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7095D37-42B6-4858-B102-875EC17797E1}" type="datetime1">
              <a:rPr lang="en-US" smtClean="0"/>
              <a:pPr/>
              <a:t>10/31/2024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9156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281BA2-0737-4B1E-AFB7-AB8D1DC53943}" type="datetime1">
              <a:rPr lang="en-US" smtClean="0"/>
              <a:pPr/>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94610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C2B6D63-0148-436C-B593-0B60E7B08AEA}" type="datetime1">
              <a:rPr lang="en-US" smtClean="0"/>
              <a:pPr/>
              <a:t>10/31/2024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00270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hyperlink" Target="https://towardsdatascience.com/how-to-apply-self-supervision-to-tabular-data-introducing-dfencoder-eec21c4afaef" TargetMode="External"/><Relationship Id="rId3" Type="http://schemas.openxmlformats.org/officeDocument/2006/relationships/hyperlink" Target="https://search.ieice.org/bin/summary.php?id=e100-d_8_1729" TargetMode="External"/><Relationship Id="rId7" Type="http://schemas.openxmlformats.org/officeDocument/2006/relationships/hyperlink" Target="https://github.com/AlliedToasters/dfencoder" TargetMode="External"/><Relationship Id="rId12" Type="http://schemas.openxmlformats.org/officeDocument/2006/relationships/hyperlink" Target="https://www.sciencedirect.com/science/article/abs/pii/S002002552100462X#:~:text=It%20learns%20an%20intrusion%20detection,network%20flows%20and%20attacks%2C%20respectively" TargetMode="External"/><Relationship Id="rId2" Type="http://schemas.openxmlformats.org/officeDocument/2006/relationships/hyperlink" Target="https://www.nas.gov.sg/archivesonline/data/pdfdoc/20130516001/press_release_i2r-icm_outreach_night_2013.pdf" TargetMode="External"/><Relationship Id="rId1" Type="http://schemas.openxmlformats.org/officeDocument/2006/relationships/slideLayout" Target="../slideLayouts/slideLayout7.xml"/><Relationship Id="rId6" Type="http://schemas.openxmlformats.org/officeDocument/2006/relationships/hyperlink" Target="https://www.unb.ca/cic/datasets/ids-2017.html" TargetMode="External"/><Relationship Id="rId11" Type="http://schemas.openxmlformats.org/officeDocument/2006/relationships/hyperlink" Target="https://link.springer.com/article/10.1007/s13748-021-00243-5" TargetMode="External"/><Relationship Id="rId5" Type="http://schemas.openxmlformats.org/officeDocument/2006/relationships/hyperlink" Target="https://ieeexplore.ieee.org/document/9311173" TargetMode="External"/><Relationship Id="rId10" Type="http://schemas.openxmlformats.org/officeDocument/2006/relationships/hyperlink" Target="https://github.com/jsyoon0823/VIME" TargetMode="External"/><Relationship Id="rId4" Type="http://schemas.openxmlformats.org/officeDocument/2006/relationships/hyperlink" Target="https://www.sciencedirect.com/science/article/abs/pii/S1570870519311035" TargetMode="External"/><Relationship Id="rId9" Type="http://schemas.openxmlformats.org/officeDocument/2006/relationships/hyperlink" Target="https://proceedings.neurips.cc/paper/2020/file/7d97667a3e056acab9aaf653807b4a03-Paper.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A845F2-031D-17D6-4DF2-E9EFBCDA7518}"/>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3" name="Title 1">
            <a:extLst>
              <a:ext uri="{FF2B5EF4-FFF2-40B4-BE49-F238E27FC236}">
                <a16:creationId xmlns:a16="http://schemas.microsoft.com/office/drawing/2014/main" id="{D5BD5894-AEFC-DCEE-AB62-7453D911FCF0}"/>
              </a:ext>
            </a:extLst>
          </p:cNvPr>
          <p:cNvSpPr txBox="1">
            <a:spLocks/>
          </p:cNvSpPr>
          <p:nvPr/>
        </p:nvSpPr>
        <p:spPr>
          <a:xfrm>
            <a:off x="685800" y="2705100"/>
            <a:ext cx="7772400" cy="144779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Self-Supervised Network Anomaly Detection and Attack Classification</a:t>
            </a:r>
            <a:endParaRPr lang="en-SG" sz="4400" dirty="0"/>
          </a:p>
        </p:txBody>
      </p:sp>
    </p:spTree>
    <p:extLst>
      <p:ext uri="{BB962C8B-B14F-4D97-AF65-F5344CB8AC3E}">
        <p14:creationId xmlns:p14="http://schemas.microsoft.com/office/powerpoint/2010/main" val="4213767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3" name="Content Placeholder 2"/>
          <p:cNvSpPr>
            <a:spLocks noGrp="1"/>
          </p:cNvSpPr>
          <p:nvPr>
            <p:ph idx="4294967295"/>
          </p:nvPr>
        </p:nvSpPr>
        <p:spPr>
          <a:xfrm>
            <a:off x="306000" y="1144800"/>
            <a:ext cx="8457000" cy="4951200"/>
          </a:xfrm>
        </p:spPr>
        <p:txBody>
          <a:bodyPr>
            <a:normAutofit/>
          </a:bodyPr>
          <a:lstStyle/>
          <a:p>
            <a:pPr>
              <a:buFont typeface="Courier New" panose="02070309020205020404" pitchFamily="49" charset="0"/>
              <a:buChar char="o"/>
            </a:pPr>
            <a:r>
              <a:rPr lang="en-US" sz="1800" b="1" dirty="0"/>
              <a:t> </a:t>
            </a:r>
            <a:r>
              <a:rPr lang="en-US" b="1" dirty="0"/>
              <a:t>Multiclass classification on CICIDS-2017 without ensemble</a:t>
            </a:r>
            <a:r>
              <a:rPr lang="en-US" dirty="0"/>
              <a:t> </a:t>
            </a:r>
          </a:p>
          <a:p>
            <a:pPr lvl="1">
              <a:buFont typeface="Wingdings" panose="05000000000000000000" pitchFamily="2" charset="2"/>
              <a:buChar char="v"/>
            </a:pPr>
            <a:r>
              <a:rPr lang="en-US" dirty="0"/>
              <a:t> Transfer Learning on VIME – </a:t>
            </a:r>
          </a:p>
          <a:p>
            <a:pPr marL="726948" lvl="2" indent="-342900">
              <a:buFont typeface="+mj-lt"/>
              <a:buAutoNum type="arabicPeriod"/>
            </a:pPr>
            <a:r>
              <a:rPr lang="en-US" sz="1800" dirty="0"/>
              <a:t>Performed unsupervised learning on Value Imputation and Mask Estimation (VIME) [11,12] autoencoder. It took around 23 min to train the VIME model on the CPU.</a:t>
            </a:r>
          </a:p>
          <a:p>
            <a:pPr marL="726948" lvl="2" indent="-342900">
              <a:buFont typeface="+mj-lt"/>
              <a:buAutoNum type="arabicPeriod"/>
            </a:pPr>
            <a:endParaRPr lang="en-US" sz="1800" dirty="0"/>
          </a:p>
          <a:p>
            <a:pPr marL="726948" lvl="2" indent="-342900">
              <a:buFont typeface="+mj-lt"/>
              <a:buAutoNum type="arabicPeriod"/>
            </a:pPr>
            <a:r>
              <a:rPr lang="en-US" sz="1800" dirty="0"/>
              <a:t>Performed supervised learning using ANN and 1DCNN on VIME latent features (feature-based transfer learning). It took around 24 min to train the ANN and around 33 min to train the 1DCNN on the CPU.</a:t>
            </a:r>
          </a:p>
          <a:p>
            <a:pPr marL="726948" lvl="2" indent="-342900">
              <a:buFont typeface="+mj-lt"/>
              <a:buAutoNum type="arabicPeriod"/>
            </a:pPr>
            <a:endParaRPr lang="en-SG" sz="1800" dirty="0"/>
          </a:p>
        </p:txBody>
      </p:sp>
      <p:sp>
        <p:nvSpPr>
          <p:cNvPr id="5" name="Title 1">
            <a:extLst>
              <a:ext uri="{FF2B5EF4-FFF2-40B4-BE49-F238E27FC236}">
                <a16:creationId xmlns:a16="http://schemas.microsoft.com/office/drawing/2014/main" id="{5FA06F16-AE6D-4A67-0F6A-97B11BB0EB88}"/>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Tree>
    <p:extLst>
      <p:ext uri="{BB962C8B-B14F-4D97-AF65-F5344CB8AC3E}">
        <p14:creationId xmlns:p14="http://schemas.microsoft.com/office/powerpoint/2010/main" val="2106884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3" name="Content Placeholder 2"/>
          <p:cNvSpPr>
            <a:spLocks noGrp="1"/>
          </p:cNvSpPr>
          <p:nvPr>
            <p:ph idx="4294967295"/>
          </p:nvPr>
        </p:nvSpPr>
        <p:spPr>
          <a:xfrm>
            <a:off x="306000" y="1144800"/>
            <a:ext cx="8457000" cy="856801"/>
          </a:xfrm>
        </p:spPr>
        <p:txBody>
          <a:bodyPr>
            <a:normAutofit/>
          </a:bodyPr>
          <a:lstStyle/>
          <a:p>
            <a:pPr>
              <a:buFont typeface="Courier New" panose="02070309020205020404" pitchFamily="49" charset="0"/>
              <a:buChar char="o"/>
            </a:pPr>
            <a:r>
              <a:rPr lang="en-US" sz="1800" b="1" dirty="0"/>
              <a:t> </a:t>
            </a:r>
            <a:r>
              <a:rPr lang="en-US" b="1" dirty="0"/>
              <a:t>Multiclass classification on CICIDS-2017 without ensemble</a:t>
            </a:r>
            <a:r>
              <a:rPr lang="en-US" dirty="0"/>
              <a:t> </a:t>
            </a:r>
          </a:p>
          <a:p>
            <a:pPr lvl="1">
              <a:buFont typeface="Wingdings" panose="05000000000000000000" pitchFamily="2" charset="2"/>
              <a:buChar char="v"/>
            </a:pPr>
            <a:r>
              <a:rPr lang="en-US" dirty="0"/>
              <a:t> Transfer Learning on VIME – </a:t>
            </a:r>
          </a:p>
        </p:txBody>
      </p:sp>
      <p:sp>
        <p:nvSpPr>
          <p:cNvPr id="7" name="TextBox 6">
            <a:extLst>
              <a:ext uri="{FF2B5EF4-FFF2-40B4-BE49-F238E27FC236}">
                <a16:creationId xmlns:a16="http://schemas.microsoft.com/office/drawing/2014/main" id="{28472573-BD06-A8B4-53C7-5BD67C5AB5EF}"/>
              </a:ext>
            </a:extLst>
          </p:cNvPr>
          <p:cNvSpPr txBox="1"/>
          <p:nvPr/>
        </p:nvSpPr>
        <p:spPr>
          <a:xfrm>
            <a:off x="654705" y="4267202"/>
            <a:ext cx="3231495" cy="600164"/>
          </a:xfrm>
          <a:prstGeom prst="rect">
            <a:avLst/>
          </a:prstGeom>
          <a:noFill/>
        </p:spPr>
        <p:txBody>
          <a:bodyPr wrap="square" rtlCol="0">
            <a:spAutoFit/>
          </a:bodyPr>
          <a:lstStyle/>
          <a:p>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7: Proposed VIME model architecture used for multiclass classification on CICIDS-2017 without ensemble.</a:t>
            </a:r>
            <a:endParaRPr lang="en-IN" sz="1100" dirty="0"/>
          </a:p>
        </p:txBody>
      </p:sp>
      <p:sp>
        <p:nvSpPr>
          <p:cNvPr id="8" name="TextBox 7">
            <a:extLst>
              <a:ext uri="{FF2B5EF4-FFF2-40B4-BE49-F238E27FC236}">
                <a16:creationId xmlns:a16="http://schemas.microsoft.com/office/drawing/2014/main" id="{5FD3EC9B-D79C-5C16-A6B7-37296D4BA540}"/>
              </a:ext>
            </a:extLst>
          </p:cNvPr>
          <p:cNvSpPr txBox="1"/>
          <p:nvPr/>
        </p:nvSpPr>
        <p:spPr>
          <a:xfrm>
            <a:off x="3959639" y="5944686"/>
            <a:ext cx="4526110" cy="381451"/>
          </a:xfrm>
          <a:prstGeom prst="rect">
            <a:avLst/>
          </a:prstGeom>
          <a:noFill/>
        </p:spPr>
        <p:txBody>
          <a:bodyPr wrap="square" rtlCol="0">
            <a:spAutoFit/>
          </a:bodyPr>
          <a:lstStyle/>
          <a:p>
            <a:pPr>
              <a:lnSpc>
                <a:spcPct val="107000"/>
              </a:lnSpc>
              <a:spcAft>
                <a:spcPts val="800"/>
              </a:spcAft>
            </a:pPr>
            <a:r>
              <a:rPr lang="en-IN" sz="9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8: Proposed ANN and 1DCNN model architecture trained on VIME features used for multiclass classification on CICIDS-2017 without ensemble.</a:t>
            </a:r>
            <a:endParaRPr lang="en-IN" sz="9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9" name="Picture 8">
            <a:extLst>
              <a:ext uri="{FF2B5EF4-FFF2-40B4-BE49-F238E27FC236}">
                <a16:creationId xmlns:a16="http://schemas.microsoft.com/office/drawing/2014/main" id="{70FC571E-63EB-71AA-9152-2B36502220FD}"/>
              </a:ext>
            </a:extLst>
          </p:cNvPr>
          <p:cNvPicPr>
            <a:picLocks noChangeAspect="1"/>
          </p:cNvPicPr>
          <p:nvPr/>
        </p:nvPicPr>
        <p:blipFill>
          <a:blip r:embed="rId3"/>
          <a:stretch>
            <a:fillRect/>
          </a:stretch>
        </p:blipFill>
        <p:spPr>
          <a:xfrm>
            <a:off x="763200" y="2133600"/>
            <a:ext cx="3179942" cy="2133602"/>
          </a:xfrm>
          <a:prstGeom prst="rect">
            <a:avLst/>
          </a:prstGeom>
          <a:ln>
            <a:solidFill>
              <a:schemeClr val="tx1"/>
            </a:solidFill>
          </a:ln>
        </p:spPr>
      </p:pic>
      <p:pic>
        <p:nvPicPr>
          <p:cNvPr id="10" name="Picture 9">
            <a:extLst>
              <a:ext uri="{FF2B5EF4-FFF2-40B4-BE49-F238E27FC236}">
                <a16:creationId xmlns:a16="http://schemas.microsoft.com/office/drawing/2014/main" id="{7837FA9C-9C77-9FFE-267D-361EEC09147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44" b="2422"/>
          <a:stretch/>
        </p:blipFill>
        <p:spPr bwMode="auto">
          <a:xfrm>
            <a:off x="4061381" y="1570906"/>
            <a:ext cx="4902620" cy="4373780"/>
          </a:xfrm>
          <a:prstGeom prst="rect">
            <a:avLst/>
          </a:prstGeom>
          <a:noFill/>
          <a:ln>
            <a:solidFill>
              <a:schemeClr val="tx1"/>
            </a:solidFill>
          </a:ln>
        </p:spPr>
      </p:pic>
      <p:sp>
        <p:nvSpPr>
          <p:cNvPr id="11" name="Title 1">
            <a:extLst>
              <a:ext uri="{FF2B5EF4-FFF2-40B4-BE49-F238E27FC236}">
                <a16:creationId xmlns:a16="http://schemas.microsoft.com/office/drawing/2014/main" id="{85040B45-C70E-2EEA-765A-FECE55494995}"/>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Tree>
    <p:extLst>
      <p:ext uri="{BB962C8B-B14F-4D97-AF65-F5344CB8AC3E}">
        <p14:creationId xmlns:p14="http://schemas.microsoft.com/office/powerpoint/2010/main" val="1421649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3" name="Content Placeholder 2"/>
          <p:cNvSpPr>
            <a:spLocks noGrp="1"/>
          </p:cNvSpPr>
          <p:nvPr>
            <p:ph idx="4294967295"/>
          </p:nvPr>
        </p:nvSpPr>
        <p:spPr>
          <a:xfrm>
            <a:off x="306000" y="1144801"/>
            <a:ext cx="8457000" cy="856800"/>
          </a:xfrm>
        </p:spPr>
        <p:txBody>
          <a:bodyPr>
            <a:normAutofit/>
          </a:bodyPr>
          <a:lstStyle/>
          <a:p>
            <a:pPr>
              <a:buFont typeface="Courier New" panose="02070309020205020404" pitchFamily="49" charset="0"/>
              <a:buChar char="o"/>
            </a:pPr>
            <a:r>
              <a:rPr lang="en-US" sz="1800" b="1" dirty="0"/>
              <a:t> </a:t>
            </a:r>
            <a:r>
              <a:rPr lang="en-US" b="1" dirty="0"/>
              <a:t>Multiclass classification on CICIDS-2017 without ensemble</a:t>
            </a:r>
            <a:r>
              <a:rPr lang="en-US" dirty="0"/>
              <a:t> </a:t>
            </a:r>
          </a:p>
          <a:p>
            <a:pPr lvl="1">
              <a:buFont typeface="Wingdings" panose="05000000000000000000" pitchFamily="2" charset="2"/>
              <a:buChar char="v"/>
            </a:pPr>
            <a:r>
              <a:rPr lang="en-US" dirty="0"/>
              <a:t> DAE Unsupervised Learning – </a:t>
            </a:r>
          </a:p>
        </p:txBody>
      </p:sp>
      <p:sp>
        <p:nvSpPr>
          <p:cNvPr id="7" name="TextBox 6">
            <a:extLst>
              <a:ext uri="{FF2B5EF4-FFF2-40B4-BE49-F238E27FC236}">
                <a16:creationId xmlns:a16="http://schemas.microsoft.com/office/drawing/2014/main" id="{28472573-BD06-A8B4-53C7-5BD67C5AB5EF}"/>
              </a:ext>
            </a:extLst>
          </p:cNvPr>
          <p:cNvSpPr txBox="1"/>
          <p:nvPr/>
        </p:nvSpPr>
        <p:spPr>
          <a:xfrm>
            <a:off x="685800" y="4636963"/>
            <a:ext cx="3759638" cy="600164"/>
          </a:xfrm>
          <a:prstGeom prst="rect">
            <a:avLst/>
          </a:prstGeom>
          <a:noFill/>
        </p:spPr>
        <p:txBody>
          <a:bodyPr wrap="square" rtlCol="0">
            <a:spAutoFit/>
          </a:bodyPr>
          <a:lstStyle/>
          <a:p>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a:t>
            </a:r>
            <a:r>
              <a:rPr lang="en-US" sz="1100" spc="75" dirty="0">
                <a:solidFill>
                  <a:srgbClr val="5A5A5A"/>
                </a:solidFill>
                <a:latin typeface="Times New Roman" panose="02020603050405020304" pitchFamily="18" charset="0"/>
                <a:ea typeface="DengXian" panose="02010600030101010101" pitchFamily="2" charset="-122"/>
                <a:cs typeface="Mangal" panose="02040503050203030202" pitchFamily="18" charset="0"/>
              </a:rPr>
              <a:t>9</a:t>
            </a:r>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 Loss curve for DAE unsupervised training for multiclass classification on CICIDS-2017 without ensemble.</a:t>
            </a:r>
            <a:endParaRPr lang="en-IN" sz="1100" dirty="0"/>
          </a:p>
        </p:txBody>
      </p:sp>
      <p:pic>
        <p:nvPicPr>
          <p:cNvPr id="11" name="Picture 10">
            <a:extLst>
              <a:ext uri="{FF2B5EF4-FFF2-40B4-BE49-F238E27FC236}">
                <a16:creationId xmlns:a16="http://schemas.microsoft.com/office/drawing/2014/main" id="{E48A514D-1245-D286-45CD-EECC4EC47CAF}"/>
              </a:ext>
            </a:extLst>
          </p:cNvPr>
          <p:cNvPicPr>
            <a:picLocks noChangeAspect="1"/>
          </p:cNvPicPr>
          <p:nvPr/>
        </p:nvPicPr>
        <p:blipFill>
          <a:blip r:embed="rId3"/>
          <a:stretch>
            <a:fillRect/>
          </a:stretch>
        </p:blipFill>
        <p:spPr>
          <a:xfrm>
            <a:off x="763200" y="2134800"/>
            <a:ext cx="3683438" cy="2502163"/>
          </a:xfrm>
          <a:prstGeom prst="rect">
            <a:avLst/>
          </a:prstGeom>
          <a:ln>
            <a:solidFill>
              <a:schemeClr val="tx1"/>
            </a:solidFill>
          </a:ln>
        </p:spPr>
      </p:pic>
      <p:sp>
        <p:nvSpPr>
          <p:cNvPr id="8" name="Title 1">
            <a:extLst>
              <a:ext uri="{FF2B5EF4-FFF2-40B4-BE49-F238E27FC236}">
                <a16:creationId xmlns:a16="http://schemas.microsoft.com/office/drawing/2014/main" id="{A5A8D830-8212-CEFC-3A9F-6C0EAAEE21EF}"/>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Tree>
    <p:extLst>
      <p:ext uri="{BB962C8B-B14F-4D97-AF65-F5344CB8AC3E}">
        <p14:creationId xmlns:p14="http://schemas.microsoft.com/office/powerpoint/2010/main" val="1442435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3" name="Content Placeholder 2"/>
          <p:cNvSpPr>
            <a:spLocks noGrp="1"/>
          </p:cNvSpPr>
          <p:nvPr>
            <p:ph idx="4294967295"/>
          </p:nvPr>
        </p:nvSpPr>
        <p:spPr>
          <a:xfrm>
            <a:off x="316800" y="1144800"/>
            <a:ext cx="8446200" cy="856801"/>
          </a:xfrm>
        </p:spPr>
        <p:txBody>
          <a:bodyPr>
            <a:normAutofit/>
          </a:bodyPr>
          <a:lstStyle/>
          <a:p>
            <a:pPr>
              <a:buFont typeface="Courier New" panose="02070309020205020404" pitchFamily="49" charset="0"/>
              <a:buChar char="o"/>
            </a:pPr>
            <a:r>
              <a:rPr lang="en-US" sz="1800" b="1" dirty="0"/>
              <a:t> </a:t>
            </a:r>
            <a:r>
              <a:rPr lang="en-US" b="1" dirty="0"/>
              <a:t>Multiclass classification on CICIDS-2017 without ensemble</a:t>
            </a:r>
            <a:r>
              <a:rPr lang="en-US" dirty="0"/>
              <a:t> </a:t>
            </a:r>
          </a:p>
          <a:p>
            <a:pPr lvl="1">
              <a:buFont typeface="Wingdings" panose="05000000000000000000" pitchFamily="2" charset="2"/>
              <a:buChar char="v"/>
            </a:pPr>
            <a:r>
              <a:rPr lang="en-US" dirty="0"/>
              <a:t> VIME Unsupervised Learning – </a:t>
            </a:r>
          </a:p>
        </p:txBody>
      </p:sp>
      <p:sp>
        <p:nvSpPr>
          <p:cNvPr id="7" name="TextBox 6">
            <a:extLst>
              <a:ext uri="{FF2B5EF4-FFF2-40B4-BE49-F238E27FC236}">
                <a16:creationId xmlns:a16="http://schemas.microsoft.com/office/drawing/2014/main" id="{28472573-BD06-A8B4-53C7-5BD67C5AB5EF}"/>
              </a:ext>
            </a:extLst>
          </p:cNvPr>
          <p:cNvSpPr txBox="1"/>
          <p:nvPr/>
        </p:nvSpPr>
        <p:spPr>
          <a:xfrm>
            <a:off x="685800" y="3964793"/>
            <a:ext cx="7035982" cy="430887"/>
          </a:xfrm>
          <a:prstGeom prst="rect">
            <a:avLst/>
          </a:prstGeom>
          <a:noFill/>
        </p:spPr>
        <p:txBody>
          <a:bodyPr wrap="square" rtlCol="0">
            <a:spAutoFit/>
          </a:bodyPr>
          <a:lstStyle/>
          <a:p>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10: Loss curve for VIME unsupervised training for multiclass classification on CICIDS-2017 without ensemble.</a:t>
            </a:r>
            <a:endParaRPr lang="en-IN" sz="1100" dirty="0"/>
          </a:p>
        </p:txBody>
      </p:sp>
      <p:pic>
        <p:nvPicPr>
          <p:cNvPr id="8" name="Picture 7">
            <a:extLst>
              <a:ext uri="{FF2B5EF4-FFF2-40B4-BE49-F238E27FC236}">
                <a16:creationId xmlns:a16="http://schemas.microsoft.com/office/drawing/2014/main" id="{11000A9A-ADC6-A435-CBB8-72F4F3526511}"/>
              </a:ext>
            </a:extLst>
          </p:cNvPr>
          <p:cNvPicPr>
            <a:picLocks noChangeAspect="1"/>
          </p:cNvPicPr>
          <p:nvPr/>
        </p:nvPicPr>
        <p:blipFill>
          <a:blip r:embed="rId3"/>
          <a:stretch>
            <a:fillRect/>
          </a:stretch>
        </p:blipFill>
        <p:spPr>
          <a:xfrm>
            <a:off x="763200" y="2134800"/>
            <a:ext cx="6958582" cy="1827600"/>
          </a:xfrm>
          <a:prstGeom prst="rect">
            <a:avLst/>
          </a:prstGeom>
          <a:ln>
            <a:solidFill>
              <a:schemeClr val="tx1"/>
            </a:solidFill>
          </a:ln>
        </p:spPr>
      </p:pic>
      <p:sp>
        <p:nvSpPr>
          <p:cNvPr id="9" name="Title 1">
            <a:extLst>
              <a:ext uri="{FF2B5EF4-FFF2-40B4-BE49-F238E27FC236}">
                <a16:creationId xmlns:a16="http://schemas.microsoft.com/office/drawing/2014/main" id="{C3DBEC7D-C1C7-8B40-E2D7-6FDB868B0AA7}"/>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Tree>
    <p:extLst>
      <p:ext uri="{BB962C8B-B14F-4D97-AF65-F5344CB8AC3E}">
        <p14:creationId xmlns:p14="http://schemas.microsoft.com/office/powerpoint/2010/main" val="1352333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3" name="Content Placeholder 2"/>
          <p:cNvSpPr>
            <a:spLocks noGrp="1"/>
          </p:cNvSpPr>
          <p:nvPr>
            <p:ph idx="4294967295"/>
          </p:nvPr>
        </p:nvSpPr>
        <p:spPr>
          <a:xfrm>
            <a:off x="306000" y="1144801"/>
            <a:ext cx="8457000" cy="856800"/>
          </a:xfrm>
        </p:spPr>
        <p:txBody>
          <a:bodyPr>
            <a:normAutofit/>
          </a:bodyPr>
          <a:lstStyle/>
          <a:p>
            <a:pPr>
              <a:buFont typeface="Courier New" panose="02070309020205020404" pitchFamily="49" charset="0"/>
              <a:buChar char="o"/>
            </a:pPr>
            <a:r>
              <a:rPr lang="en-US" sz="1800" b="1" dirty="0"/>
              <a:t> </a:t>
            </a:r>
            <a:r>
              <a:rPr lang="en-US" b="1" dirty="0"/>
              <a:t>Multiclass classification on CICIDS-2017 without ensemble</a:t>
            </a:r>
            <a:r>
              <a:rPr lang="en-US" dirty="0"/>
              <a:t> </a:t>
            </a:r>
          </a:p>
          <a:p>
            <a:pPr lvl="1">
              <a:buFont typeface="Wingdings" panose="05000000000000000000" pitchFamily="2" charset="2"/>
              <a:buChar char="v"/>
            </a:pPr>
            <a:r>
              <a:rPr lang="en-US" dirty="0"/>
              <a:t> DAE + ANN Supervised Learning – </a:t>
            </a:r>
          </a:p>
        </p:txBody>
      </p:sp>
      <p:sp>
        <p:nvSpPr>
          <p:cNvPr id="7" name="TextBox 6">
            <a:extLst>
              <a:ext uri="{FF2B5EF4-FFF2-40B4-BE49-F238E27FC236}">
                <a16:creationId xmlns:a16="http://schemas.microsoft.com/office/drawing/2014/main" id="{28472573-BD06-A8B4-53C7-5BD67C5AB5EF}"/>
              </a:ext>
            </a:extLst>
          </p:cNvPr>
          <p:cNvSpPr txBox="1"/>
          <p:nvPr/>
        </p:nvSpPr>
        <p:spPr>
          <a:xfrm>
            <a:off x="685800" y="4164561"/>
            <a:ext cx="3125400" cy="600164"/>
          </a:xfrm>
          <a:prstGeom prst="rect">
            <a:avLst/>
          </a:prstGeom>
          <a:noFill/>
        </p:spPr>
        <p:txBody>
          <a:bodyPr wrap="square" rtlCol="0">
            <a:spAutoFit/>
          </a:bodyPr>
          <a:lstStyle/>
          <a:p>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11: Loss curve for ANN trained on DAE features for multiclass classification on CICIDS-2017 without ensemble.</a:t>
            </a:r>
            <a:endParaRPr lang="en-IN" sz="1100" dirty="0"/>
          </a:p>
        </p:txBody>
      </p:sp>
      <p:pic>
        <p:nvPicPr>
          <p:cNvPr id="9" name="Picture 8">
            <a:extLst>
              <a:ext uri="{FF2B5EF4-FFF2-40B4-BE49-F238E27FC236}">
                <a16:creationId xmlns:a16="http://schemas.microsoft.com/office/drawing/2014/main" id="{DA961C41-0CBF-7E84-CA4B-B17A7AA51D8D}"/>
              </a:ext>
            </a:extLst>
          </p:cNvPr>
          <p:cNvPicPr>
            <a:picLocks noChangeAspect="1"/>
          </p:cNvPicPr>
          <p:nvPr/>
        </p:nvPicPr>
        <p:blipFill>
          <a:blip r:embed="rId3"/>
          <a:stretch>
            <a:fillRect/>
          </a:stretch>
        </p:blipFill>
        <p:spPr>
          <a:xfrm>
            <a:off x="763200" y="2134800"/>
            <a:ext cx="3048000" cy="2029761"/>
          </a:xfrm>
          <a:prstGeom prst="rect">
            <a:avLst/>
          </a:prstGeom>
          <a:ln>
            <a:solidFill>
              <a:schemeClr val="tx1"/>
            </a:solidFill>
          </a:ln>
        </p:spPr>
      </p:pic>
      <p:pic>
        <p:nvPicPr>
          <p:cNvPr id="10" name="Picture 9">
            <a:extLst>
              <a:ext uri="{FF2B5EF4-FFF2-40B4-BE49-F238E27FC236}">
                <a16:creationId xmlns:a16="http://schemas.microsoft.com/office/drawing/2014/main" id="{E7A5007F-A139-0F66-1604-812F3B3192BE}"/>
              </a:ext>
            </a:extLst>
          </p:cNvPr>
          <p:cNvPicPr>
            <a:picLocks noChangeAspect="1"/>
          </p:cNvPicPr>
          <p:nvPr/>
        </p:nvPicPr>
        <p:blipFill>
          <a:blip r:embed="rId4"/>
          <a:stretch>
            <a:fillRect/>
          </a:stretch>
        </p:blipFill>
        <p:spPr>
          <a:xfrm>
            <a:off x="4038600" y="2134800"/>
            <a:ext cx="4891800" cy="2361000"/>
          </a:xfrm>
          <a:prstGeom prst="rect">
            <a:avLst/>
          </a:prstGeom>
          <a:ln>
            <a:solidFill>
              <a:schemeClr val="tx1"/>
            </a:solidFill>
          </a:ln>
        </p:spPr>
      </p:pic>
      <p:sp>
        <p:nvSpPr>
          <p:cNvPr id="11" name="TextBox 10">
            <a:extLst>
              <a:ext uri="{FF2B5EF4-FFF2-40B4-BE49-F238E27FC236}">
                <a16:creationId xmlns:a16="http://schemas.microsoft.com/office/drawing/2014/main" id="{DD07B875-D3EC-CDE8-3D4A-682338410134}"/>
              </a:ext>
            </a:extLst>
          </p:cNvPr>
          <p:cNvSpPr txBox="1"/>
          <p:nvPr/>
        </p:nvSpPr>
        <p:spPr>
          <a:xfrm>
            <a:off x="3972612" y="4495800"/>
            <a:ext cx="4968000" cy="445699"/>
          </a:xfrm>
          <a:prstGeom prst="rect">
            <a:avLst/>
          </a:prstGeom>
          <a:noFill/>
        </p:spPr>
        <p:txBody>
          <a:bodyPr wrap="square" rtlCol="0">
            <a:spAutoFit/>
          </a:bodyPr>
          <a:lstStyle/>
          <a:p>
            <a:pPr>
              <a:lnSpc>
                <a:spcPct val="107000"/>
              </a:lnSpc>
              <a:spcAft>
                <a:spcPts val="800"/>
              </a:spcAft>
            </a:pPr>
            <a:r>
              <a:rPr lang="en-IN"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12: Performance of DAE + ANN on testing dataset for multiclass classification on CICIDS-2017 without ensemble.</a:t>
            </a:r>
            <a:endParaRPr lang="en-IN" sz="1100" spc="75" dirty="0">
              <a:solidFill>
                <a:srgbClr val="5A5A5A"/>
              </a:solidFill>
              <a:effectLst/>
              <a:latin typeface="Calibri" panose="020F0502020204030204" pitchFamily="34" charset="0"/>
              <a:ea typeface="DengXian" panose="02010600030101010101" pitchFamily="2" charset="-122"/>
              <a:cs typeface="Mangal" panose="02040503050203030202" pitchFamily="18" charset="0"/>
            </a:endParaRPr>
          </a:p>
        </p:txBody>
      </p:sp>
      <p:sp>
        <p:nvSpPr>
          <p:cNvPr id="12" name="Title 1">
            <a:extLst>
              <a:ext uri="{FF2B5EF4-FFF2-40B4-BE49-F238E27FC236}">
                <a16:creationId xmlns:a16="http://schemas.microsoft.com/office/drawing/2014/main" id="{E02CE8C7-EFF4-14DD-DBFE-E664DC9896DA}"/>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Tree>
    <p:extLst>
      <p:ext uri="{BB962C8B-B14F-4D97-AF65-F5344CB8AC3E}">
        <p14:creationId xmlns:p14="http://schemas.microsoft.com/office/powerpoint/2010/main" val="1010233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3" name="Content Placeholder 2"/>
          <p:cNvSpPr>
            <a:spLocks noGrp="1"/>
          </p:cNvSpPr>
          <p:nvPr>
            <p:ph idx="4294967295"/>
          </p:nvPr>
        </p:nvSpPr>
        <p:spPr>
          <a:xfrm>
            <a:off x="306000" y="1144800"/>
            <a:ext cx="8457000" cy="680599"/>
          </a:xfrm>
        </p:spPr>
        <p:txBody>
          <a:bodyPr>
            <a:normAutofit/>
          </a:bodyPr>
          <a:lstStyle/>
          <a:p>
            <a:pPr>
              <a:buFont typeface="Courier New" panose="02070309020205020404" pitchFamily="49" charset="0"/>
              <a:buChar char="o"/>
            </a:pPr>
            <a:r>
              <a:rPr lang="en-US" sz="1800" b="1" dirty="0"/>
              <a:t> </a:t>
            </a:r>
            <a:r>
              <a:rPr lang="en-US" b="1" dirty="0"/>
              <a:t>Multiclass classification on CICIDS-2017 without ensemble</a:t>
            </a:r>
            <a:r>
              <a:rPr lang="en-US" dirty="0"/>
              <a:t> </a:t>
            </a:r>
          </a:p>
          <a:p>
            <a:pPr lvl="1">
              <a:buFont typeface="Wingdings" panose="05000000000000000000" pitchFamily="2" charset="2"/>
              <a:buChar char="v"/>
            </a:pPr>
            <a:r>
              <a:rPr lang="en-US" dirty="0"/>
              <a:t> DAE + 1DCNN Supervised Learning – </a:t>
            </a:r>
          </a:p>
        </p:txBody>
      </p:sp>
      <p:sp>
        <p:nvSpPr>
          <p:cNvPr id="7" name="TextBox 6">
            <a:extLst>
              <a:ext uri="{FF2B5EF4-FFF2-40B4-BE49-F238E27FC236}">
                <a16:creationId xmlns:a16="http://schemas.microsoft.com/office/drawing/2014/main" id="{28472573-BD06-A8B4-53C7-5BD67C5AB5EF}"/>
              </a:ext>
            </a:extLst>
          </p:cNvPr>
          <p:cNvSpPr txBox="1"/>
          <p:nvPr/>
        </p:nvSpPr>
        <p:spPr>
          <a:xfrm>
            <a:off x="648900" y="4184363"/>
            <a:ext cx="3237300" cy="600164"/>
          </a:xfrm>
          <a:prstGeom prst="rect">
            <a:avLst/>
          </a:prstGeom>
          <a:noFill/>
        </p:spPr>
        <p:txBody>
          <a:bodyPr wrap="square" rtlCol="0">
            <a:spAutoFit/>
          </a:bodyPr>
          <a:lstStyle/>
          <a:p>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13: Loss curve for 1DCNN trained on DAE features for multiclass classification on CICIDS-2017 without ensemble.</a:t>
            </a:r>
            <a:endParaRPr lang="en-IN" sz="1100" dirty="0"/>
          </a:p>
        </p:txBody>
      </p:sp>
      <p:sp>
        <p:nvSpPr>
          <p:cNvPr id="11" name="TextBox 10">
            <a:extLst>
              <a:ext uri="{FF2B5EF4-FFF2-40B4-BE49-F238E27FC236}">
                <a16:creationId xmlns:a16="http://schemas.microsoft.com/office/drawing/2014/main" id="{DD07B875-D3EC-CDE8-3D4A-682338410134}"/>
              </a:ext>
            </a:extLst>
          </p:cNvPr>
          <p:cNvSpPr txBox="1"/>
          <p:nvPr/>
        </p:nvSpPr>
        <p:spPr>
          <a:xfrm>
            <a:off x="3856216" y="4505119"/>
            <a:ext cx="5211584" cy="445699"/>
          </a:xfrm>
          <a:prstGeom prst="rect">
            <a:avLst/>
          </a:prstGeom>
          <a:noFill/>
        </p:spPr>
        <p:txBody>
          <a:bodyPr wrap="square" rtlCol="0">
            <a:spAutoFit/>
          </a:bodyPr>
          <a:lstStyle/>
          <a:p>
            <a:pPr>
              <a:lnSpc>
                <a:spcPct val="107000"/>
              </a:lnSpc>
              <a:spcAft>
                <a:spcPts val="800"/>
              </a:spcAft>
            </a:pPr>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14: Performance of DAE + 1DCNN on testing dataset for multiclass classification on CICIDS-2017 without ensemble.</a:t>
            </a:r>
            <a:endParaRPr lang="en-IN" sz="1100" spc="75" dirty="0">
              <a:solidFill>
                <a:srgbClr val="5A5A5A"/>
              </a:solidFill>
              <a:effectLst/>
              <a:latin typeface="Calibri" panose="020F0502020204030204" pitchFamily="34" charset="0"/>
              <a:ea typeface="DengXian" panose="02010600030101010101" pitchFamily="2" charset="-122"/>
              <a:cs typeface="Mangal" panose="02040503050203030202" pitchFamily="18" charset="0"/>
            </a:endParaRPr>
          </a:p>
        </p:txBody>
      </p:sp>
      <p:pic>
        <p:nvPicPr>
          <p:cNvPr id="12" name="Picture 11">
            <a:extLst>
              <a:ext uri="{FF2B5EF4-FFF2-40B4-BE49-F238E27FC236}">
                <a16:creationId xmlns:a16="http://schemas.microsoft.com/office/drawing/2014/main" id="{B9C5D5A1-F553-A5F6-43EB-8395FD6CE49B}"/>
              </a:ext>
            </a:extLst>
          </p:cNvPr>
          <p:cNvPicPr>
            <a:picLocks noChangeAspect="1"/>
          </p:cNvPicPr>
          <p:nvPr/>
        </p:nvPicPr>
        <p:blipFill>
          <a:blip r:embed="rId3"/>
          <a:stretch>
            <a:fillRect/>
          </a:stretch>
        </p:blipFill>
        <p:spPr>
          <a:xfrm>
            <a:off x="763200" y="2134800"/>
            <a:ext cx="2971800" cy="2040244"/>
          </a:xfrm>
          <a:prstGeom prst="rect">
            <a:avLst/>
          </a:prstGeom>
          <a:ln>
            <a:solidFill>
              <a:schemeClr val="tx1"/>
            </a:solidFill>
          </a:ln>
        </p:spPr>
      </p:pic>
      <p:pic>
        <p:nvPicPr>
          <p:cNvPr id="13" name="Picture 12">
            <a:extLst>
              <a:ext uri="{FF2B5EF4-FFF2-40B4-BE49-F238E27FC236}">
                <a16:creationId xmlns:a16="http://schemas.microsoft.com/office/drawing/2014/main" id="{AF209AD6-3011-AAAB-12C8-34E92D25D7B1}"/>
              </a:ext>
            </a:extLst>
          </p:cNvPr>
          <p:cNvPicPr>
            <a:picLocks noChangeAspect="1"/>
          </p:cNvPicPr>
          <p:nvPr/>
        </p:nvPicPr>
        <p:blipFill>
          <a:blip r:embed="rId4"/>
          <a:stretch>
            <a:fillRect/>
          </a:stretch>
        </p:blipFill>
        <p:spPr>
          <a:xfrm>
            <a:off x="3962400" y="2108686"/>
            <a:ext cx="4912800" cy="2387114"/>
          </a:xfrm>
          <a:prstGeom prst="rect">
            <a:avLst/>
          </a:prstGeom>
          <a:ln>
            <a:solidFill>
              <a:schemeClr val="tx1"/>
            </a:solidFill>
          </a:ln>
        </p:spPr>
      </p:pic>
      <p:sp>
        <p:nvSpPr>
          <p:cNvPr id="9" name="Title 1">
            <a:extLst>
              <a:ext uri="{FF2B5EF4-FFF2-40B4-BE49-F238E27FC236}">
                <a16:creationId xmlns:a16="http://schemas.microsoft.com/office/drawing/2014/main" id="{5F08D650-485A-3D1B-7210-7D6C9ACF9C51}"/>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Tree>
    <p:extLst>
      <p:ext uri="{BB962C8B-B14F-4D97-AF65-F5344CB8AC3E}">
        <p14:creationId xmlns:p14="http://schemas.microsoft.com/office/powerpoint/2010/main" val="1840924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3" name="Content Placeholder 2"/>
          <p:cNvSpPr>
            <a:spLocks noGrp="1"/>
          </p:cNvSpPr>
          <p:nvPr>
            <p:ph idx="4294967295"/>
          </p:nvPr>
        </p:nvSpPr>
        <p:spPr>
          <a:xfrm>
            <a:off x="306000" y="1144801"/>
            <a:ext cx="8380800" cy="716792"/>
          </a:xfrm>
        </p:spPr>
        <p:txBody>
          <a:bodyPr>
            <a:normAutofit/>
          </a:bodyPr>
          <a:lstStyle/>
          <a:p>
            <a:pPr>
              <a:buFont typeface="Courier New" panose="02070309020205020404" pitchFamily="49" charset="0"/>
              <a:buChar char="o"/>
            </a:pPr>
            <a:r>
              <a:rPr lang="en-US" sz="1800" b="1" dirty="0"/>
              <a:t> </a:t>
            </a:r>
            <a:r>
              <a:rPr lang="en-US" b="1" dirty="0"/>
              <a:t>Multiclass classification on CICIDS-2017 without ensemble</a:t>
            </a:r>
            <a:r>
              <a:rPr lang="en-US" dirty="0"/>
              <a:t> </a:t>
            </a:r>
          </a:p>
          <a:p>
            <a:pPr lvl="1">
              <a:buFont typeface="Wingdings" panose="05000000000000000000" pitchFamily="2" charset="2"/>
              <a:buChar char="v"/>
            </a:pPr>
            <a:r>
              <a:rPr lang="en-US" dirty="0"/>
              <a:t> VIME + ANN Supervised Learning – </a:t>
            </a:r>
          </a:p>
        </p:txBody>
      </p:sp>
      <p:sp>
        <p:nvSpPr>
          <p:cNvPr id="7" name="TextBox 6">
            <a:extLst>
              <a:ext uri="{FF2B5EF4-FFF2-40B4-BE49-F238E27FC236}">
                <a16:creationId xmlns:a16="http://schemas.microsoft.com/office/drawing/2014/main" id="{28472573-BD06-A8B4-53C7-5BD67C5AB5EF}"/>
              </a:ext>
            </a:extLst>
          </p:cNvPr>
          <p:cNvSpPr txBox="1"/>
          <p:nvPr/>
        </p:nvSpPr>
        <p:spPr>
          <a:xfrm>
            <a:off x="689048" y="4126542"/>
            <a:ext cx="3120952" cy="600164"/>
          </a:xfrm>
          <a:prstGeom prst="rect">
            <a:avLst/>
          </a:prstGeom>
          <a:noFill/>
        </p:spPr>
        <p:txBody>
          <a:bodyPr wrap="square" rtlCol="0">
            <a:spAutoFit/>
          </a:bodyPr>
          <a:lstStyle/>
          <a:p>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15: Loss curve for ANN trained on VIME features for multiclass classification on CICIDS-2017 without ensemble.</a:t>
            </a:r>
            <a:endParaRPr lang="en-IN" sz="1100" dirty="0"/>
          </a:p>
        </p:txBody>
      </p:sp>
      <p:pic>
        <p:nvPicPr>
          <p:cNvPr id="10" name="Picture 9">
            <a:extLst>
              <a:ext uri="{FF2B5EF4-FFF2-40B4-BE49-F238E27FC236}">
                <a16:creationId xmlns:a16="http://schemas.microsoft.com/office/drawing/2014/main" id="{E7A5007F-A139-0F66-1604-812F3B3192BE}"/>
              </a:ext>
            </a:extLst>
          </p:cNvPr>
          <p:cNvPicPr>
            <a:picLocks noChangeAspect="1"/>
          </p:cNvPicPr>
          <p:nvPr/>
        </p:nvPicPr>
        <p:blipFill>
          <a:blip r:embed="rId3"/>
          <a:stretch>
            <a:fillRect/>
          </a:stretch>
        </p:blipFill>
        <p:spPr>
          <a:xfrm>
            <a:off x="3962400" y="2125241"/>
            <a:ext cx="4892967" cy="2370559"/>
          </a:xfrm>
          <a:prstGeom prst="rect">
            <a:avLst/>
          </a:prstGeom>
          <a:ln>
            <a:solidFill>
              <a:schemeClr val="tx1"/>
            </a:solidFill>
          </a:ln>
        </p:spPr>
      </p:pic>
      <p:sp>
        <p:nvSpPr>
          <p:cNvPr id="11" name="TextBox 10">
            <a:extLst>
              <a:ext uri="{FF2B5EF4-FFF2-40B4-BE49-F238E27FC236}">
                <a16:creationId xmlns:a16="http://schemas.microsoft.com/office/drawing/2014/main" id="{DD07B875-D3EC-CDE8-3D4A-682338410134}"/>
              </a:ext>
            </a:extLst>
          </p:cNvPr>
          <p:cNvSpPr txBox="1"/>
          <p:nvPr/>
        </p:nvSpPr>
        <p:spPr>
          <a:xfrm>
            <a:off x="3893950" y="4503856"/>
            <a:ext cx="5021450" cy="445699"/>
          </a:xfrm>
          <a:prstGeom prst="rect">
            <a:avLst/>
          </a:prstGeom>
          <a:noFill/>
        </p:spPr>
        <p:txBody>
          <a:bodyPr wrap="square" rtlCol="0">
            <a:spAutoFit/>
          </a:bodyPr>
          <a:lstStyle/>
          <a:p>
            <a:pPr>
              <a:lnSpc>
                <a:spcPct val="107000"/>
              </a:lnSpc>
              <a:spcAft>
                <a:spcPts val="800"/>
              </a:spcAft>
            </a:pPr>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16: Performance of VIME + ANN on testing dataset for multiclass classification on CICIDS-2017 without ensemble.</a:t>
            </a:r>
            <a:endParaRPr lang="en-IN" sz="1100" spc="75" dirty="0">
              <a:solidFill>
                <a:srgbClr val="5A5A5A"/>
              </a:solidFill>
              <a:effectLst/>
              <a:latin typeface="Calibri" panose="020F0502020204030204" pitchFamily="34" charset="0"/>
              <a:ea typeface="DengXian" panose="02010600030101010101" pitchFamily="2" charset="-122"/>
              <a:cs typeface="Mangal" panose="02040503050203030202" pitchFamily="18" charset="0"/>
            </a:endParaRPr>
          </a:p>
        </p:txBody>
      </p:sp>
      <p:pic>
        <p:nvPicPr>
          <p:cNvPr id="12" name="Picture 11">
            <a:extLst>
              <a:ext uri="{FF2B5EF4-FFF2-40B4-BE49-F238E27FC236}">
                <a16:creationId xmlns:a16="http://schemas.microsoft.com/office/drawing/2014/main" id="{19FBF986-C493-4242-AD64-0B0B8458E062}"/>
              </a:ext>
            </a:extLst>
          </p:cNvPr>
          <p:cNvPicPr>
            <a:picLocks noChangeAspect="1"/>
          </p:cNvPicPr>
          <p:nvPr/>
        </p:nvPicPr>
        <p:blipFill>
          <a:blip r:embed="rId4"/>
          <a:stretch>
            <a:fillRect/>
          </a:stretch>
        </p:blipFill>
        <p:spPr>
          <a:xfrm>
            <a:off x="763200" y="2134800"/>
            <a:ext cx="2990500" cy="1991742"/>
          </a:xfrm>
          <a:prstGeom prst="rect">
            <a:avLst/>
          </a:prstGeom>
          <a:ln>
            <a:solidFill>
              <a:schemeClr val="tx1"/>
            </a:solidFill>
          </a:ln>
        </p:spPr>
      </p:pic>
      <p:sp>
        <p:nvSpPr>
          <p:cNvPr id="13" name="Title 1">
            <a:extLst>
              <a:ext uri="{FF2B5EF4-FFF2-40B4-BE49-F238E27FC236}">
                <a16:creationId xmlns:a16="http://schemas.microsoft.com/office/drawing/2014/main" id="{5E5EECE3-EE38-F97C-A109-5C2A06D794F7}"/>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Tree>
    <p:extLst>
      <p:ext uri="{BB962C8B-B14F-4D97-AF65-F5344CB8AC3E}">
        <p14:creationId xmlns:p14="http://schemas.microsoft.com/office/powerpoint/2010/main" val="3643239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3" name="Content Placeholder 2"/>
          <p:cNvSpPr>
            <a:spLocks noGrp="1"/>
          </p:cNvSpPr>
          <p:nvPr>
            <p:ph idx="4294967295"/>
          </p:nvPr>
        </p:nvSpPr>
        <p:spPr>
          <a:xfrm>
            <a:off x="306000" y="1144800"/>
            <a:ext cx="8380800" cy="711093"/>
          </a:xfrm>
        </p:spPr>
        <p:txBody>
          <a:bodyPr>
            <a:normAutofit/>
          </a:bodyPr>
          <a:lstStyle/>
          <a:p>
            <a:pPr>
              <a:buFont typeface="Courier New" panose="02070309020205020404" pitchFamily="49" charset="0"/>
              <a:buChar char="o"/>
            </a:pPr>
            <a:r>
              <a:rPr lang="en-US" sz="1800" b="1" dirty="0"/>
              <a:t> </a:t>
            </a:r>
            <a:r>
              <a:rPr lang="en-US" b="1" dirty="0"/>
              <a:t>Multiclass classification on CICIDS-2017 without ensemble</a:t>
            </a:r>
            <a:r>
              <a:rPr lang="en-US" dirty="0"/>
              <a:t> </a:t>
            </a:r>
          </a:p>
          <a:p>
            <a:pPr lvl="1">
              <a:buFont typeface="Wingdings" panose="05000000000000000000" pitchFamily="2" charset="2"/>
              <a:buChar char="v"/>
            </a:pPr>
            <a:r>
              <a:rPr lang="en-US" dirty="0"/>
              <a:t> VIME + 1DCNN Supervised Learning – </a:t>
            </a:r>
          </a:p>
        </p:txBody>
      </p:sp>
      <p:sp>
        <p:nvSpPr>
          <p:cNvPr id="7" name="TextBox 6">
            <a:extLst>
              <a:ext uri="{FF2B5EF4-FFF2-40B4-BE49-F238E27FC236}">
                <a16:creationId xmlns:a16="http://schemas.microsoft.com/office/drawing/2014/main" id="{28472573-BD06-A8B4-53C7-5BD67C5AB5EF}"/>
              </a:ext>
            </a:extLst>
          </p:cNvPr>
          <p:cNvSpPr txBox="1"/>
          <p:nvPr/>
        </p:nvSpPr>
        <p:spPr>
          <a:xfrm>
            <a:off x="647700" y="4141962"/>
            <a:ext cx="3200400" cy="600164"/>
          </a:xfrm>
          <a:prstGeom prst="rect">
            <a:avLst/>
          </a:prstGeom>
          <a:noFill/>
        </p:spPr>
        <p:txBody>
          <a:bodyPr wrap="square" rtlCol="0">
            <a:spAutoFit/>
          </a:bodyPr>
          <a:lstStyle/>
          <a:p>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17: Loss curve for 1DCNN trained on VIME features for multiclass classification on CICIDS-2017 without ensemble.</a:t>
            </a:r>
            <a:endParaRPr lang="en-IN" sz="1100" dirty="0"/>
          </a:p>
        </p:txBody>
      </p:sp>
      <p:sp>
        <p:nvSpPr>
          <p:cNvPr id="11" name="TextBox 10">
            <a:extLst>
              <a:ext uri="{FF2B5EF4-FFF2-40B4-BE49-F238E27FC236}">
                <a16:creationId xmlns:a16="http://schemas.microsoft.com/office/drawing/2014/main" id="{DD07B875-D3EC-CDE8-3D4A-682338410134}"/>
              </a:ext>
            </a:extLst>
          </p:cNvPr>
          <p:cNvSpPr txBox="1"/>
          <p:nvPr/>
        </p:nvSpPr>
        <p:spPr>
          <a:xfrm>
            <a:off x="3876380" y="4519276"/>
            <a:ext cx="5191420" cy="445699"/>
          </a:xfrm>
          <a:prstGeom prst="rect">
            <a:avLst/>
          </a:prstGeom>
          <a:noFill/>
        </p:spPr>
        <p:txBody>
          <a:bodyPr wrap="square" rtlCol="0">
            <a:spAutoFit/>
          </a:bodyPr>
          <a:lstStyle/>
          <a:p>
            <a:pPr>
              <a:lnSpc>
                <a:spcPct val="107000"/>
              </a:lnSpc>
              <a:spcAft>
                <a:spcPts val="800"/>
              </a:spcAft>
            </a:pPr>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18: Performance of VIME + 1DCNN on testing dataset for multiclass classification on CICIDS-2017 without ensemble.</a:t>
            </a:r>
            <a:endParaRPr lang="en-IN" sz="1100" spc="75" dirty="0">
              <a:solidFill>
                <a:srgbClr val="5A5A5A"/>
              </a:solidFill>
              <a:effectLst/>
              <a:latin typeface="Calibri" panose="020F0502020204030204" pitchFamily="34" charset="0"/>
              <a:ea typeface="DengXian" panose="02010600030101010101" pitchFamily="2" charset="-122"/>
              <a:cs typeface="Mangal" panose="02040503050203030202" pitchFamily="18" charset="0"/>
            </a:endParaRPr>
          </a:p>
        </p:txBody>
      </p:sp>
      <p:pic>
        <p:nvPicPr>
          <p:cNvPr id="9" name="Picture 8">
            <a:extLst>
              <a:ext uri="{FF2B5EF4-FFF2-40B4-BE49-F238E27FC236}">
                <a16:creationId xmlns:a16="http://schemas.microsoft.com/office/drawing/2014/main" id="{EF561928-AE09-9C34-EE91-794743C2A090}"/>
              </a:ext>
            </a:extLst>
          </p:cNvPr>
          <p:cNvPicPr>
            <a:picLocks noChangeAspect="1"/>
          </p:cNvPicPr>
          <p:nvPr/>
        </p:nvPicPr>
        <p:blipFill>
          <a:blip r:embed="rId3"/>
          <a:stretch>
            <a:fillRect/>
          </a:stretch>
        </p:blipFill>
        <p:spPr>
          <a:xfrm>
            <a:off x="763200" y="2134800"/>
            <a:ext cx="2970600" cy="2007162"/>
          </a:xfrm>
          <a:prstGeom prst="rect">
            <a:avLst/>
          </a:prstGeom>
          <a:ln>
            <a:solidFill>
              <a:schemeClr val="tx1"/>
            </a:solidFill>
          </a:ln>
        </p:spPr>
      </p:pic>
      <p:pic>
        <p:nvPicPr>
          <p:cNvPr id="13" name="Picture 12">
            <a:extLst>
              <a:ext uri="{FF2B5EF4-FFF2-40B4-BE49-F238E27FC236}">
                <a16:creationId xmlns:a16="http://schemas.microsoft.com/office/drawing/2014/main" id="{4AEA2A85-51F1-568C-6A25-77D9205ED64A}"/>
              </a:ext>
            </a:extLst>
          </p:cNvPr>
          <p:cNvPicPr>
            <a:picLocks/>
          </p:cNvPicPr>
          <p:nvPr/>
        </p:nvPicPr>
        <p:blipFill>
          <a:blip r:embed="rId4"/>
          <a:stretch>
            <a:fillRect/>
          </a:stretch>
        </p:blipFill>
        <p:spPr>
          <a:xfrm>
            <a:off x="3962400" y="2134800"/>
            <a:ext cx="4912800" cy="2361000"/>
          </a:xfrm>
          <a:prstGeom prst="rect">
            <a:avLst/>
          </a:prstGeom>
          <a:ln>
            <a:solidFill>
              <a:schemeClr val="tx1"/>
            </a:solidFill>
          </a:ln>
        </p:spPr>
      </p:pic>
      <p:sp>
        <p:nvSpPr>
          <p:cNvPr id="10" name="Title 1">
            <a:extLst>
              <a:ext uri="{FF2B5EF4-FFF2-40B4-BE49-F238E27FC236}">
                <a16:creationId xmlns:a16="http://schemas.microsoft.com/office/drawing/2014/main" id="{36A9318F-1CCB-4F0C-2FED-326D707DFDCC}"/>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Tree>
    <p:extLst>
      <p:ext uri="{BB962C8B-B14F-4D97-AF65-F5344CB8AC3E}">
        <p14:creationId xmlns:p14="http://schemas.microsoft.com/office/powerpoint/2010/main" val="1179293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3" name="Content Placeholder 2"/>
          <p:cNvSpPr>
            <a:spLocks noGrp="1"/>
          </p:cNvSpPr>
          <p:nvPr>
            <p:ph idx="4294967295"/>
          </p:nvPr>
        </p:nvSpPr>
        <p:spPr>
          <a:xfrm>
            <a:off x="306000" y="1144800"/>
            <a:ext cx="8380800" cy="4951200"/>
          </a:xfrm>
        </p:spPr>
        <p:txBody>
          <a:bodyPr>
            <a:normAutofit/>
          </a:bodyPr>
          <a:lstStyle/>
          <a:p>
            <a:pPr>
              <a:buFont typeface="Courier New" panose="02070309020205020404" pitchFamily="49" charset="0"/>
              <a:buChar char="o"/>
            </a:pPr>
            <a:r>
              <a:rPr lang="en-US" sz="1600" b="1" dirty="0"/>
              <a:t> </a:t>
            </a:r>
            <a:r>
              <a:rPr lang="en-US" b="1" dirty="0"/>
              <a:t>Multiclass classification on CICIDS-2017 with ensemble</a:t>
            </a:r>
            <a:r>
              <a:rPr lang="en-US" dirty="0"/>
              <a:t> </a:t>
            </a:r>
          </a:p>
          <a:p>
            <a:pPr lvl="1">
              <a:buFont typeface="Wingdings" panose="05000000000000000000" pitchFamily="2" charset="2"/>
              <a:buChar char="v"/>
            </a:pPr>
            <a:r>
              <a:rPr lang="en-US" dirty="0"/>
              <a:t> Dataset Preparation – </a:t>
            </a:r>
          </a:p>
          <a:p>
            <a:pPr marL="726948" lvl="2" indent="-342900">
              <a:buFont typeface="+mj-lt"/>
              <a:buAutoNum type="arabicPeriod"/>
            </a:pPr>
            <a:r>
              <a:rPr lang="en-US" sz="1800" dirty="0"/>
              <a:t>Removed whitespaces in column names.</a:t>
            </a:r>
          </a:p>
          <a:p>
            <a:pPr marL="726948" lvl="2" indent="-342900">
              <a:buFont typeface="+mj-lt"/>
              <a:buAutoNum type="arabicPeriod"/>
            </a:pPr>
            <a:r>
              <a:rPr lang="en-US" sz="1800" dirty="0"/>
              <a:t>Replaced special characters in class names with an underscore.</a:t>
            </a:r>
          </a:p>
          <a:p>
            <a:pPr marL="726948" lvl="2" indent="-342900">
              <a:buFont typeface="+mj-lt"/>
              <a:buAutoNum type="arabicPeriod"/>
            </a:pPr>
            <a:r>
              <a:rPr lang="en-US" sz="1800" dirty="0"/>
              <a:t>Grouped classes.</a:t>
            </a:r>
          </a:p>
          <a:p>
            <a:pPr marL="726948" lvl="2" indent="-342900">
              <a:buFont typeface="+mj-lt"/>
              <a:buAutoNum type="arabicPeriod"/>
            </a:pPr>
            <a:r>
              <a:rPr lang="en-US" sz="1800" dirty="0"/>
              <a:t>Removed non-finite values (positive infinity and negative infinity).</a:t>
            </a:r>
          </a:p>
          <a:p>
            <a:pPr marL="726948" lvl="2" indent="-342900">
              <a:buFont typeface="+mj-lt"/>
              <a:buAutoNum type="arabicPeriod"/>
            </a:pPr>
            <a:r>
              <a:rPr lang="en-US" sz="1800" dirty="0"/>
              <a:t>Removed NULL (</a:t>
            </a:r>
            <a:r>
              <a:rPr lang="en-US" sz="1800" dirty="0" err="1"/>
              <a:t>NaN</a:t>
            </a:r>
            <a:r>
              <a:rPr lang="en-US" sz="1800" dirty="0"/>
              <a:t>) values.</a:t>
            </a:r>
          </a:p>
          <a:p>
            <a:pPr marL="726948" lvl="2" indent="-342900">
              <a:buFont typeface="+mj-lt"/>
              <a:buAutoNum type="arabicPeriod"/>
            </a:pPr>
            <a:r>
              <a:rPr lang="en-US" sz="1800" dirty="0"/>
              <a:t>80-20 train-test split (stratified).</a:t>
            </a:r>
          </a:p>
          <a:p>
            <a:pPr marL="726948" lvl="2" indent="-342900">
              <a:buFont typeface="+mj-lt"/>
              <a:buAutoNum type="arabicPeriod"/>
            </a:pPr>
            <a:r>
              <a:rPr lang="en-US" sz="1800" dirty="0"/>
              <a:t>Selected columns having float datatype, &lt;85% correlation, and &gt;1 unique value.</a:t>
            </a:r>
          </a:p>
          <a:p>
            <a:pPr marL="726948" lvl="2" indent="-342900">
              <a:buFont typeface="+mj-lt"/>
              <a:buAutoNum type="arabicPeriod"/>
            </a:pPr>
            <a:r>
              <a:rPr lang="en-US" sz="1800" dirty="0"/>
              <a:t>Handled class imbalance using resampling (random </a:t>
            </a:r>
            <a:r>
              <a:rPr lang="en-US" sz="1800" dirty="0" err="1"/>
              <a:t>undersampling</a:t>
            </a:r>
            <a:r>
              <a:rPr lang="en-US" sz="1800" dirty="0"/>
              <a:t> and  SMOTE oversampling).</a:t>
            </a:r>
          </a:p>
          <a:p>
            <a:pPr marL="726948" lvl="2" indent="-342900">
              <a:buFont typeface="+mj-lt"/>
              <a:buAutoNum type="arabicPeriod"/>
            </a:pPr>
            <a:r>
              <a:rPr lang="en-US" sz="1800" dirty="0"/>
              <a:t>Scaled features using Standardization.</a:t>
            </a:r>
          </a:p>
          <a:p>
            <a:pPr marL="726948" lvl="2" indent="-342900">
              <a:buFont typeface="+mj-lt"/>
              <a:buAutoNum type="arabicPeriod"/>
            </a:pPr>
            <a:r>
              <a:rPr lang="en-US" sz="1800" dirty="0"/>
              <a:t>Decomposed 7-class classification problem into 7 binary classification subproblems using the One Against All (OAA) strategy [13,14].</a:t>
            </a:r>
          </a:p>
          <a:p>
            <a:pPr marL="726948" lvl="2" indent="-342900">
              <a:buFont typeface="+mj-lt"/>
              <a:buAutoNum type="arabicPeriod"/>
            </a:pPr>
            <a:r>
              <a:rPr lang="en-US" sz="1800" dirty="0"/>
              <a:t>Saved 4 CSV files for modeling.</a:t>
            </a:r>
          </a:p>
          <a:p>
            <a:endParaRPr lang="en-SG" sz="1600" dirty="0"/>
          </a:p>
        </p:txBody>
      </p:sp>
      <p:sp>
        <p:nvSpPr>
          <p:cNvPr id="5" name="Title 1">
            <a:extLst>
              <a:ext uri="{FF2B5EF4-FFF2-40B4-BE49-F238E27FC236}">
                <a16:creationId xmlns:a16="http://schemas.microsoft.com/office/drawing/2014/main" id="{A77DCD44-55CC-BB76-09EE-C8CFCBFD6312}"/>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Tree>
    <p:extLst>
      <p:ext uri="{BB962C8B-B14F-4D97-AF65-F5344CB8AC3E}">
        <p14:creationId xmlns:p14="http://schemas.microsoft.com/office/powerpoint/2010/main" val="689286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3" name="Content Placeholder 2"/>
          <p:cNvSpPr>
            <a:spLocks noGrp="1"/>
          </p:cNvSpPr>
          <p:nvPr>
            <p:ph idx="4294967295"/>
          </p:nvPr>
        </p:nvSpPr>
        <p:spPr>
          <a:xfrm>
            <a:off x="306000" y="1144800"/>
            <a:ext cx="8533200" cy="4951200"/>
          </a:xfrm>
        </p:spPr>
        <p:txBody>
          <a:bodyPr>
            <a:normAutofit/>
          </a:bodyPr>
          <a:lstStyle/>
          <a:p>
            <a:pPr>
              <a:buFont typeface="Courier New" panose="02070309020205020404" pitchFamily="49" charset="0"/>
              <a:buChar char="o"/>
            </a:pPr>
            <a:r>
              <a:rPr lang="en-US" sz="1800" b="1" dirty="0"/>
              <a:t> </a:t>
            </a:r>
            <a:r>
              <a:rPr lang="en-US" b="1" dirty="0"/>
              <a:t>Multiclass classification on CICIDS-2017 with ensemble</a:t>
            </a:r>
            <a:r>
              <a:rPr lang="en-US" dirty="0"/>
              <a:t> </a:t>
            </a:r>
          </a:p>
          <a:p>
            <a:pPr lvl="1">
              <a:buFont typeface="Wingdings" panose="05000000000000000000" pitchFamily="2" charset="2"/>
              <a:buChar char="v"/>
            </a:pPr>
            <a:r>
              <a:rPr lang="en-US" dirty="0"/>
              <a:t> Transfer Learning on DAE – </a:t>
            </a:r>
          </a:p>
          <a:p>
            <a:pPr marL="726948" lvl="2" indent="-342900">
              <a:buFont typeface="+mj-lt"/>
              <a:buAutoNum type="arabicPeriod"/>
            </a:pPr>
            <a:r>
              <a:rPr lang="en-US" sz="1800" dirty="0"/>
              <a:t>Performed unsupervised learning on DAE for every subproblem. It took 5-7 min to train every DAE model on the CPU.</a:t>
            </a:r>
          </a:p>
          <a:p>
            <a:pPr marL="726948" lvl="2" indent="-342900">
              <a:buFont typeface="+mj-lt"/>
              <a:buAutoNum type="arabicPeriod"/>
            </a:pPr>
            <a:r>
              <a:rPr lang="en-US" sz="1800" dirty="0"/>
              <a:t>Performed supervised learning using ANN on stacked DAE latent features (feature-based transfer learning). It took 8-23 min to train every ANN on the CPU.</a:t>
            </a:r>
          </a:p>
          <a:p>
            <a:pPr marL="726948" lvl="2" indent="-342900">
              <a:buFont typeface="+mj-lt"/>
              <a:buAutoNum type="arabicPeriod"/>
            </a:pPr>
            <a:endParaRPr lang="en-US" sz="1800" dirty="0"/>
          </a:p>
          <a:p>
            <a:pPr marL="384048" lvl="2" indent="0">
              <a:buNone/>
            </a:pPr>
            <a:endParaRPr lang="en-US" sz="1800" dirty="0"/>
          </a:p>
        </p:txBody>
      </p:sp>
      <p:sp>
        <p:nvSpPr>
          <p:cNvPr id="5" name="Title 1">
            <a:extLst>
              <a:ext uri="{FF2B5EF4-FFF2-40B4-BE49-F238E27FC236}">
                <a16:creationId xmlns:a16="http://schemas.microsoft.com/office/drawing/2014/main" id="{D5A968F8-EAEB-4DE5-3013-151C561F74F0}"/>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pic>
        <p:nvPicPr>
          <p:cNvPr id="7" name="Picture 6">
            <a:extLst>
              <a:ext uri="{FF2B5EF4-FFF2-40B4-BE49-F238E27FC236}">
                <a16:creationId xmlns:a16="http://schemas.microsoft.com/office/drawing/2014/main" id="{469DDD8B-4FE2-296D-B0D4-12057FE331CE}"/>
              </a:ext>
            </a:extLst>
          </p:cNvPr>
          <p:cNvPicPr>
            <a:picLocks noChangeAspect="1"/>
          </p:cNvPicPr>
          <p:nvPr/>
        </p:nvPicPr>
        <p:blipFill>
          <a:blip r:embed="rId3"/>
          <a:stretch>
            <a:fillRect/>
          </a:stretch>
        </p:blipFill>
        <p:spPr>
          <a:xfrm>
            <a:off x="4572000" y="2971799"/>
            <a:ext cx="1988192" cy="3033319"/>
          </a:xfrm>
          <a:prstGeom prst="rect">
            <a:avLst/>
          </a:prstGeom>
          <a:ln>
            <a:solidFill>
              <a:schemeClr val="tx1"/>
            </a:solidFill>
          </a:ln>
        </p:spPr>
      </p:pic>
      <p:pic>
        <p:nvPicPr>
          <p:cNvPr id="8" name="Picture 7">
            <a:extLst>
              <a:ext uri="{FF2B5EF4-FFF2-40B4-BE49-F238E27FC236}">
                <a16:creationId xmlns:a16="http://schemas.microsoft.com/office/drawing/2014/main" id="{CD0D7820-FEF7-BE01-C51B-F433A8ABB009}"/>
              </a:ext>
            </a:extLst>
          </p:cNvPr>
          <p:cNvPicPr>
            <a:picLocks noChangeAspect="1"/>
          </p:cNvPicPr>
          <p:nvPr/>
        </p:nvPicPr>
        <p:blipFill>
          <a:blip r:embed="rId4"/>
          <a:stretch>
            <a:fillRect/>
          </a:stretch>
        </p:blipFill>
        <p:spPr>
          <a:xfrm>
            <a:off x="763200" y="3124200"/>
            <a:ext cx="3064265" cy="2318922"/>
          </a:xfrm>
          <a:prstGeom prst="rect">
            <a:avLst/>
          </a:prstGeom>
          <a:ln>
            <a:solidFill>
              <a:schemeClr val="tx1"/>
            </a:solidFill>
          </a:ln>
        </p:spPr>
      </p:pic>
      <p:sp>
        <p:nvSpPr>
          <p:cNvPr id="9" name="TextBox 8">
            <a:extLst>
              <a:ext uri="{FF2B5EF4-FFF2-40B4-BE49-F238E27FC236}">
                <a16:creationId xmlns:a16="http://schemas.microsoft.com/office/drawing/2014/main" id="{4EDF401B-E4DD-3643-EC1B-CED039C6B6BC}"/>
              </a:ext>
            </a:extLst>
          </p:cNvPr>
          <p:cNvSpPr txBox="1"/>
          <p:nvPr/>
        </p:nvSpPr>
        <p:spPr>
          <a:xfrm>
            <a:off x="692792" y="5429672"/>
            <a:ext cx="3200400" cy="769441"/>
          </a:xfrm>
          <a:prstGeom prst="rect">
            <a:avLst/>
          </a:prstGeom>
          <a:noFill/>
        </p:spPr>
        <p:txBody>
          <a:bodyPr wrap="square" rtlCol="0">
            <a:spAutoFit/>
          </a:bodyPr>
          <a:lstStyle/>
          <a:p>
            <a:r>
              <a:rPr lang="en-IN"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19: Proposed deep stack DAE architecture used for multiclass classification on CICIDS-2017 with ensemble.</a:t>
            </a:r>
            <a:endParaRPr lang="en-IN" sz="1100" spc="75" dirty="0">
              <a:solidFill>
                <a:srgbClr val="5A5A5A"/>
              </a:solidFill>
              <a:effectLst/>
              <a:latin typeface="Calibri" panose="020F0502020204030204" pitchFamily="34" charset="0"/>
              <a:ea typeface="DengXian" panose="02010600030101010101" pitchFamily="2" charset="-122"/>
              <a:cs typeface="Mangal" panose="02040503050203030202" pitchFamily="18" charset="0"/>
            </a:endParaRPr>
          </a:p>
          <a:p>
            <a:endParaRPr lang="en-IN" sz="1100" dirty="0"/>
          </a:p>
        </p:txBody>
      </p:sp>
      <p:sp>
        <p:nvSpPr>
          <p:cNvPr id="10" name="TextBox 9">
            <a:extLst>
              <a:ext uri="{FF2B5EF4-FFF2-40B4-BE49-F238E27FC236}">
                <a16:creationId xmlns:a16="http://schemas.microsoft.com/office/drawing/2014/main" id="{84494D7C-1F99-5CA2-93A6-670591DDFA45}"/>
              </a:ext>
            </a:extLst>
          </p:cNvPr>
          <p:cNvSpPr txBox="1"/>
          <p:nvPr/>
        </p:nvSpPr>
        <p:spPr>
          <a:xfrm>
            <a:off x="4484129" y="5987454"/>
            <a:ext cx="4627663" cy="381451"/>
          </a:xfrm>
          <a:prstGeom prst="rect">
            <a:avLst/>
          </a:prstGeom>
          <a:noFill/>
        </p:spPr>
        <p:txBody>
          <a:bodyPr wrap="square" rtlCol="0">
            <a:spAutoFit/>
          </a:bodyPr>
          <a:lstStyle/>
          <a:p>
            <a:pPr>
              <a:lnSpc>
                <a:spcPct val="107000"/>
              </a:lnSpc>
              <a:spcAft>
                <a:spcPts val="800"/>
              </a:spcAft>
            </a:pPr>
            <a:r>
              <a:rPr lang="en-IN" sz="9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20: Proposed ANN model architecture trained on DAE features used for multiclass classification on CICIDS-2017 with ensemble.</a:t>
            </a:r>
            <a:endParaRPr lang="en-IN" sz="9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680965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2" name="Title 1"/>
          <p:cNvSpPr>
            <a:spLocks noGrp="1"/>
          </p:cNvSpPr>
          <p:nvPr>
            <p:ph type="title" idx="4294967295"/>
          </p:nvPr>
        </p:nvSpPr>
        <p:spPr>
          <a:xfrm>
            <a:off x="0" y="0"/>
            <a:ext cx="9144000" cy="856800"/>
          </a:xfrm>
        </p:spPr>
        <p:txBody>
          <a:bodyPr/>
          <a:lstStyle/>
          <a:p>
            <a:pPr algn="ctr"/>
            <a:r>
              <a:rPr lang="en-US" dirty="0"/>
              <a:t>Agenda</a:t>
            </a:r>
            <a:endParaRPr lang="en-SG" dirty="0"/>
          </a:p>
        </p:txBody>
      </p:sp>
      <p:sp>
        <p:nvSpPr>
          <p:cNvPr id="3" name="Content Placeholder 2"/>
          <p:cNvSpPr>
            <a:spLocks noGrp="1"/>
          </p:cNvSpPr>
          <p:nvPr>
            <p:ph idx="4294967295"/>
          </p:nvPr>
        </p:nvSpPr>
        <p:spPr>
          <a:xfrm>
            <a:off x="306000" y="1144800"/>
            <a:ext cx="7543800" cy="4022725"/>
          </a:xfrm>
        </p:spPr>
        <p:txBody>
          <a:bodyPr/>
          <a:lstStyle/>
          <a:p>
            <a:r>
              <a:rPr lang="en-US" dirty="0"/>
              <a:t>Project Introduction</a:t>
            </a:r>
          </a:p>
          <a:p>
            <a:r>
              <a:rPr lang="en-US" dirty="0"/>
              <a:t>Dataset Description</a:t>
            </a:r>
          </a:p>
          <a:p>
            <a:r>
              <a:rPr lang="en-US" dirty="0"/>
              <a:t>Implementation</a:t>
            </a:r>
          </a:p>
          <a:p>
            <a:r>
              <a:rPr lang="en-US" dirty="0"/>
              <a:t>Conclusion and Future Work</a:t>
            </a:r>
          </a:p>
          <a:p>
            <a:r>
              <a:rPr lang="en-US" dirty="0"/>
              <a:t>Learning Outcomes</a:t>
            </a:r>
          </a:p>
          <a:p>
            <a:r>
              <a:rPr lang="en-US" dirty="0"/>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3" name="Content Placeholder 2"/>
          <p:cNvSpPr>
            <a:spLocks noGrp="1"/>
          </p:cNvSpPr>
          <p:nvPr>
            <p:ph idx="4294967295"/>
          </p:nvPr>
        </p:nvSpPr>
        <p:spPr>
          <a:xfrm>
            <a:off x="306000" y="1144800"/>
            <a:ext cx="8533200" cy="4951200"/>
          </a:xfrm>
        </p:spPr>
        <p:txBody>
          <a:bodyPr>
            <a:normAutofit/>
          </a:bodyPr>
          <a:lstStyle/>
          <a:p>
            <a:pPr>
              <a:buFont typeface="Courier New" panose="02070309020205020404" pitchFamily="49" charset="0"/>
              <a:buChar char="o"/>
            </a:pPr>
            <a:r>
              <a:rPr lang="en-US" sz="1800" b="1" dirty="0"/>
              <a:t> </a:t>
            </a:r>
            <a:r>
              <a:rPr lang="en-US" b="1" dirty="0"/>
              <a:t>Multiclass classification on CICIDS-2017 with ensemble</a:t>
            </a:r>
            <a:r>
              <a:rPr lang="en-US" dirty="0"/>
              <a:t> </a:t>
            </a:r>
            <a:endParaRPr lang="en-US" sz="1800" dirty="0"/>
          </a:p>
          <a:p>
            <a:pPr lvl="1">
              <a:buFont typeface="Wingdings" panose="05000000000000000000" pitchFamily="2" charset="2"/>
              <a:buChar char="v"/>
            </a:pPr>
            <a:r>
              <a:rPr lang="en-US" dirty="0"/>
              <a:t> Ensemble Model – </a:t>
            </a:r>
          </a:p>
          <a:p>
            <a:pPr marL="726948" lvl="2" indent="-342900">
              <a:buFont typeface="+mj-lt"/>
              <a:buAutoNum type="arabicPeriod"/>
            </a:pPr>
            <a:r>
              <a:rPr lang="en-US" sz="1800" dirty="0"/>
              <a:t>Created an ensemble of all 7 ANN trained on DAE features.</a:t>
            </a:r>
          </a:p>
          <a:p>
            <a:pPr marL="726948" lvl="2" indent="-342900">
              <a:buFont typeface="+mj-lt"/>
              <a:buAutoNum type="arabicPeriod"/>
            </a:pPr>
            <a:r>
              <a:rPr lang="en-US" sz="1800" dirty="0"/>
              <a:t>The decision by the Arbitrator is taken using the maximum confidence strategy [13]. </a:t>
            </a:r>
          </a:p>
          <a:p>
            <a:pPr marL="726948" lvl="2" indent="-342900">
              <a:buFont typeface="+mj-lt"/>
              <a:buAutoNum type="arabicPeriod"/>
            </a:pPr>
            <a:endParaRPr lang="en-US" sz="1800" dirty="0"/>
          </a:p>
        </p:txBody>
      </p:sp>
      <p:sp>
        <p:nvSpPr>
          <p:cNvPr id="5" name="Title 1">
            <a:extLst>
              <a:ext uri="{FF2B5EF4-FFF2-40B4-BE49-F238E27FC236}">
                <a16:creationId xmlns:a16="http://schemas.microsoft.com/office/drawing/2014/main" id="{D5A968F8-EAEB-4DE5-3013-151C561F74F0}"/>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pic>
        <p:nvPicPr>
          <p:cNvPr id="6" name="Picture 5">
            <a:extLst>
              <a:ext uri="{FF2B5EF4-FFF2-40B4-BE49-F238E27FC236}">
                <a16:creationId xmlns:a16="http://schemas.microsoft.com/office/drawing/2014/main" id="{BC8BBB98-D2CB-BEB3-35D7-C6D5890E377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7547" b="6233"/>
          <a:stretch/>
        </p:blipFill>
        <p:spPr bwMode="auto">
          <a:xfrm>
            <a:off x="772151" y="2442508"/>
            <a:ext cx="3769212" cy="3538444"/>
          </a:xfrm>
          <a:prstGeom prst="rect">
            <a:avLst/>
          </a:prstGeom>
          <a:noFill/>
          <a:ln>
            <a:solidFill>
              <a:schemeClr val="tx1"/>
            </a:solidFill>
          </a:ln>
        </p:spPr>
      </p:pic>
      <p:sp>
        <p:nvSpPr>
          <p:cNvPr id="7" name="TextBox 6">
            <a:extLst>
              <a:ext uri="{FF2B5EF4-FFF2-40B4-BE49-F238E27FC236}">
                <a16:creationId xmlns:a16="http://schemas.microsoft.com/office/drawing/2014/main" id="{A0912751-C89A-546F-EBBB-F8BC236F3BA3}"/>
              </a:ext>
            </a:extLst>
          </p:cNvPr>
          <p:cNvSpPr txBox="1"/>
          <p:nvPr/>
        </p:nvSpPr>
        <p:spPr>
          <a:xfrm>
            <a:off x="685800" y="5970489"/>
            <a:ext cx="4628518" cy="413511"/>
          </a:xfrm>
          <a:prstGeom prst="rect">
            <a:avLst/>
          </a:prstGeom>
          <a:noFill/>
        </p:spPr>
        <p:txBody>
          <a:bodyPr wrap="square" rtlCol="0">
            <a:spAutoFit/>
          </a:bodyPr>
          <a:lstStyle/>
          <a:p>
            <a:pPr>
              <a:lnSpc>
                <a:spcPct val="107000"/>
              </a:lnSpc>
              <a:spcAft>
                <a:spcPts val="800"/>
              </a:spcAft>
            </a:pPr>
            <a:r>
              <a:rPr lang="en-US" sz="10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21: Block diagram of proposed ensemble model used for multiclass classification on CICIDS-2017 with ensemble.</a:t>
            </a:r>
            <a:endParaRPr lang="en-IN" sz="1000" spc="75" dirty="0">
              <a:solidFill>
                <a:srgbClr val="5A5A5A"/>
              </a:solidFill>
              <a:effectLst/>
              <a:latin typeface="Calibri" panose="020F0502020204030204" pitchFamily="34" charset="0"/>
              <a:ea typeface="DengXian" panose="02010600030101010101" pitchFamily="2" charset="-122"/>
              <a:cs typeface="Mangal" panose="02040503050203030202" pitchFamily="18" charset="0"/>
            </a:endParaRPr>
          </a:p>
        </p:txBody>
      </p:sp>
    </p:spTree>
    <p:extLst>
      <p:ext uri="{BB962C8B-B14F-4D97-AF65-F5344CB8AC3E}">
        <p14:creationId xmlns:p14="http://schemas.microsoft.com/office/powerpoint/2010/main" val="1569213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3" name="Content Placeholder 2"/>
          <p:cNvSpPr>
            <a:spLocks noGrp="1"/>
          </p:cNvSpPr>
          <p:nvPr>
            <p:ph idx="4294967295"/>
          </p:nvPr>
        </p:nvSpPr>
        <p:spPr>
          <a:xfrm>
            <a:off x="306000" y="1144801"/>
            <a:ext cx="8457000" cy="856800"/>
          </a:xfrm>
        </p:spPr>
        <p:txBody>
          <a:bodyPr>
            <a:normAutofit/>
          </a:bodyPr>
          <a:lstStyle/>
          <a:p>
            <a:pPr>
              <a:buFont typeface="Courier New" panose="02070309020205020404" pitchFamily="49" charset="0"/>
              <a:buChar char="o"/>
            </a:pPr>
            <a:r>
              <a:rPr lang="en-US" sz="1800" b="1" dirty="0"/>
              <a:t> </a:t>
            </a:r>
            <a:r>
              <a:rPr lang="en-US" b="1" dirty="0"/>
              <a:t>Multiclass classification on CICIDS-2017 with ensemble</a:t>
            </a:r>
            <a:r>
              <a:rPr lang="en-US" dirty="0"/>
              <a:t> </a:t>
            </a:r>
          </a:p>
          <a:p>
            <a:pPr lvl="1">
              <a:buFont typeface="Wingdings" panose="05000000000000000000" pitchFamily="2" charset="2"/>
              <a:buChar char="v"/>
            </a:pPr>
            <a:r>
              <a:rPr lang="en-US" dirty="0"/>
              <a:t> DAE Unsupervised Learning – </a:t>
            </a:r>
          </a:p>
        </p:txBody>
      </p:sp>
      <p:pic>
        <p:nvPicPr>
          <p:cNvPr id="8" name="Picture 7">
            <a:extLst>
              <a:ext uri="{FF2B5EF4-FFF2-40B4-BE49-F238E27FC236}">
                <a16:creationId xmlns:a16="http://schemas.microsoft.com/office/drawing/2014/main" id="{FDAB973D-885A-A511-F208-9406D5F4ED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71" t="1862" r="2651" b="2110"/>
          <a:stretch/>
        </p:blipFill>
        <p:spPr bwMode="auto">
          <a:xfrm>
            <a:off x="763200" y="2057400"/>
            <a:ext cx="5001684" cy="3732600"/>
          </a:xfrm>
          <a:prstGeom prst="rect">
            <a:avLst/>
          </a:prstGeom>
          <a:noFill/>
          <a:ln>
            <a:solidFill>
              <a:schemeClr val="tx1"/>
            </a:solidFill>
          </a:ln>
        </p:spPr>
      </p:pic>
      <p:sp>
        <p:nvSpPr>
          <p:cNvPr id="9" name="TextBox 8">
            <a:extLst>
              <a:ext uri="{FF2B5EF4-FFF2-40B4-BE49-F238E27FC236}">
                <a16:creationId xmlns:a16="http://schemas.microsoft.com/office/drawing/2014/main" id="{47AE51D1-5F4F-348E-960F-E153090FF316}"/>
              </a:ext>
            </a:extLst>
          </p:cNvPr>
          <p:cNvSpPr txBox="1"/>
          <p:nvPr/>
        </p:nvSpPr>
        <p:spPr>
          <a:xfrm>
            <a:off x="673242" y="5791200"/>
            <a:ext cx="5181600" cy="430887"/>
          </a:xfrm>
          <a:prstGeom prst="rect">
            <a:avLst/>
          </a:prstGeom>
          <a:noFill/>
        </p:spPr>
        <p:txBody>
          <a:bodyPr wrap="square" rtlCol="0">
            <a:spAutoFit/>
          </a:bodyPr>
          <a:lstStyle/>
          <a:p>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22: Loss curves for DAE unsupervised training for multiclass classification on CICIDS-2017 with ensemble.</a:t>
            </a:r>
            <a:endParaRPr lang="en-IN" sz="1100" dirty="0"/>
          </a:p>
        </p:txBody>
      </p:sp>
      <p:sp>
        <p:nvSpPr>
          <p:cNvPr id="7" name="Title 1">
            <a:extLst>
              <a:ext uri="{FF2B5EF4-FFF2-40B4-BE49-F238E27FC236}">
                <a16:creationId xmlns:a16="http://schemas.microsoft.com/office/drawing/2014/main" id="{6D4A72F6-DECE-0FC1-F4BB-E956F091E365}"/>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Tree>
    <p:extLst>
      <p:ext uri="{BB962C8B-B14F-4D97-AF65-F5344CB8AC3E}">
        <p14:creationId xmlns:p14="http://schemas.microsoft.com/office/powerpoint/2010/main" val="3379827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3" name="Content Placeholder 2"/>
          <p:cNvSpPr>
            <a:spLocks noGrp="1"/>
          </p:cNvSpPr>
          <p:nvPr>
            <p:ph idx="4294967295"/>
          </p:nvPr>
        </p:nvSpPr>
        <p:spPr>
          <a:xfrm>
            <a:off x="306000" y="1144801"/>
            <a:ext cx="8380800" cy="856800"/>
          </a:xfrm>
        </p:spPr>
        <p:txBody>
          <a:bodyPr>
            <a:normAutofit/>
          </a:bodyPr>
          <a:lstStyle/>
          <a:p>
            <a:pPr>
              <a:buFont typeface="Courier New" panose="02070309020205020404" pitchFamily="49" charset="0"/>
              <a:buChar char="o"/>
            </a:pPr>
            <a:r>
              <a:rPr lang="en-US" sz="1800" b="1" dirty="0"/>
              <a:t> </a:t>
            </a:r>
            <a:r>
              <a:rPr lang="en-US" b="1" dirty="0"/>
              <a:t>Multiclass classification on CICIDS-2017 with ensemble</a:t>
            </a:r>
            <a:r>
              <a:rPr lang="en-US" dirty="0"/>
              <a:t> </a:t>
            </a:r>
          </a:p>
          <a:p>
            <a:pPr lvl="1">
              <a:buFont typeface="Wingdings" panose="05000000000000000000" pitchFamily="2" charset="2"/>
              <a:buChar char="v"/>
            </a:pPr>
            <a:r>
              <a:rPr lang="en-US" dirty="0"/>
              <a:t> DAE + ANN Supervised Learning – </a:t>
            </a:r>
          </a:p>
        </p:txBody>
      </p:sp>
      <p:sp>
        <p:nvSpPr>
          <p:cNvPr id="7" name="TextBox 6">
            <a:extLst>
              <a:ext uri="{FF2B5EF4-FFF2-40B4-BE49-F238E27FC236}">
                <a16:creationId xmlns:a16="http://schemas.microsoft.com/office/drawing/2014/main" id="{28472573-BD06-A8B4-53C7-5BD67C5AB5EF}"/>
              </a:ext>
            </a:extLst>
          </p:cNvPr>
          <p:cNvSpPr txBox="1"/>
          <p:nvPr/>
        </p:nvSpPr>
        <p:spPr>
          <a:xfrm>
            <a:off x="685800" y="5565742"/>
            <a:ext cx="6654894" cy="430887"/>
          </a:xfrm>
          <a:prstGeom prst="rect">
            <a:avLst/>
          </a:prstGeom>
          <a:noFill/>
        </p:spPr>
        <p:txBody>
          <a:bodyPr wrap="square" rtlCol="0">
            <a:spAutoFit/>
          </a:bodyPr>
          <a:lstStyle/>
          <a:p>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23: Loss curve for ANN trained on DAE features for multiclass classification on CICIDS-2017 with ensemble.</a:t>
            </a:r>
            <a:endParaRPr lang="en-IN" sz="1100" dirty="0"/>
          </a:p>
        </p:txBody>
      </p:sp>
      <p:pic>
        <p:nvPicPr>
          <p:cNvPr id="12" name="Picture 11">
            <a:extLst>
              <a:ext uri="{FF2B5EF4-FFF2-40B4-BE49-F238E27FC236}">
                <a16:creationId xmlns:a16="http://schemas.microsoft.com/office/drawing/2014/main" id="{85E9CDEE-70AF-29BA-28B3-5C454769836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34" t="4064" r="1246" b="3136"/>
          <a:stretch/>
        </p:blipFill>
        <p:spPr bwMode="auto">
          <a:xfrm>
            <a:off x="763200" y="2134800"/>
            <a:ext cx="6577494" cy="3427800"/>
          </a:xfrm>
          <a:prstGeom prst="rect">
            <a:avLst/>
          </a:prstGeom>
          <a:noFill/>
          <a:ln>
            <a:solidFill>
              <a:schemeClr val="tx1"/>
            </a:solidFill>
          </a:ln>
        </p:spPr>
      </p:pic>
      <p:sp>
        <p:nvSpPr>
          <p:cNvPr id="8" name="Title 1">
            <a:extLst>
              <a:ext uri="{FF2B5EF4-FFF2-40B4-BE49-F238E27FC236}">
                <a16:creationId xmlns:a16="http://schemas.microsoft.com/office/drawing/2014/main" id="{C17D36A1-EB80-5BF6-2F5D-196E7498E341}"/>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Tree>
    <p:extLst>
      <p:ext uri="{BB962C8B-B14F-4D97-AF65-F5344CB8AC3E}">
        <p14:creationId xmlns:p14="http://schemas.microsoft.com/office/powerpoint/2010/main" val="131117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3" name="Content Placeholder 2"/>
          <p:cNvSpPr>
            <a:spLocks noGrp="1"/>
          </p:cNvSpPr>
          <p:nvPr>
            <p:ph idx="4294967295"/>
          </p:nvPr>
        </p:nvSpPr>
        <p:spPr>
          <a:xfrm>
            <a:off x="306000" y="1144800"/>
            <a:ext cx="8380800" cy="856801"/>
          </a:xfrm>
        </p:spPr>
        <p:txBody>
          <a:bodyPr>
            <a:normAutofit/>
          </a:bodyPr>
          <a:lstStyle/>
          <a:p>
            <a:pPr>
              <a:buFont typeface="Courier New" panose="02070309020205020404" pitchFamily="49" charset="0"/>
              <a:buChar char="o"/>
            </a:pPr>
            <a:r>
              <a:rPr lang="en-US" sz="1800" b="1" dirty="0"/>
              <a:t> </a:t>
            </a:r>
            <a:r>
              <a:rPr lang="en-US" b="1" dirty="0"/>
              <a:t>Multiclass classification on CICIDS-2017 with ensemble</a:t>
            </a:r>
            <a:r>
              <a:rPr lang="en-US" dirty="0"/>
              <a:t> </a:t>
            </a:r>
          </a:p>
          <a:p>
            <a:pPr lvl="1">
              <a:buFont typeface="Wingdings" panose="05000000000000000000" pitchFamily="2" charset="2"/>
              <a:buChar char="v"/>
            </a:pPr>
            <a:r>
              <a:rPr lang="en-US" dirty="0"/>
              <a:t> Ensemble Model – </a:t>
            </a:r>
          </a:p>
        </p:txBody>
      </p:sp>
      <p:sp>
        <p:nvSpPr>
          <p:cNvPr id="7" name="TextBox 6">
            <a:extLst>
              <a:ext uri="{FF2B5EF4-FFF2-40B4-BE49-F238E27FC236}">
                <a16:creationId xmlns:a16="http://schemas.microsoft.com/office/drawing/2014/main" id="{28472573-BD06-A8B4-53C7-5BD67C5AB5EF}"/>
              </a:ext>
            </a:extLst>
          </p:cNvPr>
          <p:cNvSpPr txBox="1"/>
          <p:nvPr/>
        </p:nvSpPr>
        <p:spPr>
          <a:xfrm>
            <a:off x="685800" y="4953000"/>
            <a:ext cx="6136809" cy="430887"/>
          </a:xfrm>
          <a:prstGeom prst="rect">
            <a:avLst/>
          </a:prstGeom>
          <a:noFill/>
        </p:spPr>
        <p:txBody>
          <a:bodyPr wrap="square" rtlCol="0">
            <a:spAutoFit/>
          </a:bodyPr>
          <a:lstStyle/>
          <a:p>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24: Performance of proposed ensemble model on testing dataset for multiclass classification on CICIDS-2017 with ensemble.</a:t>
            </a:r>
            <a:endParaRPr lang="en-IN" sz="1100" dirty="0"/>
          </a:p>
        </p:txBody>
      </p:sp>
      <p:pic>
        <p:nvPicPr>
          <p:cNvPr id="8" name="Picture 7">
            <a:extLst>
              <a:ext uri="{FF2B5EF4-FFF2-40B4-BE49-F238E27FC236}">
                <a16:creationId xmlns:a16="http://schemas.microsoft.com/office/drawing/2014/main" id="{12743B0C-086E-8FB7-89CC-9CC7A8841A0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199" y="2134800"/>
            <a:ext cx="6136809" cy="2818200"/>
          </a:xfrm>
          <a:prstGeom prst="rect">
            <a:avLst/>
          </a:prstGeom>
          <a:noFill/>
          <a:ln>
            <a:solidFill>
              <a:schemeClr val="tx1"/>
            </a:solidFill>
          </a:ln>
        </p:spPr>
      </p:pic>
      <p:sp>
        <p:nvSpPr>
          <p:cNvPr id="9" name="Title 1">
            <a:extLst>
              <a:ext uri="{FF2B5EF4-FFF2-40B4-BE49-F238E27FC236}">
                <a16:creationId xmlns:a16="http://schemas.microsoft.com/office/drawing/2014/main" id="{61391729-7214-4EEA-6D2A-685E5B25ABB3}"/>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Tree>
    <p:extLst>
      <p:ext uri="{BB962C8B-B14F-4D97-AF65-F5344CB8AC3E}">
        <p14:creationId xmlns:p14="http://schemas.microsoft.com/office/powerpoint/2010/main" val="3221587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3" name="Content Placeholder 2"/>
          <p:cNvSpPr>
            <a:spLocks noGrp="1"/>
          </p:cNvSpPr>
          <p:nvPr>
            <p:ph idx="4294967295"/>
          </p:nvPr>
        </p:nvSpPr>
        <p:spPr>
          <a:xfrm>
            <a:off x="306000" y="1144800"/>
            <a:ext cx="8380800" cy="4951200"/>
          </a:xfrm>
        </p:spPr>
        <p:txBody>
          <a:bodyPr>
            <a:normAutofit/>
          </a:bodyPr>
          <a:lstStyle/>
          <a:p>
            <a:pPr>
              <a:buFont typeface="Courier New" panose="02070309020205020404" pitchFamily="49" charset="0"/>
              <a:buChar char="o"/>
            </a:pPr>
            <a:r>
              <a:rPr lang="en-US" b="1" dirty="0"/>
              <a:t> Anomaly score based binary classification on CICIDS-2017</a:t>
            </a:r>
            <a:endParaRPr lang="en-US" dirty="0"/>
          </a:p>
          <a:p>
            <a:pPr lvl="1">
              <a:buFont typeface="Wingdings" panose="05000000000000000000" pitchFamily="2" charset="2"/>
              <a:buChar char="v"/>
            </a:pPr>
            <a:r>
              <a:rPr lang="en-US" sz="1600" dirty="0"/>
              <a:t> </a:t>
            </a:r>
            <a:r>
              <a:rPr lang="en-US" dirty="0"/>
              <a:t>Dataset Preparation – </a:t>
            </a:r>
          </a:p>
          <a:p>
            <a:pPr marL="726948" lvl="2" indent="-342900">
              <a:buFont typeface="+mj-lt"/>
              <a:buAutoNum type="arabicPeriod"/>
            </a:pPr>
            <a:r>
              <a:rPr lang="en-US" sz="1800" dirty="0"/>
              <a:t>Removed whitespaces in column names.</a:t>
            </a:r>
          </a:p>
          <a:p>
            <a:pPr marL="726948" lvl="2" indent="-342900">
              <a:buFont typeface="+mj-lt"/>
              <a:buAutoNum type="arabicPeriod"/>
            </a:pPr>
            <a:r>
              <a:rPr lang="en-US" sz="1800" dirty="0"/>
              <a:t>Replaced special characters in class names with an underscore.</a:t>
            </a:r>
          </a:p>
          <a:p>
            <a:pPr marL="726948" lvl="2" indent="-342900">
              <a:buFont typeface="+mj-lt"/>
              <a:buAutoNum type="arabicPeriod"/>
            </a:pPr>
            <a:r>
              <a:rPr lang="en-US" sz="1800" dirty="0"/>
              <a:t>Grouped classes.</a:t>
            </a:r>
          </a:p>
          <a:p>
            <a:pPr marL="726948" lvl="2" indent="-342900">
              <a:buFont typeface="+mj-lt"/>
              <a:buAutoNum type="arabicPeriod"/>
            </a:pPr>
            <a:r>
              <a:rPr lang="en-US" sz="1800" dirty="0"/>
              <a:t>Removed non-finite values (positive infinity and negative infinity).</a:t>
            </a:r>
          </a:p>
          <a:p>
            <a:pPr marL="726948" lvl="2" indent="-342900">
              <a:buFont typeface="+mj-lt"/>
              <a:buAutoNum type="arabicPeriod"/>
            </a:pPr>
            <a:r>
              <a:rPr lang="en-US" sz="1800" dirty="0"/>
              <a:t>Removed NULL (</a:t>
            </a:r>
            <a:r>
              <a:rPr lang="en-US" sz="1800" dirty="0" err="1"/>
              <a:t>NaN</a:t>
            </a:r>
            <a:r>
              <a:rPr lang="en-US" sz="1800" dirty="0"/>
              <a:t>) values.</a:t>
            </a:r>
          </a:p>
          <a:p>
            <a:pPr marL="726948" lvl="2" indent="-342900">
              <a:buFont typeface="+mj-lt"/>
              <a:buAutoNum type="arabicPeriod"/>
            </a:pPr>
            <a:r>
              <a:rPr lang="en-US" sz="1800" dirty="0"/>
              <a:t>80-20 train-test split (stratified).</a:t>
            </a:r>
          </a:p>
          <a:p>
            <a:pPr marL="726948" lvl="2" indent="-342900">
              <a:buFont typeface="+mj-lt"/>
              <a:buAutoNum type="arabicPeriod"/>
            </a:pPr>
            <a:r>
              <a:rPr lang="en-US" sz="1800" dirty="0"/>
              <a:t>Selected columns having float datatype, &lt;85% correlation, and &gt;1 unique value.</a:t>
            </a:r>
          </a:p>
          <a:p>
            <a:pPr marL="726948" lvl="2" indent="-342900">
              <a:buFont typeface="+mj-lt"/>
              <a:buAutoNum type="arabicPeriod"/>
            </a:pPr>
            <a:r>
              <a:rPr lang="en-US" sz="1800" dirty="0"/>
              <a:t>Handled class imbalance using resampling (random </a:t>
            </a:r>
            <a:r>
              <a:rPr lang="en-US" sz="1800" dirty="0" err="1"/>
              <a:t>undersampling</a:t>
            </a:r>
            <a:r>
              <a:rPr lang="en-US" sz="1800" dirty="0"/>
              <a:t> and  SMOTE oversampling).</a:t>
            </a:r>
          </a:p>
          <a:p>
            <a:pPr marL="726948" lvl="2" indent="-342900">
              <a:buFont typeface="+mj-lt"/>
              <a:buAutoNum type="arabicPeriod"/>
            </a:pPr>
            <a:r>
              <a:rPr lang="en-US" sz="1800" dirty="0"/>
              <a:t>Scaled features using Standardization.</a:t>
            </a:r>
          </a:p>
          <a:p>
            <a:pPr marL="726948" lvl="2" indent="-342900">
              <a:buFont typeface="+mj-lt"/>
              <a:buAutoNum type="arabicPeriod"/>
            </a:pPr>
            <a:r>
              <a:rPr lang="en-US" sz="1800" dirty="0"/>
              <a:t>Saved 6 CSV files for modeling.</a:t>
            </a:r>
          </a:p>
          <a:p>
            <a:endParaRPr lang="en-SG" sz="1600" dirty="0"/>
          </a:p>
        </p:txBody>
      </p:sp>
      <p:sp>
        <p:nvSpPr>
          <p:cNvPr id="5" name="Title 1">
            <a:extLst>
              <a:ext uri="{FF2B5EF4-FFF2-40B4-BE49-F238E27FC236}">
                <a16:creationId xmlns:a16="http://schemas.microsoft.com/office/drawing/2014/main" id="{EFC1373C-9CB3-1A35-00F4-ABC844E8F2C8}"/>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Tree>
    <p:extLst>
      <p:ext uri="{BB962C8B-B14F-4D97-AF65-F5344CB8AC3E}">
        <p14:creationId xmlns:p14="http://schemas.microsoft.com/office/powerpoint/2010/main" val="2365306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3" name="Content Placeholder 2"/>
          <p:cNvSpPr>
            <a:spLocks noGrp="1"/>
          </p:cNvSpPr>
          <p:nvPr>
            <p:ph idx="4294967295"/>
          </p:nvPr>
        </p:nvSpPr>
        <p:spPr>
          <a:xfrm>
            <a:off x="306000" y="1144800"/>
            <a:ext cx="8457000" cy="4951200"/>
          </a:xfrm>
        </p:spPr>
        <p:txBody>
          <a:bodyPr>
            <a:normAutofit/>
          </a:bodyPr>
          <a:lstStyle/>
          <a:p>
            <a:pPr>
              <a:buFont typeface="Courier New" panose="02070309020205020404" pitchFamily="49" charset="0"/>
              <a:buChar char="o"/>
            </a:pPr>
            <a:r>
              <a:rPr lang="en-US" b="1" dirty="0"/>
              <a:t> Anomaly score based binary classification on CICIDS-2017</a:t>
            </a:r>
            <a:endParaRPr lang="en-US" dirty="0"/>
          </a:p>
          <a:p>
            <a:pPr lvl="1">
              <a:buFont typeface="Wingdings" panose="05000000000000000000" pitchFamily="2" charset="2"/>
              <a:buChar char="v"/>
            </a:pPr>
            <a:r>
              <a:rPr lang="en-US" dirty="0"/>
              <a:t> DAE Unsupervised Learning – </a:t>
            </a:r>
          </a:p>
          <a:p>
            <a:pPr marL="726948" lvl="2" indent="-342900">
              <a:buFont typeface="+mj-lt"/>
              <a:buAutoNum type="arabicPeriod"/>
            </a:pPr>
            <a:r>
              <a:rPr lang="en-US" sz="1800" dirty="0"/>
              <a:t>Performed unsupervised learning on DAE. It took around 8 min to train the DAE on the CPU.</a:t>
            </a:r>
          </a:p>
          <a:p>
            <a:pPr marL="726948" lvl="2" indent="-342900">
              <a:buFont typeface="+mj-lt"/>
              <a:buAutoNum type="arabicPeriod"/>
            </a:pPr>
            <a:r>
              <a:rPr lang="en-US" sz="1800" dirty="0"/>
              <a:t>Mean Squared Error (MSE) was used to compute the reconstruction error of a sample.</a:t>
            </a:r>
          </a:p>
        </p:txBody>
      </p:sp>
      <p:sp>
        <p:nvSpPr>
          <p:cNvPr id="5" name="Title 1">
            <a:extLst>
              <a:ext uri="{FF2B5EF4-FFF2-40B4-BE49-F238E27FC236}">
                <a16:creationId xmlns:a16="http://schemas.microsoft.com/office/drawing/2014/main" id="{3210AE7C-3DF9-1CE9-C1DE-64E4BB789FC2}"/>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pic>
        <p:nvPicPr>
          <p:cNvPr id="6" name="Picture 5">
            <a:extLst>
              <a:ext uri="{FF2B5EF4-FFF2-40B4-BE49-F238E27FC236}">
                <a16:creationId xmlns:a16="http://schemas.microsoft.com/office/drawing/2014/main" id="{0D75EF13-ADD9-C1C0-F0FA-BFEA23A0FF1B}"/>
              </a:ext>
            </a:extLst>
          </p:cNvPr>
          <p:cNvPicPr>
            <a:picLocks noChangeAspect="1"/>
          </p:cNvPicPr>
          <p:nvPr/>
        </p:nvPicPr>
        <p:blipFill>
          <a:blip r:embed="rId3"/>
          <a:stretch>
            <a:fillRect/>
          </a:stretch>
        </p:blipFill>
        <p:spPr>
          <a:xfrm>
            <a:off x="763200" y="2987998"/>
            <a:ext cx="3330573" cy="2520454"/>
          </a:xfrm>
          <a:prstGeom prst="rect">
            <a:avLst/>
          </a:prstGeom>
          <a:ln>
            <a:solidFill>
              <a:schemeClr val="tx1"/>
            </a:solidFill>
          </a:ln>
        </p:spPr>
      </p:pic>
      <p:sp>
        <p:nvSpPr>
          <p:cNvPr id="7" name="TextBox 6">
            <a:extLst>
              <a:ext uri="{FF2B5EF4-FFF2-40B4-BE49-F238E27FC236}">
                <a16:creationId xmlns:a16="http://schemas.microsoft.com/office/drawing/2014/main" id="{81C62235-3821-1579-3A5F-FB4D254C7AF9}"/>
              </a:ext>
            </a:extLst>
          </p:cNvPr>
          <p:cNvSpPr txBox="1"/>
          <p:nvPr/>
        </p:nvSpPr>
        <p:spPr>
          <a:xfrm>
            <a:off x="657031" y="5508452"/>
            <a:ext cx="3436741" cy="600164"/>
          </a:xfrm>
          <a:prstGeom prst="rect">
            <a:avLst/>
          </a:prstGeom>
          <a:noFill/>
        </p:spPr>
        <p:txBody>
          <a:bodyPr wrap="square" rtlCol="0">
            <a:spAutoFit/>
          </a:bodyPr>
          <a:lstStyle/>
          <a:p>
            <a:r>
              <a:rPr lang="en-IN"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25: Proposed deep stack DAE architecture used for </a:t>
            </a:r>
            <a:r>
              <a:rPr lang="en-US" sz="1100" spc="75" dirty="0">
                <a:solidFill>
                  <a:srgbClr val="5A5A5A"/>
                </a:solidFill>
                <a:latin typeface="Times New Roman" panose="02020603050405020304" pitchFamily="18" charset="0"/>
                <a:ea typeface="DengXian" panose="02010600030101010101" pitchFamily="2" charset="-122"/>
                <a:cs typeface="Mangal" panose="02040503050203030202" pitchFamily="18" charset="0"/>
              </a:rPr>
              <a:t>a</a:t>
            </a:r>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nomaly score based binary classification on CICIDS-2017.</a:t>
            </a:r>
            <a:endParaRPr lang="en-IN" sz="1100" dirty="0"/>
          </a:p>
        </p:txBody>
      </p:sp>
    </p:spTree>
    <p:extLst>
      <p:ext uri="{BB962C8B-B14F-4D97-AF65-F5344CB8AC3E}">
        <p14:creationId xmlns:p14="http://schemas.microsoft.com/office/powerpoint/2010/main" val="23170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3" name="Content Placeholder 2"/>
          <p:cNvSpPr>
            <a:spLocks noGrp="1"/>
          </p:cNvSpPr>
          <p:nvPr>
            <p:ph idx="4294967295"/>
          </p:nvPr>
        </p:nvSpPr>
        <p:spPr>
          <a:xfrm>
            <a:off x="306000" y="1144800"/>
            <a:ext cx="8457000" cy="4951200"/>
          </a:xfrm>
        </p:spPr>
        <p:txBody>
          <a:bodyPr>
            <a:normAutofit/>
          </a:bodyPr>
          <a:lstStyle/>
          <a:p>
            <a:pPr>
              <a:buFont typeface="Courier New" panose="02070309020205020404" pitchFamily="49" charset="0"/>
              <a:buChar char="o"/>
            </a:pPr>
            <a:r>
              <a:rPr lang="en-US" b="1" dirty="0"/>
              <a:t> Anomaly score based binary classification on CICIDS-2017</a:t>
            </a:r>
            <a:endParaRPr lang="en-US" sz="1800" dirty="0"/>
          </a:p>
          <a:p>
            <a:pPr lvl="1">
              <a:buFont typeface="Wingdings" panose="05000000000000000000" pitchFamily="2" charset="2"/>
              <a:buChar char="v"/>
            </a:pPr>
            <a:r>
              <a:rPr lang="en-US" dirty="0"/>
              <a:t> VIME Unsupervised Learning – </a:t>
            </a:r>
          </a:p>
          <a:p>
            <a:pPr marL="726948" lvl="2" indent="-342900">
              <a:buFont typeface="+mj-lt"/>
              <a:buAutoNum type="arabicPeriod"/>
            </a:pPr>
            <a:r>
              <a:rPr lang="en-US" sz="1800" dirty="0"/>
              <a:t>Performed unsupervised learning on VIME. It took around 23 min to train the VIME model on the CPU.</a:t>
            </a:r>
          </a:p>
          <a:p>
            <a:pPr marL="726948" lvl="2" indent="-342900">
              <a:buFont typeface="+mj-lt"/>
              <a:buAutoNum type="arabicPeriod"/>
            </a:pPr>
            <a:r>
              <a:rPr lang="en-US" sz="1800" dirty="0"/>
              <a:t>Mean Squared Error (MSE) was used to compute the reconstruction error of a sample.</a:t>
            </a:r>
          </a:p>
        </p:txBody>
      </p:sp>
      <p:sp>
        <p:nvSpPr>
          <p:cNvPr id="5" name="Title 1">
            <a:extLst>
              <a:ext uri="{FF2B5EF4-FFF2-40B4-BE49-F238E27FC236}">
                <a16:creationId xmlns:a16="http://schemas.microsoft.com/office/drawing/2014/main" id="{3210AE7C-3DF9-1CE9-C1DE-64E4BB789FC2}"/>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
        <p:nvSpPr>
          <p:cNvPr id="6" name="TextBox 5">
            <a:extLst>
              <a:ext uri="{FF2B5EF4-FFF2-40B4-BE49-F238E27FC236}">
                <a16:creationId xmlns:a16="http://schemas.microsoft.com/office/drawing/2014/main" id="{CA8ABBC1-0F40-F7BA-AA04-C4E827A5517E}"/>
              </a:ext>
            </a:extLst>
          </p:cNvPr>
          <p:cNvSpPr txBox="1"/>
          <p:nvPr/>
        </p:nvSpPr>
        <p:spPr>
          <a:xfrm>
            <a:off x="681010" y="5462827"/>
            <a:ext cx="4195790" cy="430887"/>
          </a:xfrm>
          <a:prstGeom prst="rect">
            <a:avLst/>
          </a:prstGeom>
          <a:noFill/>
        </p:spPr>
        <p:txBody>
          <a:bodyPr wrap="square" rtlCol="0">
            <a:spAutoFit/>
          </a:bodyPr>
          <a:lstStyle/>
          <a:p>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26: Proposed VIME model architecture used for </a:t>
            </a:r>
            <a:r>
              <a:rPr lang="en-US" sz="1100" spc="75" dirty="0">
                <a:solidFill>
                  <a:srgbClr val="5A5A5A"/>
                </a:solidFill>
                <a:latin typeface="Times New Roman" panose="02020603050405020304" pitchFamily="18" charset="0"/>
                <a:ea typeface="DengXian" panose="02010600030101010101" pitchFamily="2" charset="-122"/>
                <a:cs typeface="Mangal" panose="02040503050203030202" pitchFamily="18" charset="0"/>
              </a:rPr>
              <a:t>a</a:t>
            </a:r>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nomaly score based binary classification on CICIDS-2017.</a:t>
            </a:r>
            <a:endParaRPr lang="en-IN" sz="1100" dirty="0"/>
          </a:p>
        </p:txBody>
      </p:sp>
      <p:pic>
        <p:nvPicPr>
          <p:cNvPr id="7" name="Picture 6">
            <a:extLst>
              <a:ext uri="{FF2B5EF4-FFF2-40B4-BE49-F238E27FC236}">
                <a16:creationId xmlns:a16="http://schemas.microsoft.com/office/drawing/2014/main" id="{CFF53CBB-72B5-2382-4ED7-1829CDD74BB7}"/>
              </a:ext>
            </a:extLst>
          </p:cNvPr>
          <p:cNvPicPr>
            <a:picLocks noChangeAspect="1"/>
          </p:cNvPicPr>
          <p:nvPr/>
        </p:nvPicPr>
        <p:blipFill>
          <a:blip r:embed="rId3"/>
          <a:stretch>
            <a:fillRect/>
          </a:stretch>
        </p:blipFill>
        <p:spPr>
          <a:xfrm>
            <a:off x="763199" y="3018130"/>
            <a:ext cx="4113601" cy="2411687"/>
          </a:xfrm>
          <a:prstGeom prst="rect">
            <a:avLst/>
          </a:prstGeom>
          <a:ln>
            <a:solidFill>
              <a:schemeClr val="tx1"/>
            </a:solidFill>
          </a:ln>
        </p:spPr>
      </p:pic>
    </p:spTree>
    <p:extLst>
      <p:ext uri="{BB962C8B-B14F-4D97-AF65-F5344CB8AC3E}">
        <p14:creationId xmlns:p14="http://schemas.microsoft.com/office/powerpoint/2010/main" val="1375200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3" name="Content Placeholder 2"/>
          <p:cNvSpPr>
            <a:spLocks noGrp="1"/>
          </p:cNvSpPr>
          <p:nvPr>
            <p:ph idx="4294967295"/>
          </p:nvPr>
        </p:nvSpPr>
        <p:spPr>
          <a:xfrm>
            <a:off x="306000" y="1144800"/>
            <a:ext cx="8457000" cy="4951200"/>
          </a:xfrm>
        </p:spPr>
        <p:txBody>
          <a:bodyPr>
            <a:normAutofit/>
          </a:bodyPr>
          <a:lstStyle/>
          <a:p>
            <a:pPr>
              <a:buFont typeface="Courier New" panose="02070309020205020404" pitchFamily="49" charset="0"/>
              <a:buChar char="o"/>
            </a:pPr>
            <a:r>
              <a:rPr lang="en-US" b="1" dirty="0"/>
              <a:t> Anomaly score based binary classification on CICIDS-2017</a:t>
            </a:r>
            <a:endParaRPr lang="en-US" dirty="0"/>
          </a:p>
          <a:p>
            <a:pPr lvl="1">
              <a:buFont typeface="Wingdings" panose="05000000000000000000" pitchFamily="2" charset="2"/>
              <a:buChar char="v"/>
            </a:pPr>
            <a:r>
              <a:rPr lang="en-US" dirty="0"/>
              <a:t> Ensemble Model – </a:t>
            </a:r>
          </a:p>
          <a:p>
            <a:pPr marL="384048" lvl="2" indent="0">
              <a:buNone/>
            </a:pPr>
            <a:r>
              <a:rPr lang="en-US" sz="1800" dirty="0"/>
              <a:t>Created a novel ensemble model which takes in reconstruction errors from DAE and VIME (base learners) and outputs normal/anomaly with the help of an ANN (arbitrator). Took around 15 min to train the ANN on reconstruction error features on the CPU.</a:t>
            </a:r>
          </a:p>
          <a:p>
            <a:pPr marL="726948" lvl="2" indent="-342900">
              <a:buFont typeface="+mj-lt"/>
              <a:buAutoNum type="arabicPeriod"/>
            </a:pPr>
            <a:endParaRPr lang="en-US" sz="1200" dirty="0"/>
          </a:p>
        </p:txBody>
      </p:sp>
      <p:sp>
        <p:nvSpPr>
          <p:cNvPr id="5" name="Title 1">
            <a:extLst>
              <a:ext uri="{FF2B5EF4-FFF2-40B4-BE49-F238E27FC236}">
                <a16:creationId xmlns:a16="http://schemas.microsoft.com/office/drawing/2014/main" id="{3210AE7C-3DF9-1CE9-C1DE-64E4BB789FC2}"/>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pic>
        <p:nvPicPr>
          <p:cNvPr id="6" name="Picture 5">
            <a:extLst>
              <a:ext uri="{FF2B5EF4-FFF2-40B4-BE49-F238E27FC236}">
                <a16:creationId xmlns:a16="http://schemas.microsoft.com/office/drawing/2014/main" id="{8B7ECC18-5318-D0E0-EADA-F255CDDB3597}"/>
              </a:ext>
            </a:extLst>
          </p:cNvPr>
          <p:cNvPicPr>
            <a:picLocks noChangeAspect="1"/>
          </p:cNvPicPr>
          <p:nvPr/>
        </p:nvPicPr>
        <p:blipFill>
          <a:blip r:embed="rId3"/>
          <a:stretch>
            <a:fillRect/>
          </a:stretch>
        </p:blipFill>
        <p:spPr>
          <a:xfrm>
            <a:off x="763200" y="2971801"/>
            <a:ext cx="3001520" cy="2514599"/>
          </a:xfrm>
          <a:prstGeom prst="rect">
            <a:avLst/>
          </a:prstGeom>
          <a:ln>
            <a:solidFill>
              <a:schemeClr val="tx1"/>
            </a:solidFill>
          </a:ln>
        </p:spPr>
      </p:pic>
      <p:sp>
        <p:nvSpPr>
          <p:cNvPr id="7" name="TextBox 6">
            <a:extLst>
              <a:ext uri="{FF2B5EF4-FFF2-40B4-BE49-F238E27FC236}">
                <a16:creationId xmlns:a16="http://schemas.microsoft.com/office/drawing/2014/main" id="{52825097-7C8B-886E-35BD-4F304D68D3F4}"/>
              </a:ext>
            </a:extLst>
          </p:cNvPr>
          <p:cNvSpPr txBox="1"/>
          <p:nvPr/>
        </p:nvSpPr>
        <p:spPr>
          <a:xfrm>
            <a:off x="654880" y="5478959"/>
            <a:ext cx="3155120" cy="769441"/>
          </a:xfrm>
          <a:prstGeom prst="rect">
            <a:avLst/>
          </a:prstGeom>
          <a:noFill/>
        </p:spPr>
        <p:txBody>
          <a:bodyPr wrap="square" rtlCol="0">
            <a:spAutoFit/>
          </a:bodyPr>
          <a:lstStyle/>
          <a:p>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27: Proposed ANN model architecture trained on reconstruction error features used for anomaly score based binary classification on CICIDS-2017.</a:t>
            </a:r>
            <a:endParaRPr lang="en-IN" sz="1100" dirty="0"/>
          </a:p>
        </p:txBody>
      </p:sp>
      <p:pic>
        <p:nvPicPr>
          <p:cNvPr id="8" name="Picture 7">
            <a:extLst>
              <a:ext uri="{FF2B5EF4-FFF2-40B4-BE49-F238E27FC236}">
                <a16:creationId xmlns:a16="http://schemas.microsoft.com/office/drawing/2014/main" id="{CCA99CDB-B784-7425-04BE-9C83F35917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0638" t="2394" b="32542"/>
          <a:stretch/>
        </p:blipFill>
        <p:spPr bwMode="auto">
          <a:xfrm>
            <a:off x="3962400" y="2971800"/>
            <a:ext cx="4876800" cy="2170147"/>
          </a:xfrm>
          <a:prstGeom prst="rect">
            <a:avLst/>
          </a:prstGeom>
          <a:noFill/>
          <a:ln>
            <a:solidFill>
              <a:schemeClr val="tx1"/>
            </a:solid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A441C965-E2A3-B2EE-4132-E78815608B1F}"/>
              </a:ext>
            </a:extLst>
          </p:cNvPr>
          <p:cNvSpPr txBox="1"/>
          <p:nvPr/>
        </p:nvSpPr>
        <p:spPr>
          <a:xfrm>
            <a:off x="3886200" y="5141947"/>
            <a:ext cx="4919680" cy="430887"/>
          </a:xfrm>
          <a:prstGeom prst="rect">
            <a:avLst/>
          </a:prstGeom>
          <a:noFill/>
        </p:spPr>
        <p:txBody>
          <a:bodyPr wrap="square" rtlCol="0">
            <a:spAutoFit/>
          </a:bodyPr>
          <a:lstStyle/>
          <a:p>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28: Block diagram of proposed ensemble network architecture used for anomaly score based binary classification on CICIDS-2017.</a:t>
            </a:r>
            <a:endParaRPr lang="en-IN" sz="1100" dirty="0"/>
          </a:p>
        </p:txBody>
      </p:sp>
    </p:spTree>
    <p:extLst>
      <p:ext uri="{BB962C8B-B14F-4D97-AF65-F5344CB8AC3E}">
        <p14:creationId xmlns:p14="http://schemas.microsoft.com/office/powerpoint/2010/main" val="2671251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3" name="Content Placeholder 2"/>
          <p:cNvSpPr>
            <a:spLocks noGrp="1"/>
          </p:cNvSpPr>
          <p:nvPr>
            <p:ph idx="4294967295"/>
          </p:nvPr>
        </p:nvSpPr>
        <p:spPr>
          <a:xfrm>
            <a:off x="306000" y="1144800"/>
            <a:ext cx="8304600" cy="1141200"/>
          </a:xfrm>
        </p:spPr>
        <p:txBody>
          <a:bodyPr>
            <a:normAutofit/>
          </a:bodyPr>
          <a:lstStyle/>
          <a:p>
            <a:pPr>
              <a:buFont typeface="Courier New" panose="02070309020205020404" pitchFamily="49" charset="0"/>
              <a:buChar char="o"/>
            </a:pPr>
            <a:r>
              <a:rPr lang="en-US" sz="1800" b="1" dirty="0"/>
              <a:t> </a:t>
            </a:r>
            <a:r>
              <a:rPr lang="en-US" b="1" dirty="0"/>
              <a:t>Anomaly score based binary classification on CICIDS-2017</a:t>
            </a:r>
            <a:endParaRPr lang="en-US" dirty="0"/>
          </a:p>
          <a:p>
            <a:pPr lvl="1">
              <a:buFont typeface="Wingdings" panose="05000000000000000000" pitchFamily="2" charset="2"/>
              <a:buChar char="v"/>
            </a:pPr>
            <a:r>
              <a:rPr lang="en-US" dirty="0"/>
              <a:t> DAE Unsupervised Learning – </a:t>
            </a:r>
          </a:p>
          <a:p>
            <a:pPr marL="726948" lvl="2" indent="-342900">
              <a:buFont typeface="+mj-lt"/>
              <a:buAutoNum type="arabicPeriod"/>
            </a:pPr>
            <a:endParaRPr lang="en-US" sz="1800" dirty="0"/>
          </a:p>
        </p:txBody>
      </p:sp>
      <p:pic>
        <p:nvPicPr>
          <p:cNvPr id="5" name="Picture 4">
            <a:extLst>
              <a:ext uri="{FF2B5EF4-FFF2-40B4-BE49-F238E27FC236}">
                <a16:creationId xmlns:a16="http://schemas.microsoft.com/office/drawing/2014/main" id="{568E5BBB-481C-F01B-9EC9-E42D1BDD5423}"/>
              </a:ext>
            </a:extLst>
          </p:cNvPr>
          <p:cNvPicPr>
            <a:picLocks noChangeAspect="1"/>
          </p:cNvPicPr>
          <p:nvPr/>
        </p:nvPicPr>
        <p:blipFill>
          <a:blip r:embed="rId3"/>
          <a:stretch>
            <a:fillRect/>
          </a:stretch>
        </p:blipFill>
        <p:spPr>
          <a:xfrm>
            <a:off x="763199" y="2134799"/>
            <a:ext cx="3825977" cy="2513401"/>
          </a:xfrm>
          <a:prstGeom prst="rect">
            <a:avLst/>
          </a:prstGeom>
          <a:ln>
            <a:solidFill>
              <a:schemeClr val="tx1"/>
            </a:solidFill>
          </a:ln>
        </p:spPr>
      </p:pic>
      <p:sp>
        <p:nvSpPr>
          <p:cNvPr id="7" name="TextBox 6">
            <a:extLst>
              <a:ext uri="{FF2B5EF4-FFF2-40B4-BE49-F238E27FC236}">
                <a16:creationId xmlns:a16="http://schemas.microsoft.com/office/drawing/2014/main" id="{8886B71B-950D-A797-B6FB-DCAE803873D6}"/>
              </a:ext>
            </a:extLst>
          </p:cNvPr>
          <p:cNvSpPr txBox="1"/>
          <p:nvPr/>
        </p:nvSpPr>
        <p:spPr>
          <a:xfrm>
            <a:off x="685800" y="4648200"/>
            <a:ext cx="3903376" cy="626838"/>
          </a:xfrm>
          <a:prstGeom prst="rect">
            <a:avLst/>
          </a:prstGeom>
          <a:noFill/>
        </p:spPr>
        <p:txBody>
          <a:bodyPr wrap="square">
            <a:spAutoFit/>
          </a:bodyPr>
          <a:lstStyle/>
          <a:p>
            <a:pPr>
              <a:lnSpc>
                <a:spcPct val="107000"/>
              </a:lnSpc>
              <a:spcAft>
                <a:spcPts val="800"/>
              </a:spcAft>
            </a:pPr>
            <a:r>
              <a:rPr lang="en-IN"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29: Loss curve for DAE unsupervised training</a:t>
            </a:r>
            <a:r>
              <a:rPr lang="en-IN" sz="1100" dirty="0">
                <a:effectLst/>
                <a:latin typeface="Calibri" panose="020F0502020204030204" pitchFamily="34" charset="0"/>
                <a:ea typeface="Calibri" panose="020F0502020204030204" pitchFamily="34" charset="0"/>
                <a:cs typeface="Mangal" panose="02040503050203030202" pitchFamily="18" charset="0"/>
              </a:rPr>
              <a:t> </a:t>
            </a:r>
            <a:r>
              <a:rPr lang="en-IN"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for anomaly score based binary classification on CICIDS-2017.</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8" name="Title 1">
            <a:extLst>
              <a:ext uri="{FF2B5EF4-FFF2-40B4-BE49-F238E27FC236}">
                <a16:creationId xmlns:a16="http://schemas.microsoft.com/office/drawing/2014/main" id="{6F333C2F-1EA1-0ACA-D072-1A9FDF333BB4}"/>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Tree>
    <p:extLst>
      <p:ext uri="{BB962C8B-B14F-4D97-AF65-F5344CB8AC3E}">
        <p14:creationId xmlns:p14="http://schemas.microsoft.com/office/powerpoint/2010/main" val="2037445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3" name="Content Placeholder 2"/>
          <p:cNvSpPr>
            <a:spLocks noGrp="1"/>
          </p:cNvSpPr>
          <p:nvPr>
            <p:ph idx="4294967295"/>
          </p:nvPr>
        </p:nvSpPr>
        <p:spPr>
          <a:xfrm>
            <a:off x="306000" y="1144800"/>
            <a:ext cx="8380800" cy="988800"/>
          </a:xfrm>
        </p:spPr>
        <p:txBody>
          <a:bodyPr>
            <a:normAutofit/>
          </a:bodyPr>
          <a:lstStyle/>
          <a:p>
            <a:pPr>
              <a:buFont typeface="Courier New" panose="02070309020205020404" pitchFamily="49" charset="0"/>
              <a:buChar char="o"/>
            </a:pPr>
            <a:r>
              <a:rPr lang="en-US" sz="1800" b="1" dirty="0"/>
              <a:t> </a:t>
            </a:r>
            <a:r>
              <a:rPr lang="en-US" b="1" dirty="0"/>
              <a:t>Anomaly score based binary classification on CICIDS-2017</a:t>
            </a:r>
            <a:endParaRPr lang="en-US" dirty="0"/>
          </a:p>
          <a:p>
            <a:pPr lvl="1">
              <a:buFont typeface="Wingdings" panose="05000000000000000000" pitchFamily="2" charset="2"/>
              <a:buChar char="v"/>
            </a:pPr>
            <a:r>
              <a:rPr lang="en-US" dirty="0"/>
              <a:t> VIME Unsupervised Learning – </a:t>
            </a:r>
          </a:p>
          <a:p>
            <a:pPr marL="726948" lvl="2" indent="-342900">
              <a:buFont typeface="+mj-lt"/>
              <a:buAutoNum type="arabicPeriod"/>
            </a:pPr>
            <a:endParaRPr lang="en-US" sz="1800" dirty="0"/>
          </a:p>
        </p:txBody>
      </p:sp>
      <p:sp>
        <p:nvSpPr>
          <p:cNvPr id="7" name="TextBox 6">
            <a:extLst>
              <a:ext uri="{FF2B5EF4-FFF2-40B4-BE49-F238E27FC236}">
                <a16:creationId xmlns:a16="http://schemas.microsoft.com/office/drawing/2014/main" id="{8886B71B-950D-A797-B6FB-DCAE803873D6}"/>
              </a:ext>
            </a:extLst>
          </p:cNvPr>
          <p:cNvSpPr txBox="1"/>
          <p:nvPr/>
        </p:nvSpPr>
        <p:spPr>
          <a:xfrm>
            <a:off x="685800" y="4043777"/>
            <a:ext cx="6934200" cy="445699"/>
          </a:xfrm>
          <a:prstGeom prst="rect">
            <a:avLst/>
          </a:prstGeom>
          <a:noFill/>
        </p:spPr>
        <p:txBody>
          <a:bodyPr wrap="square">
            <a:spAutoFit/>
          </a:bodyPr>
          <a:lstStyle/>
          <a:p>
            <a:pPr>
              <a:lnSpc>
                <a:spcPct val="107000"/>
              </a:lnSpc>
              <a:spcAft>
                <a:spcPts val="800"/>
              </a:spcAft>
            </a:pPr>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a:t>
            </a:r>
            <a:r>
              <a:rPr lang="en-US" sz="1100" spc="75" dirty="0">
                <a:solidFill>
                  <a:srgbClr val="5A5A5A"/>
                </a:solidFill>
                <a:latin typeface="Times New Roman" panose="02020603050405020304" pitchFamily="18" charset="0"/>
                <a:ea typeface="DengXian" panose="02010600030101010101" pitchFamily="2" charset="-122"/>
                <a:cs typeface="Mangal" panose="02040503050203030202" pitchFamily="18" charset="0"/>
              </a:rPr>
              <a:t>30</a:t>
            </a:r>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 Loss curves for VIME unsupervised training for anomaly score based binary classification on CICIDS-2017.</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8" name="Picture 7">
            <a:extLst>
              <a:ext uri="{FF2B5EF4-FFF2-40B4-BE49-F238E27FC236}">
                <a16:creationId xmlns:a16="http://schemas.microsoft.com/office/drawing/2014/main" id="{54EA2CFE-3B3F-A821-4BE4-85195B298A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199" y="2134800"/>
            <a:ext cx="7106425" cy="1898087"/>
          </a:xfrm>
          <a:prstGeom prst="rect">
            <a:avLst/>
          </a:prstGeom>
          <a:noFill/>
          <a:ln>
            <a:solidFill>
              <a:schemeClr val="tx1"/>
            </a:solidFill>
          </a:ln>
        </p:spPr>
      </p:pic>
      <p:sp>
        <p:nvSpPr>
          <p:cNvPr id="9" name="Title 1">
            <a:extLst>
              <a:ext uri="{FF2B5EF4-FFF2-40B4-BE49-F238E27FC236}">
                <a16:creationId xmlns:a16="http://schemas.microsoft.com/office/drawing/2014/main" id="{CBB1D905-E075-8E33-148E-D13743139128}"/>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Tree>
    <p:extLst>
      <p:ext uri="{BB962C8B-B14F-4D97-AF65-F5344CB8AC3E}">
        <p14:creationId xmlns:p14="http://schemas.microsoft.com/office/powerpoint/2010/main" val="93111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idx="4294967295"/>
          </p:nvPr>
        </p:nvSpPr>
        <p:spPr>
          <a:xfrm>
            <a:off x="0" y="0"/>
            <a:ext cx="9144000" cy="855661"/>
          </a:xfrm>
        </p:spPr>
        <p:txBody>
          <a:bodyPr>
            <a:normAutofit/>
          </a:bodyPr>
          <a:lstStyle/>
          <a:p>
            <a:pPr algn="ctr"/>
            <a:r>
              <a:rPr lang="en-US" dirty="0"/>
              <a:t>Introduction</a:t>
            </a:r>
            <a:endParaRPr lang="en-SG" dirty="0"/>
          </a:p>
        </p:txBody>
      </p:sp>
      <p:sp>
        <p:nvSpPr>
          <p:cNvPr id="3" name="Content Placeholder 2"/>
          <p:cNvSpPr>
            <a:spLocks noGrp="1"/>
          </p:cNvSpPr>
          <p:nvPr>
            <p:ph idx="4294967295"/>
          </p:nvPr>
        </p:nvSpPr>
        <p:spPr>
          <a:xfrm>
            <a:off x="306000" y="1144800"/>
            <a:ext cx="8533200" cy="4022725"/>
          </a:xfrm>
        </p:spPr>
        <p:txBody>
          <a:bodyPr>
            <a:normAutofit/>
          </a:bodyPr>
          <a:lstStyle/>
          <a:p>
            <a:pPr>
              <a:buFont typeface="Courier New" panose="02070309020205020404" pitchFamily="49" charset="0"/>
              <a:buChar char="o"/>
            </a:pPr>
            <a:r>
              <a:rPr lang="en-US" sz="1800" b="1" dirty="0"/>
              <a:t> </a:t>
            </a:r>
            <a:r>
              <a:rPr lang="en-US" b="1" dirty="0"/>
              <a:t>Background </a:t>
            </a:r>
          </a:p>
          <a:p>
            <a:pPr marL="201168" lvl="1" indent="0">
              <a:buNone/>
            </a:pPr>
            <a:r>
              <a:rPr lang="en-US" dirty="0">
                <a:effectLst/>
                <a:latin typeface="Calibri" panose="020F0502020204030204" pitchFamily="34" charset="0"/>
                <a:ea typeface="Calibri" panose="020F0502020204030204" pitchFamily="34" charset="0"/>
                <a:cs typeface="Mangal" panose="02040503050203030202" pitchFamily="18" charset="0"/>
              </a:rPr>
              <a:t>Every organization in today's information age is attempting to establish a presence on the Internet. The Internet enables an organization to deploy a web application like e-commerce in order to provide timely services to customers [3]. Therefore, quick and easy access to services via web applications enables organizations to raise their revenue.</a:t>
            </a:r>
          </a:p>
          <a:p>
            <a:pPr marL="201168" lvl="1" indent="0">
              <a:buNone/>
            </a:pPr>
            <a:endParaRPr lang="en-US" dirty="0">
              <a:latin typeface="Calibri" panose="020F0502020204030204" pitchFamily="34" charset="0"/>
              <a:ea typeface="Calibri" panose="020F0502020204030204" pitchFamily="34" charset="0"/>
              <a:cs typeface="Mangal" panose="02040503050203030202" pitchFamily="18" charset="0"/>
            </a:endParaRPr>
          </a:p>
          <a:p>
            <a:pPr>
              <a:buFont typeface="Courier New" panose="02070309020205020404" pitchFamily="49" charset="0"/>
              <a:buChar char="o"/>
            </a:pPr>
            <a:r>
              <a:rPr lang="en-IN" sz="1800" dirty="0">
                <a:latin typeface="Calibri" panose="020F0502020204030204" pitchFamily="34" charset="0"/>
                <a:ea typeface="Calibri" panose="020F0502020204030204" pitchFamily="34" charset="0"/>
                <a:cs typeface="Mangal" panose="02040503050203030202" pitchFamily="18" charset="0"/>
              </a:rPr>
              <a:t> </a:t>
            </a:r>
            <a:r>
              <a:rPr lang="en-IN" b="1" dirty="0">
                <a:latin typeface="Calibri" panose="020F0502020204030204" pitchFamily="34" charset="0"/>
                <a:ea typeface="Calibri" panose="020F0502020204030204" pitchFamily="34" charset="0"/>
                <a:cs typeface="Mangal" panose="02040503050203030202" pitchFamily="18" charset="0"/>
              </a:rPr>
              <a:t>Problem</a:t>
            </a:r>
          </a:p>
          <a:p>
            <a:pPr marL="201168" lvl="1" indent="0">
              <a:buNone/>
            </a:pPr>
            <a:r>
              <a:rPr lang="en-US" dirty="0">
                <a:effectLst/>
                <a:latin typeface="Calibri" panose="020F0502020204030204" pitchFamily="34" charset="0"/>
                <a:ea typeface="Calibri" panose="020F0502020204030204" pitchFamily="34" charset="0"/>
                <a:cs typeface="Mangal" panose="02040503050203030202" pitchFamily="18" charset="0"/>
              </a:rPr>
              <a:t>The </a:t>
            </a:r>
            <a:r>
              <a:rPr lang="en-US" dirty="0">
                <a:solidFill>
                  <a:srgbClr val="FF0000"/>
                </a:solidFill>
                <a:effectLst/>
                <a:latin typeface="Calibri" panose="020F0502020204030204" pitchFamily="34" charset="0"/>
                <a:ea typeface="Calibri" panose="020F0502020204030204" pitchFamily="34" charset="0"/>
                <a:cs typeface="Mangal" panose="02040503050203030202" pitchFamily="18" charset="0"/>
              </a:rPr>
              <a:t>number of attacks is exploding overwhelmingly</a:t>
            </a:r>
            <a:r>
              <a:rPr lang="en-US" dirty="0">
                <a:effectLst/>
                <a:latin typeface="Calibri" panose="020F0502020204030204" pitchFamily="34" charset="0"/>
                <a:ea typeface="Calibri" panose="020F0502020204030204" pitchFamily="34" charset="0"/>
                <a:cs typeface="Mangal" panose="02040503050203030202" pitchFamily="18" charset="0"/>
              </a:rPr>
              <a:t> as the number of web applications grows [4]. A resource containing a vulnerability might be exploited by the attackers, and consequently can </a:t>
            </a:r>
            <a:r>
              <a:rPr lang="en-US" dirty="0">
                <a:solidFill>
                  <a:srgbClr val="FF0000"/>
                </a:solidFill>
                <a:effectLst/>
                <a:latin typeface="Calibri" panose="020F0502020204030204" pitchFamily="34" charset="0"/>
                <a:ea typeface="Calibri" panose="020F0502020204030204" pitchFamily="34" charset="0"/>
                <a:cs typeface="Mangal" panose="02040503050203030202" pitchFamily="18" charset="0"/>
              </a:rPr>
              <a:t>jeopardize the confidentiality, integrity, and availability properties of the organization’s crucial resources. </a:t>
            </a:r>
            <a:r>
              <a:rPr lang="en-US" dirty="0">
                <a:effectLst/>
                <a:latin typeface="Calibri" panose="020F0502020204030204" pitchFamily="34" charset="0"/>
                <a:ea typeface="Calibri" panose="020F0502020204030204" pitchFamily="34" charset="0"/>
                <a:cs typeface="Mangal" panose="02040503050203030202" pitchFamily="18" charset="0"/>
              </a:rPr>
              <a:t>This could result in a significant financial loss as well as irreversible damage to an organization.</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201168" lvl="1" indent="0">
              <a:buNone/>
            </a:pPr>
            <a:endParaRPr lang="en-IN" dirty="0">
              <a:effectLst/>
              <a:latin typeface="Calibri" panose="020F0502020204030204" pitchFamily="34" charset="0"/>
              <a:ea typeface="Calibri" panose="020F0502020204030204" pitchFamily="34" charset="0"/>
              <a:cs typeface="Mangal" panose="02040503050203030202" pitchFamily="18" charset="0"/>
            </a:endParaRPr>
          </a:p>
          <a:p>
            <a:endParaRPr lang="en-SG"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3" name="Content Placeholder 2"/>
          <p:cNvSpPr>
            <a:spLocks noGrp="1"/>
          </p:cNvSpPr>
          <p:nvPr>
            <p:ph idx="4294967295"/>
          </p:nvPr>
        </p:nvSpPr>
        <p:spPr>
          <a:xfrm>
            <a:off x="306000" y="1144800"/>
            <a:ext cx="7543800" cy="4419600"/>
          </a:xfrm>
        </p:spPr>
        <p:txBody>
          <a:bodyPr>
            <a:normAutofit/>
          </a:bodyPr>
          <a:lstStyle/>
          <a:p>
            <a:pPr>
              <a:buFont typeface="Courier New" panose="02070309020205020404" pitchFamily="49" charset="0"/>
              <a:buChar char="o"/>
            </a:pPr>
            <a:r>
              <a:rPr lang="en-US" sz="1800" b="1" dirty="0"/>
              <a:t> </a:t>
            </a:r>
            <a:r>
              <a:rPr lang="en-US" b="1" dirty="0"/>
              <a:t>Anomaly score based binary classification on CICIDS-2017</a:t>
            </a:r>
            <a:endParaRPr lang="en-US" dirty="0"/>
          </a:p>
          <a:p>
            <a:pPr lvl="1">
              <a:buFont typeface="Wingdings" panose="05000000000000000000" pitchFamily="2" charset="2"/>
              <a:buChar char="v"/>
            </a:pPr>
            <a:r>
              <a:rPr lang="en-US" dirty="0"/>
              <a:t> Ensemble Model – </a:t>
            </a:r>
          </a:p>
          <a:p>
            <a:pPr marL="726948" lvl="2" indent="-342900">
              <a:buFont typeface="+mj-lt"/>
              <a:buAutoNum type="arabicPeriod"/>
            </a:pPr>
            <a:endParaRPr lang="en-US" sz="1800" dirty="0"/>
          </a:p>
        </p:txBody>
      </p:sp>
      <p:sp>
        <p:nvSpPr>
          <p:cNvPr id="7" name="TextBox 6">
            <a:extLst>
              <a:ext uri="{FF2B5EF4-FFF2-40B4-BE49-F238E27FC236}">
                <a16:creationId xmlns:a16="http://schemas.microsoft.com/office/drawing/2014/main" id="{8886B71B-950D-A797-B6FB-DCAE803873D6}"/>
              </a:ext>
            </a:extLst>
          </p:cNvPr>
          <p:cNvSpPr txBox="1"/>
          <p:nvPr/>
        </p:nvSpPr>
        <p:spPr>
          <a:xfrm>
            <a:off x="685800" y="4343400"/>
            <a:ext cx="3320923" cy="626838"/>
          </a:xfrm>
          <a:prstGeom prst="rect">
            <a:avLst/>
          </a:prstGeom>
          <a:noFill/>
        </p:spPr>
        <p:txBody>
          <a:bodyPr wrap="square">
            <a:spAutoFit/>
          </a:bodyPr>
          <a:lstStyle/>
          <a:p>
            <a:pPr>
              <a:lnSpc>
                <a:spcPct val="107000"/>
              </a:lnSpc>
              <a:spcAft>
                <a:spcPts val="800"/>
              </a:spcAft>
            </a:pPr>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31: Loss curve for ANN trained on reconstruction error features for anomaly score based binary classification on CICIDS-2017.</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9" name="Picture 8">
            <a:extLst>
              <a:ext uri="{FF2B5EF4-FFF2-40B4-BE49-F238E27FC236}">
                <a16:creationId xmlns:a16="http://schemas.microsoft.com/office/drawing/2014/main" id="{EA57C61D-280B-7F35-A837-7B8ED78DC63A}"/>
              </a:ext>
            </a:extLst>
          </p:cNvPr>
          <p:cNvPicPr>
            <a:picLocks noChangeAspect="1"/>
          </p:cNvPicPr>
          <p:nvPr/>
        </p:nvPicPr>
        <p:blipFill>
          <a:blip r:embed="rId3"/>
          <a:stretch>
            <a:fillRect/>
          </a:stretch>
        </p:blipFill>
        <p:spPr>
          <a:xfrm>
            <a:off x="763200" y="2134800"/>
            <a:ext cx="3243523" cy="2208600"/>
          </a:xfrm>
          <a:prstGeom prst="rect">
            <a:avLst/>
          </a:prstGeom>
          <a:ln>
            <a:solidFill>
              <a:schemeClr val="tx1"/>
            </a:solidFill>
          </a:ln>
        </p:spPr>
      </p:pic>
      <p:sp>
        <p:nvSpPr>
          <p:cNvPr id="8" name="Title 1">
            <a:extLst>
              <a:ext uri="{FF2B5EF4-FFF2-40B4-BE49-F238E27FC236}">
                <a16:creationId xmlns:a16="http://schemas.microsoft.com/office/drawing/2014/main" id="{15DE13CA-E7E7-453B-F88E-B33D28689C85}"/>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pic>
        <p:nvPicPr>
          <p:cNvPr id="10" name="Picture 9">
            <a:extLst>
              <a:ext uri="{FF2B5EF4-FFF2-40B4-BE49-F238E27FC236}">
                <a16:creationId xmlns:a16="http://schemas.microsoft.com/office/drawing/2014/main" id="{C15CDBC3-7E96-4BA8-24E0-DD6A860C76E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86" t="3233" r="2237" b="7578"/>
          <a:stretch/>
        </p:blipFill>
        <p:spPr bwMode="auto">
          <a:xfrm>
            <a:off x="4191000" y="2134800"/>
            <a:ext cx="4844845" cy="2437199"/>
          </a:xfrm>
          <a:prstGeom prst="rect">
            <a:avLst/>
          </a:prstGeom>
          <a:noFill/>
          <a:ln>
            <a:solidFill>
              <a:schemeClr val="tx1"/>
            </a:solid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C9822309-15DF-DBF8-4BD8-317259FB380C}"/>
              </a:ext>
            </a:extLst>
          </p:cNvPr>
          <p:cNvSpPr txBox="1"/>
          <p:nvPr/>
        </p:nvSpPr>
        <p:spPr>
          <a:xfrm>
            <a:off x="4136376" y="4575635"/>
            <a:ext cx="4931424" cy="445699"/>
          </a:xfrm>
          <a:prstGeom prst="rect">
            <a:avLst/>
          </a:prstGeom>
          <a:noFill/>
        </p:spPr>
        <p:txBody>
          <a:bodyPr wrap="square">
            <a:spAutoFit/>
          </a:bodyPr>
          <a:lstStyle/>
          <a:p>
            <a:pPr>
              <a:lnSpc>
                <a:spcPct val="107000"/>
              </a:lnSpc>
              <a:spcAft>
                <a:spcPts val="800"/>
              </a:spcAft>
            </a:pPr>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32: Performance of proposed ensemble model on testing dataset for anomaly score based binary classification on CICIDS-2017.</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891700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3" name="Content Placeholder 2"/>
          <p:cNvSpPr>
            <a:spLocks noGrp="1"/>
          </p:cNvSpPr>
          <p:nvPr>
            <p:ph idx="4294967295"/>
          </p:nvPr>
        </p:nvSpPr>
        <p:spPr>
          <a:xfrm>
            <a:off x="306000" y="1144800"/>
            <a:ext cx="8457000" cy="4951200"/>
          </a:xfrm>
        </p:spPr>
        <p:txBody>
          <a:bodyPr>
            <a:normAutofit/>
          </a:bodyPr>
          <a:lstStyle/>
          <a:p>
            <a:pPr>
              <a:buFont typeface="Courier New" panose="02070309020205020404" pitchFamily="49" charset="0"/>
              <a:buChar char="o"/>
            </a:pPr>
            <a:r>
              <a:rPr lang="en-US" sz="1800" b="1" dirty="0"/>
              <a:t> </a:t>
            </a:r>
            <a:r>
              <a:rPr lang="en-US" b="1" dirty="0"/>
              <a:t>Anomaly score based binary classification on UNSW-NB15</a:t>
            </a:r>
            <a:endParaRPr lang="en-US" dirty="0"/>
          </a:p>
          <a:p>
            <a:pPr lvl="1">
              <a:buFont typeface="Wingdings" panose="05000000000000000000" pitchFamily="2" charset="2"/>
              <a:buChar char="v"/>
            </a:pPr>
            <a:r>
              <a:rPr lang="en-US" dirty="0"/>
              <a:t> Dataset Preparation – </a:t>
            </a:r>
          </a:p>
          <a:p>
            <a:pPr marL="726948" lvl="2" indent="-342900">
              <a:buFont typeface="+mj-lt"/>
              <a:buAutoNum type="arabicPeriod"/>
            </a:pPr>
            <a:r>
              <a:rPr lang="en-US" sz="1800" dirty="0"/>
              <a:t>Dropped all timestamp and a few </a:t>
            </a:r>
            <a:r>
              <a:rPr lang="en-US" sz="1800" dirty="0" err="1"/>
              <a:t>unuseful</a:t>
            </a:r>
            <a:r>
              <a:rPr lang="en-US" sz="1800" dirty="0"/>
              <a:t> categorical features.</a:t>
            </a:r>
          </a:p>
          <a:p>
            <a:pPr marL="726948" lvl="2" indent="-342900">
              <a:buFont typeface="+mj-lt"/>
              <a:buAutoNum type="arabicPeriod"/>
            </a:pPr>
            <a:r>
              <a:rPr lang="en-US" sz="1800" dirty="0"/>
              <a:t>Changed datatype of features.</a:t>
            </a:r>
          </a:p>
          <a:p>
            <a:pPr marL="726948" lvl="2" indent="-342900">
              <a:buFont typeface="+mj-lt"/>
              <a:buAutoNum type="arabicPeriod"/>
            </a:pPr>
            <a:r>
              <a:rPr lang="en-US" sz="1800" dirty="0"/>
              <a:t>Lowercased class names.</a:t>
            </a:r>
          </a:p>
          <a:p>
            <a:pPr marL="726948" lvl="2" indent="-342900">
              <a:buFont typeface="+mj-lt"/>
              <a:buAutoNum type="arabicPeriod"/>
            </a:pPr>
            <a:r>
              <a:rPr lang="en-US" sz="1800" dirty="0"/>
              <a:t>Removed non-finite values (positive infinity and negative infinity).</a:t>
            </a:r>
          </a:p>
          <a:p>
            <a:pPr marL="726948" lvl="2" indent="-342900">
              <a:buFont typeface="+mj-lt"/>
              <a:buAutoNum type="arabicPeriod"/>
            </a:pPr>
            <a:r>
              <a:rPr lang="en-US" sz="1800" dirty="0"/>
              <a:t>Removed NULL (</a:t>
            </a:r>
            <a:r>
              <a:rPr lang="en-US" sz="1800" dirty="0" err="1"/>
              <a:t>NaN</a:t>
            </a:r>
            <a:r>
              <a:rPr lang="en-US" sz="1800" dirty="0"/>
              <a:t>) values.</a:t>
            </a:r>
          </a:p>
          <a:p>
            <a:pPr marL="726948" lvl="2" indent="-342900">
              <a:buFont typeface="+mj-lt"/>
              <a:buAutoNum type="arabicPeriod"/>
            </a:pPr>
            <a:r>
              <a:rPr lang="en-US" sz="1800" dirty="0"/>
              <a:t>One-hot encoded categorical features.</a:t>
            </a:r>
          </a:p>
          <a:p>
            <a:pPr marL="726948" lvl="2" indent="-342900">
              <a:buFont typeface="+mj-lt"/>
              <a:buAutoNum type="arabicPeriod"/>
            </a:pPr>
            <a:r>
              <a:rPr lang="en-US" sz="1800" dirty="0"/>
              <a:t>80-20 train-test split (stratified).</a:t>
            </a:r>
          </a:p>
          <a:p>
            <a:pPr marL="726948" lvl="2" indent="-342900">
              <a:buFont typeface="+mj-lt"/>
              <a:buAutoNum type="arabicPeriod"/>
            </a:pPr>
            <a:r>
              <a:rPr lang="en-US" sz="1800" dirty="0"/>
              <a:t>Selected columns having float datatype, &lt;85% correlation, and &gt;1 unique value.</a:t>
            </a:r>
          </a:p>
          <a:p>
            <a:pPr marL="726948" lvl="2" indent="-342900">
              <a:buFont typeface="+mj-lt"/>
              <a:buAutoNum type="arabicPeriod"/>
            </a:pPr>
            <a:r>
              <a:rPr lang="en-US" sz="1800" dirty="0"/>
              <a:t>Handled class imbalance using resampling (random </a:t>
            </a:r>
            <a:r>
              <a:rPr lang="en-US" sz="1800" dirty="0" err="1"/>
              <a:t>undersampling</a:t>
            </a:r>
            <a:r>
              <a:rPr lang="en-US" sz="1800" dirty="0"/>
              <a:t> and  SMOTE oversampling).</a:t>
            </a:r>
          </a:p>
          <a:p>
            <a:pPr marL="726948" lvl="2" indent="-342900">
              <a:buFont typeface="+mj-lt"/>
              <a:buAutoNum type="arabicPeriod"/>
            </a:pPr>
            <a:r>
              <a:rPr lang="en-US" sz="1800" dirty="0"/>
              <a:t>Scaled features using Standardization.</a:t>
            </a:r>
          </a:p>
          <a:p>
            <a:pPr marL="726948" lvl="2" indent="-342900">
              <a:buFont typeface="+mj-lt"/>
              <a:buAutoNum type="arabicPeriod"/>
            </a:pPr>
            <a:r>
              <a:rPr lang="en-US" sz="1800" dirty="0"/>
              <a:t>Saved 6 CSV files for modeling.</a:t>
            </a:r>
          </a:p>
          <a:p>
            <a:endParaRPr lang="en-SG" sz="1800" dirty="0"/>
          </a:p>
        </p:txBody>
      </p:sp>
      <p:sp>
        <p:nvSpPr>
          <p:cNvPr id="5" name="Title 1">
            <a:extLst>
              <a:ext uri="{FF2B5EF4-FFF2-40B4-BE49-F238E27FC236}">
                <a16:creationId xmlns:a16="http://schemas.microsoft.com/office/drawing/2014/main" id="{9DA795F6-F943-5159-F4C0-9095FF5D60B2}"/>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Tree>
    <p:extLst>
      <p:ext uri="{BB962C8B-B14F-4D97-AF65-F5344CB8AC3E}">
        <p14:creationId xmlns:p14="http://schemas.microsoft.com/office/powerpoint/2010/main" val="3892286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3" name="Content Placeholder 2"/>
          <p:cNvSpPr>
            <a:spLocks noGrp="1"/>
          </p:cNvSpPr>
          <p:nvPr>
            <p:ph idx="4294967295"/>
          </p:nvPr>
        </p:nvSpPr>
        <p:spPr>
          <a:xfrm>
            <a:off x="306000" y="1144800"/>
            <a:ext cx="8457000" cy="4951200"/>
          </a:xfrm>
        </p:spPr>
        <p:txBody>
          <a:bodyPr>
            <a:normAutofit/>
          </a:bodyPr>
          <a:lstStyle/>
          <a:p>
            <a:pPr>
              <a:buFont typeface="Courier New" panose="02070309020205020404" pitchFamily="49" charset="0"/>
              <a:buChar char="o"/>
            </a:pPr>
            <a:r>
              <a:rPr lang="en-US" b="1" dirty="0"/>
              <a:t> Anomaly score based binary classification on UNSW-NB15</a:t>
            </a:r>
            <a:endParaRPr lang="en-US" dirty="0"/>
          </a:p>
          <a:p>
            <a:pPr lvl="1">
              <a:buSzPct val="100000"/>
              <a:buFont typeface="Wingdings" panose="05000000000000000000" pitchFamily="2" charset="2"/>
              <a:buChar char="v"/>
            </a:pPr>
            <a:r>
              <a:rPr lang="en-US" dirty="0"/>
              <a:t> DAE Unsupervised Learning – </a:t>
            </a:r>
          </a:p>
          <a:p>
            <a:pPr marL="726948" lvl="2" indent="-342900">
              <a:buFont typeface="+mj-lt"/>
              <a:buAutoNum type="arabicPeriod"/>
            </a:pPr>
            <a:r>
              <a:rPr lang="en-US" sz="1800" dirty="0"/>
              <a:t>Performed unsupervised learning on DAE. It took around 6 min to train the DAE on the CPU.</a:t>
            </a:r>
          </a:p>
          <a:p>
            <a:pPr marL="726948" lvl="2" indent="-342900">
              <a:buFont typeface="+mj-lt"/>
              <a:buAutoNum type="arabicPeriod"/>
            </a:pPr>
            <a:r>
              <a:rPr lang="en-US" sz="1800" dirty="0"/>
              <a:t>Mean Squared Error (MSE) was used to compute the reconstruction error of a sample.</a:t>
            </a:r>
          </a:p>
          <a:p>
            <a:pPr marL="726948" lvl="2" indent="-342900">
              <a:buFont typeface="+mj-lt"/>
              <a:buAutoNum type="arabicPeriod"/>
            </a:pPr>
            <a:endParaRPr lang="en-US" sz="1200" dirty="0"/>
          </a:p>
        </p:txBody>
      </p:sp>
      <p:sp>
        <p:nvSpPr>
          <p:cNvPr id="5" name="Title 1">
            <a:extLst>
              <a:ext uri="{FF2B5EF4-FFF2-40B4-BE49-F238E27FC236}">
                <a16:creationId xmlns:a16="http://schemas.microsoft.com/office/drawing/2014/main" id="{B006BD0A-A061-1858-A705-2EB3225C991A}"/>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pic>
        <p:nvPicPr>
          <p:cNvPr id="6" name="Picture 5">
            <a:extLst>
              <a:ext uri="{FF2B5EF4-FFF2-40B4-BE49-F238E27FC236}">
                <a16:creationId xmlns:a16="http://schemas.microsoft.com/office/drawing/2014/main" id="{CB9B067B-D9BD-F7F4-AD4D-ABF16B019DAE}"/>
              </a:ext>
            </a:extLst>
          </p:cNvPr>
          <p:cNvPicPr>
            <a:picLocks noChangeAspect="1"/>
          </p:cNvPicPr>
          <p:nvPr/>
        </p:nvPicPr>
        <p:blipFill>
          <a:blip r:embed="rId3"/>
          <a:stretch>
            <a:fillRect/>
          </a:stretch>
        </p:blipFill>
        <p:spPr>
          <a:xfrm>
            <a:off x="685800" y="3124200"/>
            <a:ext cx="3085465" cy="2454910"/>
          </a:xfrm>
          <a:prstGeom prst="rect">
            <a:avLst/>
          </a:prstGeom>
          <a:ln>
            <a:solidFill>
              <a:schemeClr val="tx1"/>
            </a:solidFill>
          </a:ln>
        </p:spPr>
      </p:pic>
      <p:sp>
        <p:nvSpPr>
          <p:cNvPr id="7" name="TextBox 6">
            <a:extLst>
              <a:ext uri="{FF2B5EF4-FFF2-40B4-BE49-F238E27FC236}">
                <a16:creationId xmlns:a16="http://schemas.microsoft.com/office/drawing/2014/main" id="{BD7ECF8B-F0C7-7854-8032-B4C3C2F60A4C}"/>
              </a:ext>
            </a:extLst>
          </p:cNvPr>
          <p:cNvSpPr txBox="1"/>
          <p:nvPr/>
        </p:nvSpPr>
        <p:spPr>
          <a:xfrm>
            <a:off x="616144" y="5597964"/>
            <a:ext cx="3346256" cy="600164"/>
          </a:xfrm>
          <a:prstGeom prst="rect">
            <a:avLst/>
          </a:prstGeom>
          <a:noFill/>
        </p:spPr>
        <p:txBody>
          <a:bodyPr wrap="square" rtlCol="0">
            <a:spAutoFit/>
          </a:bodyPr>
          <a:lstStyle/>
          <a:p>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33: Proposed deep stack DAE architecture used for anomaly score based binary classification on UNSW-NB15.</a:t>
            </a:r>
            <a:endParaRPr lang="en-IN" sz="1100" dirty="0"/>
          </a:p>
        </p:txBody>
      </p:sp>
    </p:spTree>
    <p:extLst>
      <p:ext uri="{BB962C8B-B14F-4D97-AF65-F5344CB8AC3E}">
        <p14:creationId xmlns:p14="http://schemas.microsoft.com/office/powerpoint/2010/main" val="2898958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3" name="Content Placeholder 2"/>
          <p:cNvSpPr>
            <a:spLocks noGrp="1"/>
          </p:cNvSpPr>
          <p:nvPr>
            <p:ph idx="4294967295"/>
          </p:nvPr>
        </p:nvSpPr>
        <p:spPr>
          <a:xfrm>
            <a:off x="306000" y="1144800"/>
            <a:ext cx="8457000" cy="4951200"/>
          </a:xfrm>
        </p:spPr>
        <p:txBody>
          <a:bodyPr>
            <a:normAutofit/>
          </a:bodyPr>
          <a:lstStyle/>
          <a:p>
            <a:pPr>
              <a:buFont typeface="Courier New" panose="02070309020205020404" pitchFamily="49" charset="0"/>
              <a:buChar char="o"/>
            </a:pPr>
            <a:r>
              <a:rPr lang="en-US" b="1" dirty="0"/>
              <a:t> Anomaly score based binary classification on UNSW-NB15</a:t>
            </a:r>
            <a:endParaRPr lang="en-US" sz="1800" dirty="0"/>
          </a:p>
          <a:p>
            <a:pPr lvl="1">
              <a:buFont typeface="Wingdings" panose="05000000000000000000" pitchFamily="2" charset="2"/>
              <a:buChar char="v"/>
            </a:pPr>
            <a:r>
              <a:rPr lang="en-US" dirty="0"/>
              <a:t> VIME Unsupervised Learning – </a:t>
            </a:r>
          </a:p>
          <a:p>
            <a:pPr marL="726948" lvl="2" indent="-342900">
              <a:buFont typeface="+mj-lt"/>
              <a:buAutoNum type="arabicPeriod"/>
            </a:pPr>
            <a:r>
              <a:rPr lang="en-US" sz="1800" dirty="0"/>
              <a:t>Performed unsupervised learning on VIME. It took around 27 min to train the VIME model on the CPU.</a:t>
            </a:r>
          </a:p>
          <a:p>
            <a:pPr marL="726948" lvl="2" indent="-342900">
              <a:buFont typeface="+mj-lt"/>
              <a:buAutoNum type="arabicPeriod"/>
            </a:pPr>
            <a:r>
              <a:rPr lang="en-US" sz="1800" dirty="0"/>
              <a:t>Mean Squared Error (MSE) was used to compute the reconstruction error of a sample.</a:t>
            </a:r>
          </a:p>
        </p:txBody>
      </p:sp>
      <p:sp>
        <p:nvSpPr>
          <p:cNvPr id="5" name="Title 1">
            <a:extLst>
              <a:ext uri="{FF2B5EF4-FFF2-40B4-BE49-F238E27FC236}">
                <a16:creationId xmlns:a16="http://schemas.microsoft.com/office/drawing/2014/main" id="{B006BD0A-A061-1858-A705-2EB3225C991A}"/>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pic>
        <p:nvPicPr>
          <p:cNvPr id="6" name="Picture 5">
            <a:extLst>
              <a:ext uri="{FF2B5EF4-FFF2-40B4-BE49-F238E27FC236}">
                <a16:creationId xmlns:a16="http://schemas.microsoft.com/office/drawing/2014/main" id="{78331408-2661-69D5-9778-27ADAF96C05D}"/>
              </a:ext>
            </a:extLst>
          </p:cNvPr>
          <p:cNvPicPr>
            <a:picLocks noChangeAspect="1"/>
          </p:cNvPicPr>
          <p:nvPr/>
        </p:nvPicPr>
        <p:blipFill>
          <a:blip r:embed="rId3"/>
          <a:stretch>
            <a:fillRect/>
          </a:stretch>
        </p:blipFill>
        <p:spPr>
          <a:xfrm>
            <a:off x="685800" y="3041715"/>
            <a:ext cx="4495800" cy="2636014"/>
          </a:xfrm>
          <a:prstGeom prst="rect">
            <a:avLst/>
          </a:prstGeom>
          <a:ln>
            <a:solidFill>
              <a:schemeClr val="tx1"/>
            </a:solidFill>
          </a:ln>
        </p:spPr>
      </p:pic>
      <p:sp>
        <p:nvSpPr>
          <p:cNvPr id="7" name="TextBox 6">
            <a:extLst>
              <a:ext uri="{FF2B5EF4-FFF2-40B4-BE49-F238E27FC236}">
                <a16:creationId xmlns:a16="http://schemas.microsoft.com/office/drawing/2014/main" id="{D5290F71-0237-B6FB-E4D4-B3064D44108D}"/>
              </a:ext>
            </a:extLst>
          </p:cNvPr>
          <p:cNvSpPr txBox="1"/>
          <p:nvPr/>
        </p:nvSpPr>
        <p:spPr>
          <a:xfrm>
            <a:off x="609600" y="5677729"/>
            <a:ext cx="4572000" cy="430887"/>
          </a:xfrm>
          <a:prstGeom prst="rect">
            <a:avLst/>
          </a:prstGeom>
          <a:noFill/>
        </p:spPr>
        <p:txBody>
          <a:bodyPr wrap="square" rtlCol="0">
            <a:spAutoFit/>
          </a:bodyPr>
          <a:lstStyle/>
          <a:p>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34: Proposed VIME model architecture used for anomaly score based binary classification on UNSW-NB15.</a:t>
            </a:r>
            <a:endParaRPr lang="en-IN" sz="1100" dirty="0"/>
          </a:p>
        </p:txBody>
      </p:sp>
    </p:spTree>
    <p:extLst>
      <p:ext uri="{BB962C8B-B14F-4D97-AF65-F5344CB8AC3E}">
        <p14:creationId xmlns:p14="http://schemas.microsoft.com/office/powerpoint/2010/main" val="3436363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3" name="Content Placeholder 2"/>
          <p:cNvSpPr>
            <a:spLocks noGrp="1"/>
          </p:cNvSpPr>
          <p:nvPr>
            <p:ph idx="4294967295"/>
          </p:nvPr>
        </p:nvSpPr>
        <p:spPr>
          <a:xfrm>
            <a:off x="306000" y="1144800"/>
            <a:ext cx="8457000" cy="4951200"/>
          </a:xfrm>
        </p:spPr>
        <p:txBody>
          <a:bodyPr>
            <a:normAutofit/>
          </a:bodyPr>
          <a:lstStyle/>
          <a:p>
            <a:pPr>
              <a:buFont typeface="Courier New" panose="02070309020205020404" pitchFamily="49" charset="0"/>
              <a:buChar char="o"/>
            </a:pPr>
            <a:r>
              <a:rPr lang="en-US" b="1" dirty="0"/>
              <a:t> Anomaly score based binary classification on UNSW-NB15</a:t>
            </a:r>
            <a:endParaRPr lang="en-US" dirty="0"/>
          </a:p>
          <a:p>
            <a:pPr lvl="1">
              <a:buSzPct val="100000"/>
              <a:buFont typeface="Wingdings" panose="05000000000000000000" pitchFamily="2" charset="2"/>
              <a:buChar char="v"/>
            </a:pPr>
            <a:r>
              <a:rPr lang="en-US" dirty="0"/>
              <a:t> Ensemble Model – </a:t>
            </a:r>
          </a:p>
          <a:p>
            <a:pPr marL="384048" lvl="2" indent="0">
              <a:buNone/>
            </a:pPr>
            <a:r>
              <a:rPr lang="en-US" sz="1800" dirty="0"/>
              <a:t>Created a novel ensemble model which takes in reconstruction errors from DAE and VIME (base learners) and outputs normal/anomaly with the help of an ANN (arbitrator). Took around 5 min to train the ANN on reconstruction error features on the CPU.</a:t>
            </a:r>
          </a:p>
          <a:p>
            <a:pPr marL="726948" lvl="2" indent="-342900">
              <a:buFont typeface="+mj-lt"/>
              <a:buAutoNum type="arabicPeriod"/>
            </a:pPr>
            <a:endParaRPr lang="en-US" sz="1200" dirty="0"/>
          </a:p>
        </p:txBody>
      </p:sp>
      <p:sp>
        <p:nvSpPr>
          <p:cNvPr id="5" name="Title 1">
            <a:extLst>
              <a:ext uri="{FF2B5EF4-FFF2-40B4-BE49-F238E27FC236}">
                <a16:creationId xmlns:a16="http://schemas.microsoft.com/office/drawing/2014/main" id="{3210AE7C-3DF9-1CE9-C1DE-64E4BB789FC2}"/>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pic>
        <p:nvPicPr>
          <p:cNvPr id="6" name="Picture 5">
            <a:extLst>
              <a:ext uri="{FF2B5EF4-FFF2-40B4-BE49-F238E27FC236}">
                <a16:creationId xmlns:a16="http://schemas.microsoft.com/office/drawing/2014/main" id="{8B7ECC18-5318-D0E0-EADA-F255CDDB3597}"/>
              </a:ext>
            </a:extLst>
          </p:cNvPr>
          <p:cNvPicPr>
            <a:picLocks noChangeAspect="1"/>
          </p:cNvPicPr>
          <p:nvPr/>
        </p:nvPicPr>
        <p:blipFill>
          <a:blip r:embed="rId3"/>
          <a:stretch>
            <a:fillRect/>
          </a:stretch>
        </p:blipFill>
        <p:spPr>
          <a:xfrm>
            <a:off x="763200" y="2971801"/>
            <a:ext cx="3001520" cy="2514599"/>
          </a:xfrm>
          <a:prstGeom prst="rect">
            <a:avLst/>
          </a:prstGeom>
          <a:ln>
            <a:solidFill>
              <a:schemeClr val="tx1"/>
            </a:solidFill>
          </a:ln>
        </p:spPr>
      </p:pic>
      <p:sp>
        <p:nvSpPr>
          <p:cNvPr id="7" name="TextBox 6">
            <a:extLst>
              <a:ext uri="{FF2B5EF4-FFF2-40B4-BE49-F238E27FC236}">
                <a16:creationId xmlns:a16="http://schemas.microsoft.com/office/drawing/2014/main" id="{52825097-7C8B-886E-35BD-4F304D68D3F4}"/>
              </a:ext>
            </a:extLst>
          </p:cNvPr>
          <p:cNvSpPr txBox="1"/>
          <p:nvPr/>
        </p:nvSpPr>
        <p:spPr>
          <a:xfrm>
            <a:off x="686400" y="5478959"/>
            <a:ext cx="3155120" cy="769441"/>
          </a:xfrm>
          <a:prstGeom prst="rect">
            <a:avLst/>
          </a:prstGeom>
          <a:noFill/>
        </p:spPr>
        <p:txBody>
          <a:bodyPr wrap="square" rtlCol="0">
            <a:spAutoFit/>
          </a:bodyPr>
          <a:lstStyle/>
          <a:p>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a:t>
            </a:r>
            <a:r>
              <a:rPr lang="en-US" sz="1100" spc="75" dirty="0">
                <a:solidFill>
                  <a:srgbClr val="5A5A5A"/>
                </a:solidFill>
                <a:latin typeface="Times New Roman" panose="02020603050405020304" pitchFamily="18" charset="0"/>
                <a:ea typeface="DengXian" panose="02010600030101010101" pitchFamily="2" charset="-122"/>
                <a:cs typeface="Mangal" panose="02040503050203030202" pitchFamily="18" charset="0"/>
              </a:rPr>
              <a:t>35</a:t>
            </a:r>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 Proposed ANN model architecture trained on reconstruction error features used for anomaly score based binary classification on UNSW-NB15.</a:t>
            </a:r>
            <a:endParaRPr lang="en-IN" sz="1100" dirty="0"/>
          </a:p>
        </p:txBody>
      </p:sp>
      <p:pic>
        <p:nvPicPr>
          <p:cNvPr id="8" name="Picture 7">
            <a:extLst>
              <a:ext uri="{FF2B5EF4-FFF2-40B4-BE49-F238E27FC236}">
                <a16:creationId xmlns:a16="http://schemas.microsoft.com/office/drawing/2014/main" id="{CCA99CDB-B784-7425-04BE-9C83F35917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0638" t="2394" b="32542"/>
          <a:stretch/>
        </p:blipFill>
        <p:spPr bwMode="auto">
          <a:xfrm>
            <a:off x="3962400" y="2971800"/>
            <a:ext cx="4876800" cy="2170147"/>
          </a:xfrm>
          <a:prstGeom prst="rect">
            <a:avLst/>
          </a:prstGeom>
          <a:noFill/>
          <a:ln>
            <a:solidFill>
              <a:schemeClr val="tx1"/>
            </a:solid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A441C965-E2A3-B2EE-4132-E78815608B1F}"/>
              </a:ext>
            </a:extLst>
          </p:cNvPr>
          <p:cNvSpPr txBox="1"/>
          <p:nvPr/>
        </p:nvSpPr>
        <p:spPr>
          <a:xfrm>
            <a:off x="3886200" y="5136859"/>
            <a:ext cx="5002774" cy="430887"/>
          </a:xfrm>
          <a:prstGeom prst="rect">
            <a:avLst/>
          </a:prstGeom>
          <a:noFill/>
        </p:spPr>
        <p:txBody>
          <a:bodyPr wrap="square" rtlCol="0">
            <a:spAutoFit/>
          </a:bodyPr>
          <a:lstStyle/>
          <a:p>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a:t>
            </a:r>
            <a:r>
              <a:rPr lang="en-US" sz="1100" spc="75" dirty="0">
                <a:solidFill>
                  <a:srgbClr val="5A5A5A"/>
                </a:solidFill>
                <a:latin typeface="Times New Roman" panose="02020603050405020304" pitchFamily="18" charset="0"/>
                <a:ea typeface="DengXian" panose="02010600030101010101" pitchFamily="2" charset="-122"/>
                <a:cs typeface="Mangal" panose="02040503050203030202" pitchFamily="18" charset="0"/>
              </a:rPr>
              <a:t>36</a:t>
            </a:r>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 Block diagram of proposed ensemble network architecture used for anomaly score based binary classification on UNSW-NB15.</a:t>
            </a:r>
            <a:endParaRPr lang="en-IN" sz="1100" dirty="0"/>
          </a:p>
        </p:txBody>
      </p:sp>
    </p:spTree>
    <p:extLst>
      <p:ext uri="{BB962C8B-B14F-4D97-AF65-F5344CB8AC3E}">
        <p14:creationId xmlns:p14="http://schemas.microsoft.com/office/powerpoint/2010/main" val="1170463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3" name="Content Placeholder 2"/>
          <p:cNvSpPr>
            <a:spLocks noGrp="1"/>
          </p:cNvSpPr>
          <p:nvPr>
            <p:ph idx="4294967295"/>
          </p:nvPr>
        </p:nvSpPr>
        <p:spPr>
          <a:xfrm>
            <a:off x="306000" y="1144800"/>
            <a:ext cx="8457000" cy="856800"/>
          </a:xfrm>
        </p:spPr>
        <p:txBody>
          <a:bodyPr>
            <a:normAutofit/>
          </a:bodyPr>
          <a:lstStyle/>
          <a:p>
            <a:pPr>
              <a:buFont typeface="Courier New" panose="02070309020205020404" pitchFamily="49" charset="0"/>
              <a:buChar char="o"/>
            </a:pPr>
            <a:r>
              <a:rPr lang="en-US" sz="1800" b="1" dirty="0"/>
              <a:t> </a:t>
            </a:r>
            <a:r>
              <a:rPr lang="en-US" b="1" dirty="0"/>
              <a:t>Anomaly score based binary classification on UNSW-NB15</a:t>
            </a:r>
            <a:endParaRPr lang="en-US" dirty="0"/>
          </a:p>
          <a:p>
            <a:pPr lvl="1">
              <a:buFont typeface="Wingdings" panose="05000000000000000000" pitchFamily="2" charset="2"/>
              <a:buChar char="v"/>
            </a:pPr>
            <a:r>
              <a:rPr lang="en-US" dirty="0"/>
              <a:t> DAE Unsupervised Learning – </a:t>
            </a:r>
          </a:p>
          <a:p>
            <a:pPr marL="726948" lvl="2" indent="-342900">
              <a:buFont typeface="+mj-lt"/>
              <a:buAutoNum type="arabicPeriod"/>
            </a:pPr>
            <a:endParaRPr lang="en-US" sz="1800" dirty="0"/>
          </a:p>
        </p:txBody>
      </p:sp>
      <p:sp>
        <p:nvSpPr>
          <p:cNvPr id="7" name="TextBox 6">
            <a:extLst>
              <a:ext uri="{FF2B5EF4-FFF2-40B4-BE49-F238E27FC236}">
                <a16:creationId xmlns:a16="http://schemas.microsoft.com/office/drawing/2014/main" id="{8886B71B-950D-A797-B6FB-DCAE803873D6}"/>
              </a:ext>
            </a:extLst>
          </p:cNvPr>
          <p:cNvSpPr txBox="1"/>
          <p:nvPr/>
        </p:nvSpPr>
        <p:spPr>
          <a:xfrm>
            <a:off x="685800" y="4572000"/>
            <a:ext cx="3835594" cy="626838"/>
          </a:xfrm>
          <a:prstGeom prst="rect">
            <a:avLst/>
          </a:prstGeom>
          <a:noFill/>
        </p:spPr>
        <p:txBody>
          <a:bodyPr wrap="square">
            <a:spAutoFit/>
          </a:bodyPr>
          <a:lstStyle/>
          <a:p>
            <a:pPr>
              <a:lnSpc>
                <a:spcPct val="107000"/>
              </a:lnSpc>
              <a:spcAft>
                <a:spcPts val="800"/>
              </a:spcAft>
            </a:pPr>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37: Loss curve for DAE unsupervised training used for anomaly score based binary classification on UNSW-NB15.</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8" name="Picture 7">
            <a:extLst>
              <a:ext uri="{FF2B5EF4-FFF2-40B4-BE49-F238E27FC236}">
                <a16:creationId xmlns:a16="http://schemas.microsoft.com/office/drawing/2014/main" id="{34BF40F0-C5C4-46AD-9982-8FE8AD57A2DA}"/>
              </a:ext>
            </a:extLst>
          </p:cNvPr>
          <p:cNvPicPr>
            <a:picLocks noChangeAspect="1"/>
          </p:cNvPicPr>
          <p:nvPr/>
        </p:nvPicPr>
        <p:blipFill>
          <a:blip r:embed="rId3"/>
          <a:stretch>
            <a:fillRect/>
          </a:stretch>
        </p:blipFill>
        <p:spPr>
          <a:xfrm>
            <a:off x="763200" y="2134800"/>
            <a:ext cx="3758194" cy="2437200"/>
          </a:xfrm>
          <a:prstGeom prst="rect">
            <a:avLst/>
          </a:prstGeom>
          <a:ln>
            <a:solidFill>
              <a:schemeClr val="tx1"/>
            </a:solidFill>
          </a:ln>
        </p:spPr>
      </p:pic>
      <p:sp>
        <p:nvSpPr>
          <p:cNvPr id="9" name="Title 1">
            <a:extLst>
              <a:ext uri="{FF2B5EF4-FFF2-40B4-BE49-F238E27FC236}">
                <a16:creationId xmlns:a16="http://schemas.microsoft.com/office/drawing/2014/main" id="{752D07AC-B6B5-BA87-C04C-BE80759B773E}"/>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Tree>
    <p:extLst>
      <p:ext uri="{BB962C8B-B14F-4D97-AF65-F5344CB8AC3E}">
        <p14:creationId xmlns:p14="http://schemas.microsoft.com/office/powerpoint/2010/main" val="3240478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3" name="Content Placeholder 2"/>
          <p:cNvSpPr>
            <a:spLocks noGrp="1"/>
          </p:cNvSpPr>
          <p:nvPr>
            <p:ph idx="4294967295"/>
          </p:nvPr>
        </p:nvSpPr>
        <p:spPr>
          <a:xfrm>
            <a:off x="306000" y="1144800"/>
            <a:ext cx="7543800" cy="856800"/>
          </a:xfrm>
        </p:spPr>
        <p:txBody>
          <a:bodyPr>
            <a:normAutofit/>
          </a:bodyPr>
          <a:lstStyle/>
          <a:p>
            <a:pPr>
              <a:buFont typeface="Courier New" panose="02070309020205020404" pitchFamily="49" charset="0"/>
              <a:buChar char="o"/>
            </a:pPr>
            <a:r>
              <a:rPr lang="en-US" sz="1800" b="1" dirty="0"/>
              <a:t> </a:t>
            </a:r>
            <a:r>
              <a:rPr lang="en-US" b="1" dirty="0"/>
              <a:t>Anomaly score based binary classification on UNSW-NB15</a:t>
            </a:r>
            <a:endParaRPr lang="en-US" dirty="0"/>
          </a:p>
          <a:p>
            <a:pPr lvl="1">
              <a:buFont typeface="Wingdings" panose="05000000000000000000" pitchFamily="2" charset="2"/>
              <a:buChar char="v"/>
            </a:pPr>
            <a:r>
              <a:rPr lang="en-US" dirty="0"/>
              <a:t> VIME Unsupervised Learning – </a:t>
            </a:r>
          </a:p>
          <a:p>
            <a:pPr marL="726948" lvl="2" indent="-342900">
              <a:buFont typeface="+mj-lt"/>
              <a:buAutoNum type="arabicPeriod"/>
            </a:pPr>
            <a:endParaRPr lang="en-US" sz="1800" dirty="0"/>
          </a:p>
        </p:txBody>
      </p:sp>
      <p:sp>
        <p:nvSpPr>
          <p:cNvPr id="7" name="TextBox 6">
            <a:extLst>
              <a:ext uri="{FF2B5EF4-FFF2-40B4-BE49-F238E27FC236}">
                <a16:creationId xmlns:a16="http://schemas.microsoft.com/office/drawing/2014/main" id="{8886B71B-950D-A797-B6FB-DCAE803873D6}"/>
              </a:ext>
            </a:extLst>
          </p:cNvPr>
          <p:cNvSpPr txBox="1"/>
          <p:nvPr/>
        </p:nvSpPr>
        <p:spPr>
          <a:xfrm>
            <a:off x="708584" y="4191000"/>
            <a:ext cx="7063816" cy="445699"/>
          </a:xfrm>
          <a:prstGeom prst="rect">
            <a:avLst/>
          </a:prstGeom>
          <a:noFill/>
        </p:spPr>
        <p:txBody>
          <a:bodyPr wrap="square">
            <a:spAutoFit/>
          </a:bodyPr>
          <a:lstStyle/>
          <a:p>
            <a:pPr>
              <a:lnSpc>
                <a:spcPct val="107000"/>
              </a:lnSpc>
              <a:spcAft>
                <a:spcPts val="800"/>
              </a:spcAft>
            </a:pPr>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38: Loss curves for VIME unsupervised training for anomaly score based binary classification on UNSW-NB15.</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9" name="Picture 8">
            <a:extLst>
              <a:ext uri="{FF2B5EF4-FFF2-40B4-BE49-F238E27FC236}">
                <a16:creationId xmlns:a16="http://schemas.microsoft.com/office/drawing/2014/main" id="{5ABEFFFA-6DA3-7AA4-98AE-BCEBB986DE2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00" y="2134800"/>
            <a:ext cx="7063816" cy="2056200"/>
          </a:xfrm>
          <a:prstGeom prst="rect">
            <a:avLst/>
          </a:prstGeom>
          <a:noFill/>
          <a:ln>
            <a:solidFill>
              <a:schemeClr val="tx1"/>
            </a:solidFill>
          </a:ln>
        </p:spPr>
      </p:pic>
      <p:sp>
        <p:nvSpPr>
          <p:cNvPr id="8" name="Title 1">
            <a:extLst>
              <a:ext uri="{FF2B5EF4-FFF2-40B4-BE49-F238E27FC236}">
                <a16:creationId xmlns:a16="http://schemas.microsoft.com/office/drawing/2014/main" id="{AF50BEF6-21EF-FFCC-DC8C-7BA0986CF01B}"/>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Tree>
    <p:extLst>
      <p:ext uri="{BB962C8B-B14F-4D97-AF65-F5344CB8AC3E}">
        <p14:creationId xmlns:p14="http://schemas.microsoft.com/office/powerpoint/2010/main" val="3854004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3" name="Content Placeholder 2"/>
          <p:cNvSpPr>
            <a:spLocks noGrp="1"/>
          </p:cNvSpPr>
          <p:nvPr>
            <p:ph idx="4294967295"/>
          </p:nvPr>
        </p:nvSpPr>
        <p:spPr>
          <a:xfrm>
            <a:off x="306000" y="1144800"/>
            <a:ext cx="8457000" cy="856800"/>
          </a:xfrm>
        </p:spPr>
        <p:txBody>
          <a:bodyPr>
            <a:normAutofit/>
          </a:bodyPr>
          <a:lstStyle/>
          <a:p>
            <a:pPr>
              <a:buFont typeface="Courier New" panose="02070309020205020404" pitchFamily="49" charset="0"/>
              <a:buChar char="o"/>
            </a:pPr>
            <a:r>
              <a:rPr lang="en-US" b="1" dirty="0"/>
              <a:t> Anomaly score based binary classification on UNSW-NB15</a:t>
            </a:r>
            <a:endParaRPr lang="en-US" dirty="0"/>
          </a:p>
          <a:p>
            <a:pPr lvl="1">
              <a:buFont typeface="Wingdings" panose="05000000000000000000" pitchFamily="2" charset="2"/>
              <a:buChar char="v"/>
            </a:pPr>
            <a:r>
              <a:rPr lang="en-US" dirty="0"/>
              <a:t> Ensemble Model – </a:t>
            </a:r>
          </a:p>
          <a:p>
            <a:pPr marL="726948" lvl="2" indent="-342900">
              <a:buFont typeface="+mj-lt"/>
              <a:buAutoNum type="arabicPeriod"/>
            </a:pPr>
            <a:endParaRPr lang="en-US" sz="1800" dirty="0"/>
          </a:p>
        </p:txBody>
      </p:sp>
      <p:sp>
        <p:nvSpPr>
          <p:cNvPr id="7" name="TextBox 6">
            <a:extLst>
              <a:ext uri="{FF2B5EF4-FFF2-40B4-BE49-F238E27FC236}">
                <a16:creationId xmlns:a16="http://schemas.microsoft.com/office/drawing/2014/main" id="{8886B71B-950D-A797-B6FB-DCAE803873D6}"/>
              </a:ext>
            </a:extLst>
          </p:cNvPr>
          <p:cNvSpPr txBox="1"/>
          <p:nvPr/>
        </p:nvSpPr>
        <p:spPr>
          <a:xfrm>
            <a:off x="685800" y="4287962"/>
            <a:ext cx="3213665" cy="807978"/>
          </a:xfrm>
          <a:prstGeom prst="rect">
            <a:avLst/>
          </a:prstGeom>
          <a:noFill/>
        </p:spPr>
        <p:txBody>
          <a:bodyPr wrap="square">
            <a:spAutoFit/>
          </a:bodyPr>
          <a:lstStyle/>
          <a:p>
            <a:pPr>
              <a:lnSpc>
                <a:spcPct val="107000"/>
              </a:lnSpc>
              <a:spcAft>
                <a:spcPts val="800"/>
              </a:spcAft>
            </a:pPr>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39: Loss curve for ANN trained on reconstruction error features for anomaly score based binary classification on UNSW-NB15.</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8" name="Picture 7">
            <a:extLst>
              <a:ext uri="{FF2B5EF4-FFF2-40B4-BE49-F238E27FC236}">
                <a16:creationId xmlns:a16="http://schemas.microsoft.com/office/drawing/2014/main" id="{159DD071-89D1-8277-1088-A093A045DFA8}"/>
              </a:ext>
            </a:extLst>
          </p:cNvPr>
          <p:cNvPicPr>
            <a:picLocks noChangeAspect="1"/>
          </p:cNvPicPr>
          <p:nvPr/>
        </p:nvPicPr>
        <p:blipFill>
          <a:blip r:embed="rId3"/>
          <a:stretch>
            <a:fillRect/>
          </a:stretch>
        </p:blipFill>
        <p:spPr>
          <a:xfrm>
            <a:off x="763200" y="2134800"/>
            <a:ext cx="3136265" cy="2155190"/>
          </a:xfrm>
          <a:prstGeom prst="rect">
            <a:avLst/>
          </a:prstGeom>
          <a:ln>
            <a:solidFill>
              <a:schemeClr val="tx1"/>
            </a:solidFill>
          </a:ln>
        </p:spPr>
      </p:pic>
      <p:pic>
        <p:nvPicPr>
          <p:cNvPr id="10" name="Picture 9">
            <a:extLst>
              <a:ext uri="{FF2B5EF4-FFF2-40B4-BE49-F238E27FC236}">
                <a16:creationId xmlns:a16="http://schemas.microsoft.com/office/drawing/2014/main" id="{C798ECC6-A48D-57C0-4EC8-0372C913D00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901" t="5200" r="1498" b="5404"/>
          <a:stretch/>
        </p:blipFill>
        <p:spPr bwMode="auto">
          <a:xfrm>
            <a:off x="4106998" y="2134800"/>
            <a:ext cx="4909730" cy="2357288"/>
          </a:xfrm>
          <a:prstGeom prst="rect">
            <a:avLst/>
          </a:prstGeom>
          <a:noFill/>
          <a:ln>
            <a:solidFill>
              <a:schemeClr val="tx1"/>
            </a:solid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718B8DEE-97EB-98F4-A84C-8F021BF07C06}"/>
              </a:ext>
            </a:extLst>
          </p:cNvPr>
          <p:cNvSpPr txBox="1"/>
          <p:nvPr/>
        </p:nvSpPr>
        <p:spPr>
          <a:xfrm>
            <a:off x="4038600" y="4507301"/>
            <a:ext cx="4978128" cy="445699"/>
          </a:xfrm>
          <a:prstGeom prst="rect">
            <a:avLst/>
          </a:prstGeom>
          <a:noFill/>
        </p:spPr>
        <p:txBody>
          <a:bodyPr wrap="square">
            <a:spAutoFit/>
          </a:bodyPr>
          <a:lstStyle/>
          <a:p>
            <a:pPr>
              <a:lnSpc>
                <a:spcPct val="107000"/>
              </a:lnSpc>
              <a:spcAft>
                <a:spcPts val="800"/>
              </a:spcAft>
            </a:pPr>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a:t>
            </a:r>
            <a:r>
              <a:rPr lang="en-US" sz="1100" spc="75" dirty="0">
                <a:solidFill>
                  <a:srgbClr val="5A5A5A"/>
                </a:solidFill>
                <a:latin typeface="Times New Roman" panose="02020603050405020304" pitchFamily="18" charset="0"/>
                <a:ea typeface="DengXian" panose="02010600030101010101" pitchFamily="2" charset="-122"/>
                <a:cs typeface="Mangal" panose="02040503050203030202" pitchFamily="18" charset="0"/>
              </a:rPr>
              <a:t>40</a:t>
            </a:r>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 Performance of proposed ensemble model on testing dataset for anomaly score based binary classification on UNSW-NB15.</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9" name="Title 1">
            <a:extLst>
              <a:ext uri="{FF2B5EF4-FFF2-40B4-BE49-F238E27FC236}">
                <a16:creationId xmlns:a16="http://schemas.microsoft.com/office/drawing/2014/main" id="{BAD8E2EA-01C5-9F11-E5DA-945930C84FC2}"/>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Tree>
    <p:extLst>
      <p:ext uri="{BB962C8B-B14F-4D97-AF65-F5344CB8AC3E}">
        <p14:creationId xmlns:p14="http://schemas.microsoft.com/office/powerpoint/2010/main" val="457991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3" name="Content Placeholder 2"/>
          <p:cNvSpPr>
            <a:spLocks noGrp="1"/>
          </p:cNvSpPr>
          <p:nvPr>
            <p:ph idx="4294967295"/>
          </p:nvPr>
        </p:nvSpPr>
        <p:spPr>
          <a:xfrm>
            <a:off x="0" y="1143000"/>
            <a:ext cx="8763000" cy="5562600"/>
          </a:xfrm>
        </p:spPr>
        <p:txBody>
          <a:bodyPr>
            <a:normAutofit fontScale="92500" lnSpcReduction="10000"/>
          </a:bodyPr>
          <a:lstStyle/>
          <a:p>
            <a:pPr lvl="2">
              <a:buFont typeface="Courier New" panose="02070309020205020404" pitchFamily="49" charset="0"/>
              <a:buChar char="o"/>
            </a:pPr>
            <a:r>
              <a:rPr lang="en-US" sz="1800" dirty="0"/>
              <a:t>In this work, an intelligent intrusion detection system for network anomaly detection and attack classification was created with the help of unsupervised and self-supervised machine learning techniques. </a:t>
            </a:r>
          </a:p>
          <a:p>
            <a:pPr lvl="2">
              <a:buFont typeface="Courier New" panose="02070309020205020404" pitchFamily="49" charset="0"/>
              <a:buChar char="o"/>
            </a:pPr>
            <a:endParaRPr lang="en-US" sz="1800" dirty="0"/>
          </a:p>
          <a:p>
            <a:pPr lvl="2">
              <a:buFont typeface="Courier New" panose="02070309020205020404" pitchFamily="49" charset="0"/>
              <a:buChar char="o"/>
            </a:pPr>
            <a:r>
              <a:rPr lang="en-US" sz="1800" dirty="0"/>
              <a:t>A novel ensemble framework for unsupervised network anomaly detection was proposed. For this, two autoencoders that can effectively detect network anomalies were developed and integrated into the ensemble framework. To determine the final prediction of a traffic sample, a weighting scheme was proposed using ANN that allows the framework to quantify each model's goodness and then predicts the label of the sample based on the output of the individual models. </a:t>
            </a:r>
          </a:p>
          <a:p>
            <a:pPr lvl="2">
              <a:buFont typeface="Courier New" panose="02070309020205020404" pitchFamily="49" charset="0"/>
              <a:buChar char="o"/>
            </a:pPr>
            <a:endParaRPr lang="en-US" sz="1800" dirty="0"/>
          </a:p>
          <a:p>
            <a:pPr lvl="2">
              <a:buFont typeface="Courier New" panose="02070309020205020404" pitchFamily="49" charset="0"/>
              <a:buChar char="o"/>
            </a:pPr>
            <a:r>
              <a:rPr lang="en-US" sz="1800" dirty="0"/>
              <a:t>Two novel label-free self-supervised learning methods were introduced to learn better representations for features in data and as a means to deal with the phenomenon of intrusion class imbalance. </a:t>
            </a:r>
          </a:p>
          <a:p>
            <a:pPr lvl="2">
              <a:buFont typeface="Courier New" panose="02070309020205020404" pitchFamily="49" charset="0"/>
              <a:buChar char="o"/>
            </a:pPr>
            <a:endParaRPr lang="en-US" sz="1800" dirty="0"/>
          </a:p>
          <a:p>
            <a:pPr lvl="2">
              <a:buFont typeface="Courier New" panose="02070309020205020404" pitchFamily="49" charset="0"/>
              <a:buChar char="o"/>
            </a:pPr>
            <a:r>
              <a:rPr lang="en-US" sz="1800" dirty="0"/>
              <a:t>Extensive experiments were carried out on two widely used open-source datasets namely UNSW-NB15 and CICIDS-2017. </a:t>
            </a:r>
          </a:p>
          <a:p>
            <a:pPr lvl="2">
              <a:buFont typeface="Courier New" panose="02070309020205020404" pitchFamily="49" charset="0"/>
              <a:buChar char="o"/>
            </a:pPr>
            <a:endParaRPr lang="en-US" sz="1800" dirty="0"/>
          </a:p>
          <a:p>
            <a:pPr lvl="2">
              <a:buFont typeface="Courier New" panose="02070309020205020404" pitchFamily="49" charset="0"/>
              <a:buChar char="o"/>
            </a:pPr>
            <a:r>
              <a:rPr lang="en-US" sz="1800" dirty="0"/>
              <a:t>In the future, I would like to experiment with other commonly used open-source datasets for network intrusion detection and attack classification such as IPS stratosphere, Kitsune, and KDDCUP99.</a:t>
            </a:r>
          </a:p>
        </p:txBody>
      </p:sp>
      <p:sp>
        <p:nvSpPr>
          <p:cNvPr id="5" name="Title 1">
            <a:extLst>
              <a:ext uri="{FF2B5EF4-FFF2-40B4-BE49-F238E27FC236}">
                <a16:creationId xmlns:a16="http://schemas.microsoft.com/office/drawing/2014/main" id="{DE08BEE2-31FD-85BE-016C-DD1434E8C17B}"/>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dirty="0"/>
              <a:t>Conclusion and Future Work</a:t>
            </a:r>
          </a:p>
        </p:txBody>
      </p:sp>
    </p:spTree>
    <p:extLst>
      <p:ext uri="{BB962C8B-B14F-4D97-AF65-F5344CB8AC3E}">
        <p14:creationId xmlns:p14="http://schemas.microsoft.com/office/powerpoint/2010/main" val="2507177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85B6D9-5742-F436-6AE4-88BDF0305B54}"/>
              </a:ext>
            </a:extLst>
          </p:cNvPr>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a:extLst>
              <a:ext uri="{FF2B5EF4-FFF2-40B4-BE49-F238E27FC236}">
                <a16:creationId xmlns:a16="http://schemas.microsoft.com/office/drawing/2014/main" id="{ADACB9DF-EF5D-A951-ADFF-25839A6545A2}"/>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dirty="0"/>
              <a:t>References</a:t>
            </a:r>
            <a:endParaRPr lang="en-SG" dirty="0"/>
          </a:p>
        </p:txBody>
      </p:sp>
      <p:sp>
        <p:nvSpPr>
          <p:cNvPr id="8" name="Content Placeholder 2">
            <a:extLst>
              <a:ext uri="{FF2B5EF4-FFF2-40B4-BE49-F238E27FC236}">
                <a16:creationId xmlns:a16="http://schemas.microsoft.com/office/drawing/2014/main" id="{E27D3F23-018B-3740-418F-683F9191D96B}"/>
              </a:ext>
            </a:extLst>
          </p:cNvPr>
          <p:cNvSpPr txBox="1">
            <a:spLocks/>
          </p:cNvSpPr>
          <p:nvPr/>
        </p:nvSpPr>
        <p:spPr>
          <a:xfrm>
            <a:off x="306000" y="1143000"/>
            <a:ext cx="8229600" cy="50292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mj-lt"/>
              <a:buAutoNum type="arabicPeriod"/>
            </a:pPr>
            <a:r>
              <a:rPr lang="en-IN" sz="1200" dirty="0">
                <a:hlinkClick r:id="rId2"/>
              </a:rPr>
              <a:t>https://www.nas.gov.sg/archivesonline/data/pdfdoc/20130516001/press_release_i2r-icm_outreach_night_2013.pdf</a:t>
            </a:r>
            <a:endParaRPr lang="en-IN" sz="1200" dirty="0"/>
          </a:p>
          <a:p>
            <a:pPr marL="457200" indent="-457200">
              <a:buFont typeface="+mj-lt"/>
              <a:buAutoNum type="arabicPeriod"/>
            </a:pPr>
            <a:r>
              <a:rPr lang="en-IN" sz="1200" dirty="0">
                <a:hlinkClick r:id="" action="ppaction://noaction"/>
              </a:rPr>
              <a:t>https://www.wikidata.org/wiki/Q30281831</a:t>
            </a:r>
          </a:p>
          <a:p>
            <a:pPr marL="457200" indent="-457200">
              <a:buFont typeface="+mj-lt"/>
              <a:buAutoNum type="arabicPeriod"/>
            </a:pPr>
            <a:r>
              <a:rPr lang="en-IN" sz="1200" dirty="0">
                <a:hlinkClick r:id="" action="ppaction://noaction"/>
              </a:rPr>
              <a:t>https://www.sciencedirect.com/science/article/pii/S1877042813039554</a:t>
            </a:r>
            <a:endParaRPr lang="en-IN" sz="1200" dirty="0"/>
          </a:p>
          <a:p>
            <a:pPr marL="457200" indent="-457200">
              <a:buFont typeface="+mj-lt"/>
              <a:buAutoNum type="arabicPeriod"/>
            </a:pPr>
            <a:r>
              <a:rPr lang="en-IN" sz="1200" dirty="0">
                <a:hlinkClick r:id="rId3"/>
              </a:rPr>
              <a:t>https://search.ieice.org/bin/summary.php?id=e100-d_8_1729</a:t>
            </a:r>
            <a:endParaRPr lang="en-IN" sz="1200" dirty="0"/>
          </a:p>
          <a:p>
            <a:pPr marL="457200" indent="-457200">
              <a:buFont typeface="+mj-lt"/>
              <a:buAutoNum type="arabicPeriod"/>
            </a:pPr>
            <a:r>
              <a:rPr lang="en-IN" sz="1200" dirty="0">
                <a:hlinkClick r:id="rId4"/>
              </a:rPr>
              <a:t>https://www.sciencedirect.com/science/article/abs/pii/S1570870519311035</a:t>
            </a:r>
            <a:endParaRPr lang="en-IN" sz="1200" dirty="0"/>
          </a:p>
          <a:p>
            <a:pPr marL="457200" indent="-457200">
              <a:buFont typeface="+mj-lt"/>
              <a:buAutoNum type="arabicPeriod"/>
            </a:pPr>
            <a:r>
              <a:rPr lang="en-IN" sz="1200" dirty="0">
                <a:hlinkClick r:id="rId5"/>
              </a:rPr>
              <a:t>https://ieeexplore.ieee.org/document/9311173</a:t>
            </a:r>
            <a:endParaRPr lang="en-IN" sz="1200" dirty="0"/>
          </a:p>
          <a:p>
            <a:pPr marL="457200" indent="-457200">
              <a:buFont typeface="+mj-lt"/>
              <a:buAutoNum type="arabicPeriod"/>
            </a:pPr>
            <a:r>
              <a:rPr lang="en-IN" sz="1200" dirty="0">
                <a:hlinkClick r:id="rId6"/>
              </a:rPr>
              <a:t>https://www.unb.ca/cic/datasets/ids-2017.html</a:t>
            </a:r>
            <a:endParaRPr lang="en-IN" sz="1200" dirty="0"/>
          </a:p>
          <a:p>
            <a:pPr marL="457200" indent="-457200">
              <a:buFont typeface="+mj-lt"/>
              <a:buAutoNum type="arabicPeriod"/>
            </a:pPr>
            <a:r>
              <a:rPr lang="en-IN" sz="1200" dirty="0">
                <a:hlinkClick r:id="rId7"/>
              </a:rPr>
              <a:t>https://github.com/AlliedToasters/dfencoder</a:t>
            </a:r>
            <a:endParaRPr lang="en-IN" sz="1200" dirty="0"/>
          </a:p>
          <a:p>
            <a:pPr marL="457200" indent="-457200">
              <a:buFont typeface="+mj-lt"/>
              <a:buAutoNum type="arabicPeriod"/>
            </a:pPr>
            <a:r>
              <a:rPr lang="en-IN" sz="1200" dirty="0">
                <a:hlinkClick r:id="rId8"/>
              </a:rPr>
              <a:t>https://towardsdatascience.com/how-to-apply-self-supervision-to-tabular-data-introducing-dfencoder-eec21c4afaef</a:t>
            </a:r>
            <a:endParaRPr lang="en-IN" sz="1200" dirty="0"/>
          </a:p>
          <a:p>
            <a:pPr marL="457200" indent="-457200">
              <a:buFont typeface="+mj-lt"/>
              <a:buAutoNum type="arabicPeriod"/>
            </a:pPr>
            <a:r>
              <a:rPr lang="en-IN" sz="1200" dirty="0">
                <a:hlinkClick r:id="rId7"/>
              </a:rPr>
              <a:t>https://github.com/AlliedToasters/dfencoder</a:t>
            </a:r>
            <a:endParaRPr lang="en-IN" sz="1200" dirty="0"/>
          </a:p>
          <a:p>
            <a:pPr marL="457200" indent="-457200">
              <a:buFont typeface="+mj-lt"/>
              <a:buAutoNum type="arabicPeriod"/>
            </a:pPr>
            <a:r>
              <a:rPr lang="en-IN" sz="1200" dirty="0">
                <a:hlinkClick r:id="rId9"/>
              </a:rPr>
              <a:t>https://proceedings.neurips.cc//paper/2020/file/7d97667a3e056acab9aaf653807b4a03-Paper.pdf</a:t>
            </a:r>
            <a:endParaRPr lang="en-IN" sz="1200" dirty="0"/>
          </a:p>
          <a:p>
            <a:pPr marL="457200" indent="-457200">
              <a:buFont typeface="+mj-lt"/>
              <a:buAutoNum type="arabicPeriod"/>
            </a:pPr>
            <a:r>
              <a:rPr lang="en-IN" sz="1200" dirty="0">
                <a:hlinkClick r:id="rId10"/>
              </a:rPr>
              <a:t>https://github.com/jsyoon0823/VIME</a:t>
            </a:r>
            <a:endParaRPr lang="en-IN" sz="1200" dirty="0"/>
          </a:p>
          <a:p>
            <a:pPr marL="457200" indent="-457200">
              <a:buFont typeface="+mj-lt"/>
              <a:buAutoNum type="arabicPeriod"/>
            </a:pPr>
            <a:r>
              <a:rPr lang="en-IN" sz="1200" dirty="0">
                <a:hlinkClick r:id="rId11"/>
              </a:rPr>
              <a:t>https://link.springer.com/article/10.1007/s13748-021-00243-5</a:t>
            </a:r>
            <a:endParaRPr lang="en-IN" sz="1200" dirty="0"/>
          </a:p>
          <a:p>
            <a:pPr marL="457200" indent="-457200">
              <a:buFont typeface="+mj-lt"/>
              <a:buAutoNum type="arabicPeriod"/>
            </a:pPr>
            <a:r>
              <a:rPr lang="en-IN" sz="1200" dirty="0">
                <a:hlinkClick r:id="rId12"/>
              </a:rPr>
              <a:t>https://www.sciencedirect.com/science/article/abs/pii/S002002552100462X#:~:text=It%20learns%20an%20intrusion%20detection,network%20flows%20and%20attacks%2C%20respectively</a:t>
            </a:r>
            <a:r>
              <a:rPr lang="en-IN" sz="1200" dirty="0"/>
              <a:t>.</a:t>
            </a:r>
          </a:p>
          <a:p>
            <a:pPr marL="457200" indent="-457200">
              <a:buFont typeface="+mj-lt"/>
              <a:buAutoNum type="arabicPeriod"/>
            </a:pPr>
            <a:endParaRPr lang="en-IN" sz="1200" dirty="0"/>
          </a:p>
          <a:p>
            <a:pPr marL="457200" indent="-457200">
              <a:buFont typeface="+mj-lt"/>
              <a:buAutoNum type="arabicPeriod"/>
            </a:pPr>
            <a:endParaRPr lang="en-IN" sz="1200" dirty="0"/>
          </a:p>
          <a:p>
            <a:pPr marL="457200" indent="-457200">
              <a:buFont typeface="+mj-lt"/>
              <a:buAutoNum type="arabicPeriod"/>
            </a:pPr>
            <a:endParaRPr lang="en-IN" sz="1200" dirty="0"/>
          </a:p>
          <a:p>
            <a:pPr marL="457200" indent="-457200">
              <a:buFont typeface="+mj-lt"/>
              <a:buAutoNum type="arabicPeriod"/>
            </a:pPr>
            <a:endParaRPr lang="en-IN" sz="1200" dirty="0"/>
          </a:p>
          <a:p>
            <a:pPr marL="457200" indent="-457200">
              <a:buFont typeface="+mj-lt"/>
              <a:buAutoNum type="arabicPeriod"/>
            </a:pPr>
            <a:endParaRPr lang="en-IN" sz="1200" dirty="0"/>
          </a:p>
          <a:p>
            <a:pPr marL="457200" indent="-457200">
              <a:buFont typeface="+mj-lt"/>
              <a:buAutoNum type="arabicPeriod"/>
            </a:pPr>
            <a:endParaRPr lang="en-IN" sz="1200" dirty="0"/>
          </a:p>
          <a:p>
            <a:pPr marL="457200" indent="-457200">
              <a:buFont typeface="+mj-lt"/>
              <a:buAutoNum type="arabicPeriod"/>
            </a:pPr>
            <a:endParaRPr lang="en-IN" sz="1200" dirty="0"/>
          </a:p>
          <a:p>
            <a:pPr marL="457200" indent="-457200">
              <a:buFont typeface="+mj-lt"/>
              <a:buAutoNum type="arabicPeriod"/>
            </a:pPr>
            <a:endParaRPr lang="en-IN" sz="1200" dirty="0"/>
          </a:p>
          <a:p>
            <a:pPr marL="457200" indent="-457200">
              <a:buFont typeface="+mj-lt"/>
              <a:buAutoNum type="arabicPeriod"/>
            </a:pPr>
            <a:endParaRPr lang="en-IN" sz="1200" dirty="0"/>
          </a:p>
          <a:p>
            <a:pPr marL="457200" indent="-457200">
              <a:buFont typeface="+mj-lt"/>
              <a:buAutoNum type="arabicPeriod"/>
            </a:pPr>
            <a:endParaRPr lang="en-IN" sz="1200" dirty="0"/>
          </a:p>
          <a:p>
            <a:pPr marL="457200" indent="-457200">
              <a:buFont typeface="+mj-lt"/>
              <a:buAutoNum type="arabicPeriod"/>
            </a:pPr>
            <a:endParaRPr lang="en-IN" sz="1200" dirty="0"/>
          </a:p>
          <a:p>
            <a:endParaRPr lang="en-IN" sz="1200" dirty="0"/>
          </a:p>
        </p:txBody>
      </p:sp>
    </p:spTree>
    <p:extLst>
      <p:ext uri="{BB962C8B-B14F-4D97-AF65-F5344CB8AC3E}">
        <p14:creationId xmlns:p14="http://schemas.microsoft.com/office/powerpoint/2010/main" val="368254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2" name="Title 1"/>
          <p:cNvSpPr>
            <a:spLocks noGrp="1"/>
          </p:cNvSpPr>
          <p:nvPr>
            <p:ph type="title" idx="4294967295"/>
          </p:nvPr>
        </p:nvSpPr>
        <p:spPr>
          <a:xfrm>
            <a:off x="0" y="1"/>
            <a:ext cx="9144000" cy="856800"/>
          </a:xfrm>
        </p:spPr>
        <p:txBody>
          <a:bodyPr/>
          <a:lstStyle/>
          <a:p>
            <a:pPr algn="ctr"/>
            <a:r>
              <a:rPr lang="en-US" dirty="0"/>
              <a:t>Introduction (contd.)</a:t>
            </a:r>
            <a:endParaRPr lang="en-SG" dirty="0"/>
          </a:p>
        </p:txBody>
      </p:sp>
      <p:sp>
        <p:nvSpPr>
          <p:cNvPr id="3" name="Content Placeholder 2"/>
          <p:cNvSpPr>
            <a:spLocks noGrp="1"/>
          </p:cNvSpPr>
          <p:nvPr>
            <p:ph idx="4294967295"/>
          </p:nvPr>
        </p:nvSpPr>
        <p:spPr>
          <a:xfrm>
            <a:off x="306000" y="1144800"/>
            <a:ext cx="8457000" cy="4022725"/>
          </a:xfrm>
        </p:spPr>
        <p:txBody>
          <a:bodyPr>
            <a:normAutofit/>
          </a:bodyPr>
          <a:lstStyle/>
          <a:p>
            <a:pPr lvl="1">
              <a:buFont typeface="Courier New" panose="02070309020205020404" pitchFamily="49" charset="0"/>
              <a:buChar char="o"/>
            </a:pPr>
            <a:r>
              <a:rPr lang="en-US" sz="2000" b="1" dirty="0"/>
              <a:t>Solution</a:t>
            </a:r>
          </a:p>
          <a:p>
            <a:pPr lvl="2">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Mangal" panose="02040503050203030202" pitchFamily="18" charset="0"/>
              </a:rPr>
              <a:t> We </a:t>
            </a:r>
            <a:r>
              <a:rPr lang="en-IN" sz="18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developed intrusion detection system using artificial intelligence</a:t>
            </a:r>
            <a:r>
              <a:rPr lang="en-IN" sz="1800" dirty="0">
                <a:effectLst/>
                <a:latin typeface="Calibri" panose="020F0502020204030204" pitchFamily="34" charset="0"/>
                <a:ea typeface="Calibri" panose="020F0502020204030204" pitchFamily="34" charset="0"/>
                <a:cs typeface="Mangal" panose="02040503050203030202" pitchFamily="18" charset="0"/>
              </a:rPr>
              <a:t> which could detect and classify various types of attacks in a network</a:t>
            </a:r>
            <a:r>
              <a:rPr lang="en-US" sz="1800" dirty="0">
                <a:effectLst/>
                <a:latin typeface="Calibri" panose="020F0502020204030204" pitchFamily="34" charset="0"/>
                <a:ea typeface="Calibri" panose="020F0502020204030204" pitchFamily="34" charset="0"/>
                <a:cs typeface="Mangal" panose="02040503050203030202" pitchFamily="18" charset="0"/>
              </a:rPr>
              <a:t>.</a:t>
            </a:r>
          </a:p>
          <a:p>
            <a:pPr marL="384048" lvl="2" indent="0">
              <a:buNone/>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lvl="2">
              <a:buFont typeface="Wingdings" panose="05000000000000000000" pitchFamily="2" charset="2"/>
              <a:buChar char="v"/>
            </a:pPr>
            <a:r>
              <a:rPr lang="en-IN" sz="1800" dirty="0">
                <a:latin typeface="Calibri" panose="020F0502020204030204" pitchFamily="34" charset="0"/>
                <a:ea typeface="Calibri" panose="020F0502020204030204" pitchFamily="34" charset="0"/>
                <a:cs typeface="Mangal" panose="02040503050203030202" pitchFamily="18" charset="0"/>
              </a:rPr>
              <a:t> Many </a:t>
            </a:r>
            <a:r>
              <a:rPr lang="en-US" sz="1800" dirty="0">
                <a:effectLst/>
                <a:latin typeface="Calibri" panose="020F0502020204030204" pitchFamily="34" charset="0"/>
                <a:ea typeface="Calibri" panose="020F0502020204030204" pitchFamily="34" charset="0"/>
                <a:cs typeface="Mangal" panose="02040503050203030202" pitchFamily="18" charset="0"/>
              </a:rPr>
              <a:t>recent studies</a:t>
            </a:r>
            <a:r>
              <a:rPr lang="en-IN" sz="1800" dirty="0">
                <a:latin typeface="Calibri" panose="020F0502020204030204" pitchFamily="34" charset="0"/>
                <a:ea typeface="Calibri" panose="020F0502020204030204" pitchFamily="34" charset="0"/>
                <a:cs typeface="Mangal" panose="02040503050203030202" pitchFamily="18" charset="0"/>
              </a:rPr>
              <a:t> [5,6] use </a:t>
            </a:r>
            <a:r>
              <a:rPr lang="en-US" sz="1800" dirty="0">
                <a:effectLst/>
                <a:latin typeface="Calibri" panose="020F0502020204030204" pitchFamily="34" charset="0"/>
                <a:ea typeface="Calibri" panose="020F0502020204030204" pitchFamily="34" charset="0"/>
                <a:cs typeface="Mangal" panose="02040503050203030202" pitchFamily="18" charset="0"/>
              </a:rPr>
              <a:t>down-sampling and/or over-sampling approaches with deep neural networks to cope with class imbalance in network traffic datasets. However, down-sampling causes loss of information, while generating artificial samples may cause overfitting, noise, or class overlap. </a:t>
            </a:r>
            <a:r>
              <a:rPr lang="en-US" sz="1800" dirty="0">
                <a:latin typeface="Calibri" panose="020F0502020204030204" pitchFamily="34" charset="0"/>
                <a:ea typeface="Calibri" panose="020F0502020204030204" pitchFamily="34" charset="0"/>
                <a:cs typeface="Mangal" panose="02040503050203030202" pitchFamily="18" charset="0"/>
              </a:rPr>
              <a:t>In this project, we </a:t>
            </a:r>
            <a:r>
              <a:rPr lang="en-US" sz="1800" dirty="0">
                <a:solidFill>
                  <a:srgbClr val="FF0000"/>
                </a:solidFill>
                <a:latin typeface="Calibri" panose="020F0502020204030204" pitchFamily="34" charset="0"/>
                <a:ea typeface="Calibri" panose="020F0502020204030204" pitchFamily="34" charset="0"/>
                <a:cs typeface="Mangal" panose="02040503050203030202" pitchFamily="18" charset="0"/>
              </a:rPr>
              <a:t>investigated unsupervised and self-supervised learning methods to learn better representations for features in data and as a means to deal with the phenomenon of intrusion class imbalance</a:t>
            </a:r>
            <a:r>
              <a:rPr lang="en-US" sz="1800" dirty="0">
                <a:latin typeface="Calibri" panose="020F0502020204030204" pitchFamily="34" charset="0"/>
                <a:ea typeface="Calibri" panose="020F0502020204030204" pitchFamily="34" charset="0"/>
                <a:cs typeface="Mangal" panose="02040503050203030202" pitchFamily="18" charset="0"/>
              </a:rPr>
              <a:t>.</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3" name="Content Placeholder 2"/>
          <p:cNvSpPr>
            <a:spLocks noGrp="1"/>
          </p:cNvSpPr>
          <p:nvPr>
            <p:ph idx="4294967295"/>
          </p:nvPr>
        </p:nvSpPr>
        <p:spPr>
          <a:xfrm>
            <a:off x="306000" y="1144800"/>
            <a:ext cx="8457000" cy="1492250"/>
          </a:xfrm>
        </p:spPr>
        <p:txBody>
          <a:bodyPr>
            <a:normAutofit/>
          </a:bodyPr>
          <a:lstStyle/>
          <a:p>
            <a:pPr>
              <a:buFont typeface="Courier New" panose="02070309020205020404" pitchFamily="49" charset="0"/>
              <a:buChar char="o"/>
            </a:pPr>
            <a:r>
              <a:rPr lang="en-US" dirty="0"/>
              <a:t> </a:t>
            </a:r>
            <a:r>
              <a:rPr lang="en-US" b="1" dirty="0"/>
              <a:t>CICIDS-2017 [7]</a:t>
            </a:r>
            <a:r>
              <a:rPr lang="en-US" sz="1600" dirty="0">
                <a:effectLst/>
                <a:latin typeface="Times New Roman" panose="02020603050405020304" pitchFamily="18" charset="0"/>
                <a:ea typeface="Calibri" panose="020F0502020204030204" pitchFamily="34" charset="0"/>
                <a:cs typeface="Mangal" panose="02040503050203030202" pitchFamily="18" charset="0"/>
              </a:rPr>
              <a:t> </a:t>
            </a:r>
            <a:endParaRPr lang="en-US" dirty="0">
              <a:cs typeface="Mangal" panose="02040503050203030202" pitchFamily="18" charset="0"/>
            </a:endParaRPr>
          </a:p>
          <a:p>
            <a:pPr lvl="1">
              <a:lnSpc>
                <a:spcPct val="107000"/>
              </a:lnSpc>
              <a:buFont typeface="Wingdings" panose="05000000000000000000" pitchFamily="2" charset="2"/>
              <a:buChar char="v"/>
            </a:pPr>
            <a:r>
              <a:rPr lang="en-US" dirty="0">
                <a:effectLst/>
                <a:ea typeface="Calibri" panose="020F0502020204030204" pitchFamily="34" charset="0"/>
                <a:cs typeface="Mangal" panose="02040503050203030202" pitchFamily="18" charset="0"/>
              </a:rPr>
              <a:t> Open-source network attack traffic dataset.</a:t>
            </a:r>
            <a:endParaRPr lang="en-IN" dirty="0">
              <a:effectLst/>
              <a:ea typeface="Calibri" panose="020F0502020204030204" pitchFamily="34" charset="0"/>
              <a:cs typeface="Mangal" panose="02040503050203030202" pitchFamily="18" charset="0"/>
            </a:endParaRPr>
          </a:p>
          <a:p>
            <a:pPr lvl="1">
              <a:lnSpc>
                <a:spcPct val="107000"/>
              </a:lnSpc>
              <a:buFont typeface="Wingdings" panose="05000000000000000000" pitchFamily="2" charset="2"/>
              <a:buChar char="v"/>
            </a:pPr>
            <a:r>
              <a:rPr lang="en-US" dirty="0">
                <a:effectLst/>
                <a:ea typeface="Calibri" panose="020F0502020204030204" pitchFamily="34" charset="0"/>
                <a:cs typeface="Mangal" panose="02040503050203030202" pitchFamily="18" charset="0"/>
              </a:rPr>
              <a:t> Consists of &gt;2.8 million rows</a:t>
            </a:r>
            <a:r>
              <a:rPr lang="en-US" dirty="0">
                <a:ea typeface="Calibri" panose="020F0502020204030204" pitchFamily="34" charset="0"/>
                <a:cs typeface="Mangal" panose="02040503050203030202" pitchFamily="18" charset="0"/>
              </a:rPr>
              <a:t> and </a:t>
            </a:r>
            <a:r>
              <a:rPr lang="en-US" dirty="0">
                <a:effectLst/>
                <a:ea typeface="Calibri" panose="020F0502020204030204" pitchFamily="34" charset="0"/>
                <a:cs typeface="Mangal" panose="02040503050203030202" pitchFamily="18" charset="0"/>
              </a:rPr>
              <a:t>85 columns (84 features, 1 label).</a:t>
            </a:r>
          </a:p>
          <a:p>
            <a:pPr lvl="1">
              <a:lnSpc>
                <a:spcPct val="107000"/>
              </a:lnSpc>
              <a:buFont typeface="Wingdings" panose="05000000000000000000" pitchFamily="2" charset="2"/>
              <a:buChar char="v"/>
            </a:pPr>
            <a:r>
              <a:rPr lang="en-US" dirty="0">
                <a:effectLst/>
                <a:ea typeface="Calibri" panose="020F0502020204030204" pitchFamily="34" charset="0"/>
                <a:cs typeface="Mangal" panose="02040503050203030202" pitchFamily="18" charset="0"/>
              </a:rPr>
              <a:t> Label column contains 15 attack classes.</a:t>
            </a:r>
          </a:p>
        </p:txBody>
      </p:sp>
      <p:pic>
        <p:nvPicPr>
          <p:cNvPr id="5" name="Picture 4">
            <a:extLst>
              <a:ext uri="{FF2B5EF4-FFF2-40B4-BE49-F238E27FC236}">
                <a16:creationId xmlns:a16="http://schemas.microsoft.com/office/drawing/2014/main" id="{53B164D1-50D1-4176-8E09-0F67A6A46BC3}"/>
              </a:ext>
            </a:extLst>
          </p:cNvPr>
          <p:cNvPicPr>
            <a:picLocks noChangeAspect="1"/>
          </p:cNvPicPr>
          <p:nvPr/>
        </p:nvPicPr>
        <p:blipFill>
          <a:blip r:embed="rId3"/>
          <a:stretch>
            <a:fillRect/>
          </a:stretch>
        </p:blipFill>
        <p:spPr>
          <a:xfrm>
            <a:off x="762000" y="2946685"/>
            <a:ext cx="1605141" cy="609600"/>
          </a:xfrm>
          <a:prstGeom prst="rect">
            <a:avLst/>
          </a:prstGeom>
          <a:ln>
            <a:solidFill>
              <a:schemeClr val="tx1"/>
            </a:solidFill>
          </a:ln>
        </p:spPr>
      </p:pic>
      <p:pic>
        <p:nvPicPr>
          <p:cNvPr id="6" name="Picture 5">
            <a:extLst>
              <a:ext uri="{FF2B5EF4-FFF2-40B4-BE49-F238E27FC236}">
                <a16:creationId xmlns:a16="http://schemas.microsoft.com/office/drawing/2014/main" id="{120C8C91-0F31-4B8E-BEB3-C4B12B55C70B}"/>
              </a:ext>
            </a:extLst>
          </p:cNvPr>
          <p:cNvPicPr>
            <a:picLocks noChangeAspect="1"/>
          </p:cNvPicPr>
          <p:nvPr/>
        </p:nvPicPr>
        <p:blipFill>
          <a:blip r:embed="rId4"/>
          <a:stretch>
            <a:fillRect/>
          </a:stretch>
        </p:blipFill>
        <p:spPr>
          <a:xfrm>
            <a:off x="4509321" y="2946685"/>
            <a:ext cx="2362200" cy="2297240"/>
          </a:xfrm>
          <a:prstGeom prst="rect">
            <a:avLst/>
          </a:prstGeom>
          <a:ln>
            <a:solidFill>
              <a:schemeClr val="tx1"/>
            </a:solidFill>
          </a:ln>
        </p:spPr>
      </p:pic>
      <p:sp>
        <p:nvSpPr>
          <p:cNvPr id="7" name="TextBox 6">
            <a:extLst>
              <a:ext uri="{FF2B5EF4-FFF2-40B4-BE49-F238E27FC236}">
                <a16:creationId xmlns:a16="http://schemas.microsoft.com/office/drawing/2014/main" id="{170FC6A2-98AE-16F1-CB4F-328D96807A1F}"/>
              </a:ext>
            </a:extLst>
          </p:cNvPr>
          <p:cNvSpPr txBox="1"/>
          <p:nvPr/>
        </p:nvSpPr>
        <p:spPr>
          <a:xfrm>
            <a:off x="685800" y="3556285"/>
            <a:ext cx="2874225" cy="430887"/>
          </a:xfrm>
          <a:prstGeom prst="rect">
            <a:avLst/>
          </a:prstGeom>
          <a:noFill/>
        </p:spPr>
        <p:txBody>
          <a:bodyPr wrap="square" rtlCol="0">
            <a:spAutoFit/>
          </a:bodyPr>
          <a:lstStyle/>
          <a:p>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1: Shape of CICIDS-2017 dataset.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endParaRPr lang="en-IN" sz="1100" dirty="0"/>
          </a:p>
        </p:txBody>
      </p:sp>
      <p:sp>
        <p:nvSpPr>
          <p:cNvPr id="8" name="TextBox 7">
            <a:extLst>
              <a:ext uri="{FF2B5EF4-FFF2-40B4-BE49-F238E27FC236}">
                <a16:creationId xmlns:a16="http://schemas.microsoft.com/office/drawing/2014/main" id="{55BC7C50-F7B4-4575-81D4-3C5684E429C5}"/>
              </a:ext>
            </a:extLst>
          </p:cNvPr>
          <p:cNvSpPr txBox="1"/>
          <p:nvPr/>
        </p:nvSpPr>
        <p:spPr>
          <a:xfrm>
            <a:off x="4419600" y="5243925"/>
            <a:ext cx="3276600" cy="430887"/>
          </a:xfrm>
          <a:prstGeom prst="rect">
            <a:avLst/>
          </a:prstGeom>
          <a:noFill/>
        </p:spPr>
        <p:txBody>
          <a:bodyPr wrap="square" rtlCol="0">
            <a:spAutoFit/>
          </a:bodyPr>
          <a:lstStyle/>
          <a:p>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2: Classes with their sample frequency in CICIDS-2017 dataset.</a:t>
            </a:r>
            <a:endParaRPr lang="en-IN" sz="1100" dirty="0"/>
          </a:p>
        </p:txBody>
      </p:sp>
      <p:sp>
        <p:nvSpPr>
          <p:cNvPr id="9" name="Title 1">
            <a:extLst>
              <a:ext uri="{FF2B5EF4-FFF2-40B4-BE49-F238E27FC236}">
                <a16:creationId xmlns:a16="http://schemas.microsoft.com/office/drawing/2014/main" id="{FA91BCEE-2537-3382-5D2E-BBAAA859DF56}"/>
              </a:ext>
            </a:extLst>
          </p:cNvPr>
          <p:cNvSpPr txBox="1">
            <a:spLocks/>
          </p:cNvSpPr>
          <p:nvPr/>
        </p:nvSpPr>
        <p:spPr>
          <a:xfrm>
            <a:off x="0" y="7165"/>
            <a:ext cx="9144000" cy="8280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t>Dataset Description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2" name="Title 1"/>
          <p:cNvSpPr>
            <a:spLocks noGrp="1"/>
          </p:cNvSpPr>
          <p:nvPr>
            <p:ph type="title" idx="4294967295"/>
          </p:nvPr>
        </p:nvSpPr>
        <p:spPr>
          <a:xfrm>
            <a:off x="0" y="7165"/>
            <a:ext cx="9144000" cy="828000"/>
          </a:xfrm>
        </p:spPr>
        <p:txBody>
          <a:bodyPr/>
          <a:lstStyle/>
          <a:p>
            <a:pPr algn="ctr"/>
            <a:r>
              <a:rPr lang="en-US" dirty="0"/>
              <a:t>Dataset Description</a:t>
            </a:r>
          </a:p>
        </p:txBody>
      </p:sp>
      <p:sp>
        <p:nvSpPr>
          <p:cNvPr id="3" name="Content Placeholder 2"/>
          <p:cNvSpPr>
            <a:spLocks noGrp="1"/>
          </p:cNvSpPr>
          <p:nvPr>
            <p:ph idx="4294967295"/>
          </p:nvPr>
        </p:nvSpPr>
        <p:spPr>
          <a:xfrm>
            <a:off x="306000" y="1144800"/>
            <a:ext cx="8457000" cy="1743075"/>
          </a:xfrm>
        </p:spPr>
        <p:txBody>
          <a:bodyPr>
            <a:normAutofit/>
          </a:bodyPr>
          <a:lstStyle/>
          <a:p>
            <a:pPr>
              <a:buFont typeface="Courier New" panose="02070309020205020404" pitchFamily="49" charset="0"/>
              <a:buChar char="o"/>
            </a:pPr>
            <a:r>
              <a:rPr lang="en-US" dirty="0"/>
              <a:t> </a:t>
            </a:r>
            <a:r>
              <a:rPr lang="en-US" b="1" dirty="0"/>
              <a:t>UNSW-NB15 [8]</a:t>
            </a:r>
            <a:r>
              <a:rPr lang="en-US" sz="1600" dirty="0">
                <a:effectLst/>
                <a:latin typeface="Times New Roman" panose="02020603050405020304" pitchFamily="18" charset="0"/>
                <a:ea typeface="Calibri" panose="020F0502020204030204" pitchFamily="34" charset="0"/>
                <a:cs typeface="Mangal" panose="02040503050203030202" pitchFamily="18" charset="0"/>
              </a:rPr>
              <a:t> </a:t>
            </a:r>
            <a:endParaRPr lang="en-US" dirty="0">
              <a:cs typeface="Mangal" panose="02040503050203030202" pitchFamily="18" charset="0"/>
            </a:endParaRPr>
          </a:p>
          <a:p>
            <a:pPr lvl="1">
              <a:lnSpc>
                <a:spcPct val="107000"/>
              </a:lnSpc>
              <a:buFont typeface="Wingdings" panose="05000000000000000000" pitchFamily="2" charset="2"/>
              <a:buChar char="v"/>
            </a:pPr>
            <a:r>
              <a:rPr lang="en-US" dirty="0">
                <a:effectLst/>
                <a:ea typeface="Calibri" panose="020F0502020204030204" pitchFamily="34" charset="0"/>
                <a:cs typeface="Mangal" panose="02040503050203030202" pitchFamily="18" charset="0"/>
              </a:rPr>
              <a:t> Open-source network attack traffic dataset.</a:t>
            </a:r>
            <a:endParaRPr lang="en-IN" dirty="0">
              <a:effectLst/>
              <a:ea typeface="Calibri" panose="020F0502020204030204" pitchFamily="34" charset="0"/>
              <a:cs typeface="Mangal" panose="02040503050203030202" pitchFamily="18" charset="0"/>
            </a:endParaRPr>
          </a:p>
          <a:p>
            <a:pPr lvl="1">
              <a:lnSpc>
                <a:spcPct val="107000"/>
              </a:lnSpc>
              <a:buFont typeface="Wingdings" panose="05000000000000000000" pitchFamily="2" charset="2"/>
              <a:buChar char="v"/>
            </a:pPr>
            <a:r>
              <a:rPr lang="en-US" dirty="0">
                <a:effectLst/>
                <a:ea typeface="Calibri" panose="020F0502020204030204" pitchFamily="34" charset="0"/>
                <a:cs typeface="Mangal" panose="02040503050203030202" pitchFamily="18" charset="0"/>
              </a:rPr>
              <a:t> Consists of &gt;2.5 million rows and </a:t>
            </a:r>
            <a:r>
              <a:rPr lang="en-US" dirty="0">
                <a:ea typeface="Calibri" panose="020F0502020204030204" pitchFamily="34" charset="0"/>
                <a:cs typeface="Mangal" panose="02040503050203030202" pitchFamily="18" charset="0"/>
              </a:rPr>
              <a:t>49</a:t>
            </a:r>
            <a:r>
              <a:rPr lang="en-US" dirty="0">
                <a:effectLst/>
                <a:ea typeface="Calibri" panose="020F0502020204030204" pitchFamily="34" charset="0"/>
                <a:cs typeface="Mangal" panose="02040503050203030202" pitchFamily="18" charset="0"/>
              </a:rPr>
              <a:t> columns (</a:t>
            </a:r>
            <a:r>
              <a:rPr lang="en-US" dirty="0">
                <a:ea typeface="Calibri" panose="020F0502020204030204" pitchFamily="34" charset="0"/>
                <a:cs typeface="Mangal" panose="02040503050203030202" pitchFamily="18" charset="0"/>
              </a:rPr>
              <a:t>47</a:t>
            </a:r>
            <a:r>
              <a:rPr lang="en-US" dirty="0">
                <a:effectLst/>
                <a:ea typeface="Calibri" panose="020F0502020204030204" pitchFamily="34" charset="0"/>
                <a:cs typeface="Mangal" panose="02040503050203030202" pitchFamily="18" charset="0"/>
              </a:rPr>
              <a:t> features, 2 labels).</a:t>
            </a:r>
          </a:p>
          <a:p>
            <a:pPr lvl="1">
              <a:lnSpc>
                <a:spcPct val="107000"/>
              </a:lnSpc>
              <a:buFont typeface="Wingdings" panose="05000000000000000000" pitchFamily="2" charset="2"/>
              <a:buChar char="v"/>
            </a:pPr>
            <a:r>
              <a:rPr lang="en-US" dirty="0">
                <a:effectLst/>
                <a:ea typeface="Calibri" panose="020F0502020204030204" pitchFamily="34" charset="0"/>
                <a:cs typeface="Mangal" panose="02040503050203030202" pitchFamily="18" charset="0"/>
              </a:rPr>
              <a:t> 1 label column contains attack classes (9 different categories of attack) and another label column contains attack (1)/normal category (0). </a:t>
            </a:r>
          </a:p>
        </p:txBody>
      </p:sp>
      <p:pic>
        <p:nvPicPr>
          <p:cNvPr id="7" name="Picture 6">
            <a:extLst>
              <a:ext uri="{FF2B5EF4-FFF2-40B4-BE49-F238E27FC236}">
                <a16:creationId xmlns:a16="http://schemas.microsoft.com/office/drawing/2014/main" id="{98ED3215-9501-96AE-C8CA-67A6046D2B00}"/>
              </a:ext>
            </a:extLst>
          </p:cNvPr>
          <p:cNvPicPr>
            <a:picLocks noChangeAspect="1"/>
          </p:cNvPicPr>
          <p:nvPr/>
        </p:nvPicPr>
        <p:blipFill>
          <a:blip r:embed="rId3"/>
          <a:stretch>
            <a:fillRect/>
          </a:stretch>
        </p:blipFill>
        <p:spPr>
          <a:xfrm>
            <a:off x="763200" y="3200400"/>
            <a:ext cx="1308907" cy="685800"/>
          </a:xfrm>
          <a:prstGeom prst="rect">
            <a:avLst/>
          </a:prstGeom>
          <a:ln>
            <a:solidFill>
              <a:schemeClr val="tx1"/>
            </a:solidFill>
          </a:ln>
        </p:spPr>
      </p:pic>
      <p:pic>
        <p:nvPicPr>
          <p:cNvPr id="8" name="Picture 7">
            <a:extLst>
              <a:ext uri="{FF2B5EF4-FFF2-40B4-BE49-F238E27FC236}">
                <a16:creationId xmlns:a16="http://schemas.microsoft.com/office/drawing/2014/main" id="{E8AD5800-B407-CF5B-5F50-641813D77E5D}"/>
              </a:ext>
            </a:extLst>
          </p:cNvPr>
          <p:cNvPicPr>
            <a:picLocks noChangeAspect="1"/>
          </p:cNvPicPr>
          <p:nvPr/>
        </p:nvPicPr>
        <p:blipFill>
          <a:blip r:embed="rId4"/>
          <a:stretch>
            <a:fillRect/>
          </a:stretch>
        </p:blipFill>
        <p:spPr>
          <a:xfrm>
            <a:off x="4510800" y="3197510"/>
            <a:ext cx="2423795" cy="2224405"/>
          </a:xfrm>
          <a:prstGeom prst="rect">
            <a:avLst/>
          </a:prstGeom>
          <a:ln>
            <a:solidFill>
              <a:schemeClr val="tx1"/>
            </a:solidFill>
          </a:ln>
        </p:spPr>
      </p:pic>
      <p:sp>
        <p:nvSpPr>
          <p:cNvPr id="9" name="TextBox 8">
            <a:extLst>
              <a:ext uri="{FF2B5EF4-FFF2-40B4-BE49-F238E27FC236}">
                <a16:creationId xmlns:a16="http://schemas.microsoft.com/office/drawing/2014/main" id="{8B855E5A-A270-96EE-853E-E0132F888890}"/>
              </a:ext>
            </a:extLst>
          </p:cNvPr>
          <p:cNvSpPr txBox="1"/>
          <p:nvPr/>
        </p:nvSpPr>
        <p:spPr>
          <a:xfrm>
            <a:off x="623428" y="3886200"/>
            <a:ext cx="2897357" cy="264560"/>
          </a:xfrm>
          <a:prstGeom prst="rect">
            <a:avLst/>
          </a:prstGeom>
          <a:noFill/>
        </p:spPr>
        <p:txBody>
          <a:bodyPr wrap="square" rtlCol="0">
            <a:spAutoFit/>
          </a:bodyPr>
          <a:lstStyle/>
          <a:p>
            <a:pPr>
              <a:lnSpc>
                <a:spcPct val="107000"/>
              </a:lnSpc>
              <a:spcAft>
                <a:spcPts val="800"/>
              </a:spcAft>
            </a:pPr>
            <a:r>
              <a:rPr lang="en-IN"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3: Shape of </a:t>
            </a:r>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UNSW-NB15 dataset.</a:t>
            </a:r>
            <a:endParaRPr lang="en-IN" sz="1100" spc="75" dirty="0">
              <a:solidFill>
                <a:srgbClr val="5A5A5A"/>
              </a:solidFill>
              <a:effectLst/>
              <a:latin typeface="Calibri" panose="020F0502020204030204" pitchFamily="34" charset="0"/>
              <a:ea typeface="DengXian" panose="02010600030101010101" pitchFamily="2" charset="-122"/>
              <a:cs typeface="Mangal" panose="02040503050203030202" pitchFamily="18" charset="0"/>
            </a:endParaRPr>
          </a:p>
        </p:txBody>
      </p:sp>
      <p:sp>
        <p:nvSpPr>
          <p:cNvPr id="10" name="TextBox 9">
            <a:extLst>
              <a:ext uri="{FF2B5EF4-FFF2-40B4-BE49-F238E27FC236}">
                <a16:creationId xmlns:a16="http://schemas.microsoft.com/office/drawing/2014/main" id="{66D391CA-8AF1-82B0-863D-6A14104D5FD1}"/>
              </a:ext>
            </a:extLst>
          </p:cNvPr>
          <p:cNvSpPr txBox="1"/>
          <p:nvPr/>
        </p:nvSpPr>
        <p:spPr>
          <a:xfrm>
            <a:off x="4419600" y="5421915"/>
            <a:ext cx="3200400" cy="445699"/>
          </a:xfrm>
          <a:prstGeom prst="rect">
            <a:avLst/>
          </a:prstGeom>
          <a:noFill/>
        </p:spPr>
        <p:txBody>
          <a:bodyPr wrap="square" rtlCol="0">
            <a:spAutoFit/>
          </a:bodyPr>
          <a:lstStyle/>
          <a:p>
            <a:pPr>
              <a:lnSpc>
                <a:spcPct val="107000"/>
              </a:lnSpc>
              <a:spcAft>
                <a:spcPts val="800"/>
              </a:spcAft>
            </a:pPr>
            <a:r>
              <a:rPr lang="en-US"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4: Classes with their sample frequency in UNSW-NB15 dataset.</a:t>
            </a:r>
            <a:endParaRPr lang="en-IN" sz="1100" spc="75" dirty="0">
              <a:solidFill>
                <a:srgbClr val="5A5A5A"/>
              </a:solidFill>
              <a:effectLst/>
              <a:latin typeface="Calibri" panose="020F0502020204030204" pitchFamily="34" charset="0"/>
              <a:ea typeface="DengXian" panose="02010600030101010101" pitchFamily="2" charset="-122"/>
              <a:cs typeface="Mangal" panose="02040503050203030202" pitchFamily="18" charset="0"/>
            </a:endParaRPr>
          </a:p>
        </p:txBody>
      </p:sp>
    </p:spTree>
    <p:extLst>
      <p:ext uri="{BB962C8B-B14F-4D97-AF65-F5344CB8AC3E}">
        <p14:creationId xmlns:p14="http://schemas.microsoft.com/office/powerpoint/2010/main" val="84207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2" name="Title 1"/>
          <p:cNvSpPr>
            <a:spLocks noGrp="1"/>
          </p:cNvSpPr>
          <p:nvPr>
            <p:ph type="title" idx="4294967295"/>
          </p:nvPr>
        </p:nvSpPr>
        <p:spPr>
          <a:xfrm>
            <a:off x="0" y="0"/>
            <a:ext cx="9144000" cy="856800"/>
          </a:xfrm>
        </p:spPr>
        <p:txBody>
          <a:bodyPr/>
          <a:lstStyle/>
          <a:p>
            <a:pPr algn="ctr"/>
            <a:r>
              <a:rPr lang="en-SG" dirty="0"/>
              <a:t>Implementation</a:t>
            </a:r>
          </a:p>
        </p:txBody>
      </p:sp>
      <p:sp>
        <p:nvSpPr>
          <p:cNvPr id="3" name="Content Placeholder 2"/>
          <p:cNvSpPr>
            <a:spLocks noGrp="1"/>
          </p:cNvSpPr>
          <p:nvPr>
            <p:ph idx="4294967295"/>
          </p:nvPr>
        </p:nvSpPr>
        <p:spPr>
          <a:xfrm>
            <a:off x="306000" y="1144800"/>
            <a:ext cx="8457000" cy="4951200"/>
          </a:xfrm>
        </p:spPr>
        <p:txBody>
          <a:bodyPr>
            <a:normAutofit/>
          </a:bodyPr>
          <a:lstStyle/>
          <a:p>
            <a:pPr>
              <a:buFont typeface="Courier New" panose="02070309020205020404" pitchFamily="49" charset="0"/>
              <a:buChar char="o"/>
            </a:pPr>
            <a:r>
              <a:rPr lang="en-US" sz="1800" b="1" dirty="0"/>
              <a:t> </a:t>
            </a:r>
            <a:r>
              <a:rPr lang="en-US" b="1" dirty="0"/>
              <a:t>Multiclass classification on CICIDS-2017 without ensemble</a:t>
            </a:r>
            <a:r>
              <a:rPr lang="en-US" dirty="0"/>
              <a:t> </a:t>
            </a:r>
          </a:p>
          <a:p>
            <a:pPr lvl="1">
              <a:buFont typeface="Wingdings" panose="05000000000000000000" pitchFamily="2" charset="2"/>
              <a:buChar char="v"/>
            </a:pPr>
            <a:r>
              <a:rPr lang="en-US" dirty="0"/>
              <a:t> Dataset Preparation – </a:t>
            </a:r>
          </a:p>
          <a:p>
            <a:pPr marL="726948" lvl="2" indent="-342900">
              <a:buFont typeface="+mj-lt"/>
              <a:buAutoNum type="arabicPeriod"/>
            </a:pPr>
            <a:r>
              <a:rPr lang="en-US" sz="1800" dirty="0"/>
              <a:t>Removed whitespaces in column names.</a:t>
            </a:r>
          </a:p>
          <a:p>
            <a:pPr marL="726948" lvl="2" indent="-342900">
              <a:buFont typeface="+mj-lt"/>
              <a:buAutoNum type="arabicPeriod"/>
            </a:pPr>
            <a:r>
              <a:rPr lang="en-US" sz="1800" dirty="0"/>
              <a:t>Replaced special characters in class names with an underscore.</a:t>
            </a:r>
          </a:p>
          <a:p>
            <a:pPr marL="726948" lvl="2" indent="-342900">
              <a:buFont typeface="+mj-lt"/>
              <a:buAutoNum type="arabicPeriod"/>
            </a:pPr>
            <a:r>
              <a:rPr lang="en-US" sz="1800" dirty="0"/>
              <a:t>Grouped classes.</a:t>
            </a:r>
          </a:p>
          <a:p>
            <a:pPr marL="726948" lvl="2" indent="-342900">
              <a:buFont typeface="+mj-lt"/>
              <a:buAutoNum type="arabicPeriod"/>
            </a:pPr>
            <a:r>
              <a:rPr lang="en-US" sz="1800" dirty="0"/>
              <a:t>Removed non-finite values (positive infinity and negative infinity).</a:t>
            </a:r>
          </a:p>
          <a:p>
            <a:pPr marL="726948" lvl="2" indent="-342900">
              <a:buFont typeface="+mj-lt"/>
              <a:buAutoNum type="arabicPeriod"/>
            </a:pPr>
            <a:r>
              <a:rPr lang="en-US" sz="1800" dirty="0"/>
              <a:t>Removed NULL (</a:t>
            </a:r>
            <a:r>
              <a:rPr lang="en-US" sz="1800" dirty="0" err="1"/>
              <a:t>NaN</a:t>
            </a:r>
            <a:r>
              <a:rPr lang="en-US" sz="1800" dirty="0"/>
              <a:t>) values.</a:t>
            </a:r>
          </a:p>
          <a:p>
            <a:pPr marL="726948" lvl="2" indent="-342900">
              <a:buFont typeface="+mj-lt"/>
              <a:buAutoNum type="arabicPeriod"/>
            </a:pPr>
            <a:r>
              <a:rPr lang="en-US" sz="1800" dirty="0"/>
              <a:t>80-20 train-test split (stratified).</a:t>
            </a:r>
          </a:p>
          <a:p>
            <a:pPr marL="726948" lvl="2" indent="-342900">
              <a:buFont typeface="+mj-lt"/>
              <a:buAutoNum type="arabicPeriod"/>
            </a:pPr>
            <a:r>
              <a:rPr lang="en-US" sz="1800" dirty="0"/>
              <a:t>Selected columns having float datatype, &lt;85% correlation, and &gt;1 unique value.</a:t>
            </a:r>
          </a:p>
          <a:p>
            <a:pPr marL="726948" lvl="2" indent="-342900">
              <a:buFont typeface="+mj-lt"/>
              <a:buAutoNum type="arabicPeriod"/>
            </a:pPr>
            <a:r>
              <a:rPr lang="en-US" sz="1800" dirty="0"/>
              <a:t>Handled class imbalance using resampling (random </a:t>
            </a:r>
            <a:r>
              <a:rPr lang="en-US" sz="1800" dirty="0" err="1"/>
              <a:t>undersampling</a:t>
            </a:r>
            <a:r>
              <a:rPr lang="en-US" sz="1800" dirty="0"/>
              <a:t> and  SMOTE oversampling).</a:t>
            </a:r>
          </a:p>
          <a:p>
            <a:pPr marL="726948" lvl="2" indent="-342900">
              <a:buFont typeface="+mj-lt"/>
              <a:buAutoNum type="arabicPeriod"/>
            </a:pPr>
            <a:r>
              <a:rPr lang="en-US" sz="1800" dirty="0"/>
              <a:t>Scaled features using Standardization.</a:t>
            </a:r>
          </a:p>
          <a:p>
            <a:pPr marL="726948" lvl="2" indent="-342900">
              <a:buFont typeface="+mj-lt"/>
              <a:buAutoNum type="arabicPeriod"/>
            </a:pPr>
            <a:r>
              <a:rPr lang="en-US" sz="1800" dirty="0"/>
              <a:t>Saved 6 CSV files for modeling.</a:t>
            </a:r>
          </a:p>
          <a:p>
            <a:endParaRPr lang="en-SG" sz="1800" dirty="0"/>
          </a:p>
        </p:txBody>
      </p:sp>
    </p:spTree>
    <p:extLst>
      <p:ext uri="{BB962C8B-B14F-4D97-AF65-F5344CB8AC3E}">
        <p14:creationId xmlns:p14="http://schemas.microsoft.com/office/powerpoint/2010/main" val="20951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2" name="Title 1"/>
          <p:cNvSpPr>
            <a:spLocks noGrp="1"/>
          </p:cNvSpPr>
          <p:nvPr>
            <p:ph type="title" idx="4294967295"/>
          </p:nvPr>
        </p:nvSpPr>
        <p:spPr>
          <a:xfrm>
            <a:off x="0" y="0"/>
            <a:ext cx="9144000" cy="856800"/>
          </a:xfrm>
        </p:spPr>
        <p:txBody>
          <a:bodyPr/>
          <a:lstStyle/>
          <a:p>
            <a:pPr algn="ctr"/>
            <a:r>
              <a:rPr lang="en-SG" dirty="0"/>
              <a:t>Implementation (contd.)</a:t>
            </a:r>
          </a:p>
        </p:txBody>
      </p:sp>
      <p:sp>
        <p:nvSpPr>
          <p:cNvPr id="3" name="Content Placeholder 2"/>
          <p:cNvSpPr>
            <a:spLocks noGrp="1"/>
          </p:cNvSpPr>
          <p:nvPr>
            <p:ph idx="4294967295"/>
          </p:nvPr>
        </p:nvSpPr>
        <p:spPr>
          <a:xfrm>
            <a:off x="306000" y="1144800"/>
            <a:ext cx="8457000" cy="4951200"/>
          </a:xfrm>
        </p:spPr>
        <p:txBody>
          <a:bodyPr>
            <a:normAutofit/>
          </a:bodyPr>
          <a:lstStyle/>
          <a:p>
            <a:pPr>
              <a:buFont typeface="Courier New" panose="02070309020205020404" pitchFamily="49" charset="0"/>
              <a:buChar char="o"/>
            </a:pPr>
            <a:r>
              <a:rPr lang="en-US" sz="1800" b="1" dirty="0"/>
              <a:t> </a:t>
            </a:r>
            <a:r>
              <a:rPr lang="en-US" b="1" dirty="0"/>
              <a:t>Multiclass classification on CICIDS-2017 without ensemble</a:t>
            </a:r>
            <a:r>
              <a:rPr lang="en-US" dirty="0"/>
              <a:t> </a:t>
            </a:r>
          </a:p>
          <a:p>
            <a:pPr lvl="1">
              <a:buFont typeface="Wingdings" panose="05000000000000000000" pitchFamily="2" charset="2"/>
              <a:buChar char="v"/>
            </a:pPr>
            <a:r>
              <a:rPr lang="en-US" dirty="0"/>
              <a:t> Transfer Learning on DAE – </a:t>
            </a:r>
          </a:p>
          <a:p>
            <a:pPr marL="726948" lvl="2" indent="-342900">
              <a:buFont typeface="+mj-lt"/>
              <a:buAutoNum type="arabicPeriod"/>
            </a:pPr>
            <a:r>
              <a:rPr lang="en-US" sz="1800" dirty="0"/>
              <a:t>Performed unsupervised learning on Denoising Autoencoder (DAE) [9,10]. It took around 7 min to train the DAE model on the CPU.</a:t>
            </a:r>
          </a:p>
          <a:p>
            <a:pPr marL="726948" lvl="2" indent="-342900">
              <a:buFont typeface="+mj-lt"/>
              <a:buAutoNum type="arabicPeriod"/>
            </a:pPr>
            <a:endParaRPr lang="en-US" sz="1800" dirty="0"/>
          </a:p>
          <a:p>
            <a:pPr marL="726948" lvl="2" indent="-342900">
              <a:buFont typeface="+mj-lt"/>
              <a:buAutoNum type="arabicPeriod"/>
            </a:pPr>
            <a:r>
              <a:rPr lang="en-US" sz="1800" dirty="0"/>
              <a:t>Performed supervised learning using ANN and 1DCNN on stacked DAE latent features (feature-based transfer learning). It took around 58 min to train the ANN and around 1.2 </a:t>
            </a:r>
            <a:r>
              <a:rPr lang="en-US" sz="1800" dirty="0" err="1"/>
              <a:t>hr</a:t>
            </a:r>
            <a:r>
              <a:rPr lang="en-US" sz="1800" dirty="0"/>
              <a:t> to train the 1DCNN on the CPU.</a:t>
            </a:r>
          </a:p>
          <a:p>
            <a:pPr marL="726948" lvl="2" indent="-342900">
              <a:buFont typeface="+mj-lt"/>
              <a:buAutoNum type="arabicPeriod"/>
            </a:pPr>
            <a:endParaRPr lang="en-SG" sz="1800" dirty="0"/>
          </a:p>
        </p:txBody>
      </p:sp>
    </p:spTree>
    <p:extLst>
      <p:ext uri="{BB962C8B-B14F-4D97-AF65-F5344CB8AC3E}">
        <p14:creationId xmlns:p14="http://schemas.microsoft.com/office/powerpoint/2010/main" val="80700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p:cNvSpPr>
            <a:spLocks noGrp="1"/>
          </p:cNvSpPr>
          <p:nvPr>
            <p:ph idx="4294967295"/>
          </p:nvPr>
        </p:nvSpPr>
        <p:spPr>
          <a:xfrm>
            <a:off x="306000" y="1144800"/>
            <a:ext cx="8533200" cy="856801"/>
          </a:xfrm>
        </p:spPr>
        <p:txBody>
          <a:bodyPr>
            <a:normAutofit/>
          </a:bodyPr>
          <a:lstStyle/>
          <a:p>
            <a:pPr>
              <a:buFont typeface="Courier New" panose="02070309020205020404" pitchFamily="49" charset="0"/>
              <a:buChar char="o"/>
            </a:pPr>
            <a:r>
              <a:rPr lang="en-US" sz="1800" b="1" dirty="0"/>
              <a:t> </a:t>
            </a:r>
            <a:r>
              <a:rPr lang="en-US" b="1" dirty="0"/>
              <a:t>Multiclass classification on CICIDS-2017 without ensemble</a:t>
            </a:r>
            <a:r>
              <a:rPr lang="en-US" dirty="0"/>
              <a:t> </a:t>
            </a:r>
          </a:p>
          <a:p>
            <a:pPr lvl="1">
              <a:buFont typeface="Wingdings" panose="05000000000000000000" pitchFamily="2" charset="2"/>
              <a:buChar char="v"/>
            </a:pPr>
            <a:r>
              <a:rPr lang="en-US" dirty="0"/>
              <a:t> Transfer Learning on DAE – </a:t>
            </a:r>
          </a:p>
        </p:txBody>
      </p:sp>
      <p:pic>
        <p:nvPicPr>
          <p:cNvPr id="5" name="Picture 4">
            <a:extLst>
              <a:ext uri="{FF2B5EF4-FFF2-40B4-BE49-F238E27FC236}">
                <a16:creationId xmlns:a16="http://schemas.microsoft.com/office/drawing/2014/main" id="{1A59907F-184B-84FB-1A87-B77B84466FB6}"/>
              </a:ext>
            </a:extLst>
          </p:cNvPr>
          <p:cNvPicPr>
            <a:picLocks noChangeAspect="1"/>
          </p:cNvPicPr>
          <p:nvPr/>
        </p:nvPicPr>
        <p:blipFill>
          <a:blip r:embed="rId3"/>
          <a:stretch>
            <a:fillRect/>
          </a:stretch>
        </p:blipFill>
        <p:spPr>
          <a:xfrm>
            <a:off x="762000" y="2209800"/>
            <a:ext cx="3064265" cy="2318922"/>
          </a:xfrm>
          <a:prstGeom prst="rect">
            <a:avLst/>
          </a:prstGeom>
          <a:ln>
            <a:solidFill>
              <a:schemeClr val="tx1"/>
            </a:solidFill>
          </a:ln>
        </p:spPr>
      </p:pic>
      <p:pic>
        <p:nvPicPr>
          <p:cNvPr id="6" name="Picture 5">
            <a:extLst>
              <a:ext uri="{FF2B5EF4-FFF2-40B4-BE49-F238E27FC236}">
                <a16:creationId xmlns:a16="http://schemas.microsoft.com/office/drawing/2014/main" id="{711CF666-E114-09E9-6EDE-F5D311584BF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3" t="896" r="1431" b="2536"/>
          <a:stretch/>
        </p:blipFill>
        <p:spPr bwMode="auto">
          <a:xfrm>
            <a:off x="4510800" y="1557953"/>
            <a:ext cx="4056784" cy="4415830"/>
          </a:xfrm>
          <a:prstGeom prst="rect">
            <a:avLst/>
          </a:prstGeom>
          <a:noFill/>
          <a:ln>
            <a:solidFill>
              <a:schemeClr val="tx1"/>
            </a:solidFill>
          </a:ln>
        </p:spPr>
      </p:pic>
      <p:sp>
        <p:nvSpPr>
          <p:cNvPr id="7" name="TextBox 6">
            <a:extLst>
              <a:ext uri="{FF2B5EF4-FFF2-40B4-BE49-F238E27FC236}">
                <a16:creationId xmlns:a16="http://schemas.microsoft.com/office/drawing/2014/main" id="{28472573-BD06-A8B4-53C7-5BD67C5AB5EF}"/>
              </a:ext>
            </a:extLst>
          </p:cNvPr>
          <p:cNvSpPr txBox="1"/>
          <p:nvPr/>
        </p:nvSpPr>
        <p:spPr>
          <a:xfrm>
            <a:off x="712641" y="4548361"/>
            <a:ext cx="3200400" cy="769441"/>
          </a:xfrm>
          <a:prstGeom prst="rect">
            <a:avLst/>
          </a:prstGeom>
          <a:noFill/>
        </p:spPr>
        <p:txBody>
          <a:bodyPr wrap="square" rtlCol="0">
            <a:spAutoFit/>
          </a:bodyPr>
          <a:lstStyle/>
          <a:p>
            <a:r>
              <a:rPr lang="en-IN" sz="11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5: Proposed deep stack DAE architecture used for multiclass classification on CICIDS-2017 without ensemble.</a:t>
            </a:r>
            <a:endParaRPr lang="en-IN" sz="1100" spc="75" dirty="0">
              <a:solidFill>
                <a:srgbClr val="5A5A5A"/>
              </a:solidFill>
              <a:effectLst/>
              <a:latin typeface="Calibri" panose="020F0502020204030204" pitchFamily="34" charset="0"/>
              <a:ea typeface="DengXian" panose="02010600030101010101" pitchFamily="2" charset="-122"/>
              <a:cs typeface="Mangal" panose="02040503050203030202" pitchFamily="18" charset="0"/>
            </a:endParaRPr>
          </a:p>
          <a:p>
            <a:endParaRPr lang="en-IN" sz="1100" dirty="0"/>
          </a:p>
        </p:txBody>
      </p:sp>
      <p:sp>
        <p:nvSpPr>
          <p:cNvPr id="8" name="TextBox 7">
            <a:extLst>
              <a:ext uri="{FF2B5EF4-FFF2-40B4-BE49-F238E27FC236}">
                <a16:creationId xmlns:a16="http://schemas.microsoft.com/office/drawing/2014/main" id="{5FD3EC9B-D79C-5C16-A6B7-37296D4BA540}"/>
              </a:ext>
            </a:extLst>
          </p:cNvPr>
          <p:cNvSpPr txBox="1"/>
          <p:nvPr/>
        </p:nvSpPr>
        <p:spPr>
          <a:xfrm>
            <a:off x="4419600" y="5973783"/>
            <a:ext cx="4627663" cy="381451"/>
          </a:xfrm>
          <a:prstGeom prst="rect">
            <a:avLst/>
          </a:prstGeom>
          <a:noFill/>
        </p:spPr>
        <p:txBody>
          <a:bodyPr wrap="square" rtlCol="0">
            <a:spAutoFit/>
          </a:bodyPr>
          <a:lstStyle/>
          <a:p>
            <a:pPr>
              <a:lnSpc>
                <a:spcPct val="107000"/>
              </a:lnSpc>
              <a:spcAft>
                <a:spcPts val="800"/>
              </a:spcAft>
            </a:pPr>
            <a:r>
              <a:rPr lang="en-IN" sz="900" spc="75" dirty="0">
                <a:solidFill>
                  <a:srgbClr val="5A5A5A"/>
                </a:solidFill>
                <a:effectLst/>
                <a:latin typeface="Times New Roman" panose="02020603050405020304" pitchFamily="18" charset="0"/>
                <a:ea typeface="DengXian" panose="02010600030101010101" pitchFamily="2" charset="-122"/>
                <a:cs typeface="Mangal" panose="02040503050203030202" pitchFamily="18" charset="0"/>
              </a:rPr>
              <a:t>Figure 6: Proposed ANN and 1DCNN model architecture trained on DAE features used for multiclass classification on CICIDS-2017 without ensemble.</a:t>
            </a:r>
            <a:endParaRPr lang="en-IN" sz="9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9" name="Title 1">
            <a:extLst>
              <a:ext uri="{FF2B5EF4-FFF2-40B4-BE49-F238E27FC236}">
                <a16:creationId xmlns:a16="http://schemas.microsoft.com/office/drawing/2014/main" id="{9EE3A6D4-EF93-09A7-C7A4-ECC614910F42}"/>
              </a:ext>
            </a:extLst>
          </p:cNvPr>
          <p:cNvSpPr txBox="1">
            <a:spLocks/>
          </p:cNvSpPr>
          <p:nvPr/>
        </p:nvSpPr>
        <p:spPr>
          <a:xfrm>
            <a:off x="0" y="0"/>
            <a:ext cx="9144000" cy="856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SG"/>
              <a:t>Implementation (contd.)</a:t>
            </a:r>
            <a:endParaRPr lang="en-SG" dirty="0"/>
          </a:p>
        </p:txBody>
      </p:sp>
    </p:spTree>
    <p:extLst>
      <p:ext uri="{BB962C8B-B14F-4D97-AF65-F5344CB8AC3E}">
        <p14:creationId xmlns:p14="http://schemas.microsoft.com/office/powerpoint/2010/main" val="15225122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1723</TotalTime>
  <Words>2881</Words>
  <Application>Microsoft Office PowerPoint</Application>
  <PresentationFormat>On-screen Show (4:3)</PresentationFormat>
  <Paragraphs>332</Paragraphs>
  <Slides>39</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Calibri Light</vt:lpstr>
      <vt:lpstr>Courier New</vt:lpstr>
      <vt:lpstr>Mangal</vt:lpstr>
      <vt:lpstr>Times New Roman</vt:lpstr>
      <vt:lpstr>Wingdings</vt:lpstr>
      <vt:lpstr>Retrospect</vt:lpstr>
      <vt:lpstr>PowerPoint Presentation</vt:lpstr>
      <vt:lpstr>Agenda</vt:lpstr>
      <vt:lpstr>Introduction</vt:lpstr>
      <vt:lpstr>Introduction (contd.)</vt:lpstr>
      <vt:lpstr>PowerPoint Presentation</vt:lpstr>
      <vt:lpstr>Dataset Description</vt:lpstr>
      <vt:lpstr>Implementation</vt:lpstr>
      <vt:lpstr>Implementation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Charles Pang</dc:creator>
  <cp:lastModifiedBy>APAR GARG</cp:lastModifiedBy>
  <cp:revision>670</cp:revision>
  <dcterms:created xsi:type="dcterms:W3CDTF">2006-08-16T00:00:00Z</dcterms:created>
  <dcterms:modified xsi:type="dcterms:W3CDTF">2024-10-31T05:55:53Z</dcterms:modified>
</cp:coreProperties>
</file>