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Libre Baskerville"/>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OgFSi4+Nk1oppqNa77Aq9DqNZ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ibreBaskerville-bold.fntdata"/><Relationship Id="rId27" Type="http://schemas.openxmlformats.org/officeDocument/2006/relationships/font" Target="fonts/LibreBaskervill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Baskerville-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be4853f9a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2bbe4853f9a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be4853f9a_0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2bbe4853f9a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be4853f9a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bbe4853f9a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be4853f9a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2bbe4853f9a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be4853f9a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bbe4853f9a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be4853f9a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bbe4853f9a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be4853f9a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2bbe4853f9a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be4853f9a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2bbe4853f9a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be4853f9a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bbe4853f9a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be4853f9a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2bbe4853f9a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be4853f9a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2bbe4853f9a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bbe4853f9a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2bbe4853f9a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0" name="Google Shape;2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be4853f9a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bbe4853f9a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be4853f9a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2bbe4853f9a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be4853f9a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2bbe4853f9a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be4853f9a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2bbe4853f9a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be4853f9a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2bbe4853f9a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be4853f9a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2bbe4853f9a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Aparajita-singh/AMCAT-" TargetMode="External"/><Relationship Id="rId4" Type="http://schemas.openxmlformats.org/officeDocument/2006/relationships/hyperlink" Target="http://linkedin.com/in/aparajita-singh-/" TargetMode="External"/><Relationship Id="rId5" Type="http://schemas.openxmlformats.org/officeDocument/2006/relationships/hyperlink" Target="https://github.com/Aparajita-sing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lang="en-IN" sz="3000">
                <a:solidFill>
                  <a:schemeClr val="dk1"/>
                </a:solidFill>
                <a:latin typeface="Georgia"/>
                <a:ea typeface="Georgia"/>
                <a:cs typeface="Georgia"/>
                <a:sym typeface="Georgia"/>
              </a:rPr>
              <a:t>Analysis of AMCAT Data</a:t>
            </a:r>
            <a:endParaRPr b="1" i="0" sz="2600" u="none" cap="none" strike="noStrike">
              <a:solidFill>
                <a:srgbClr val="000000"/>
              </a:solidFill>
              <a:latin typeface="Georgia"/>
              <a:ea typeface="Georgia"/>
              <a:cs typeface="Georgia"/>
              <a:sym typeface="Georgia"/>
            </a:endParaRPr>
          </a:p>
        </p:txBody>
      </p:sp>
      <p:sp>
        <p:nvSpPr>
          <p:cNvPr id="100" name="Google Shape;100;p1"/>
          <p:cNvSpPr txBox="1"/>
          <p:nvPr/>
        </p:nvSpPr>
        <p:spPr>
          <a:xfrm>
            <a:off x="595754" y="5621361"/>
            <a:ext cx="7246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IN" sz="2000">
                <a:solidFill>
                  <a:schemeClr val="dk1"/>
                </a:solidFill>
                <a:latin typeface="Georgia"/>
                <a:ea typeface="Georgia"/>
                <a:cs typeface="Georgia"/>
                <a:sym typeface="Georgia"/>
              </a:rPr>
              <a:t>Presented by:</a:t>
            </a:r>
            <a:endParaRPr b="1" sz="20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800"/>
              <a:buFont typeface="Arial"/>
              <a:buNone/>
            </a:pPr>
            <a:r>
              <a:rPr b="1" lang="en-IN" sz="2000">
                <a:solidFill>
                  <a:schemeClr val="dk1"/>
                </a:solidFill>
                <a:latin typeface="Georgia"/>
                <a:ea typeface="Georgia"/>
                <a:cs typeface="Georgia"/>
                <a:sym typeface="Georgia"/>
              </a:rPr>
              <a:t>Aparajita Singh </a:t>
            </a:r>
            <a:endParaRPr b="1" sz="2000">
              <a:solidFill>
                <a:schemeClr val="dk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bbe4853f9a_0_44"/>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 Univariate Analysis</a:t>
            </a:r>
            <a:endParaRPr b="1" sz="3000">
              <a:latin typeface="Georgia"/>
              <a:ea typeface="Georgia"/>
              <a:cs typeface="Georgia"/>
              <a:sym typeface="Georgia"/>
            </a:endParaRPr>
          </a:p>
        </p:txBody>
      </p:sp>
      <p:sp>
        <p:nvSpPr>
          <p:cNvPr id="159" name="Google Shape;159;g2bbe4853f9a_0_44"/>
          <p:cNvSpPr txBox="1"/>
          <p:nvPr>
            <p:ph idx="1" type="body"/>
          </p:nvPr>
        </p:nvSpPr>
        <p:spPr>
          <a:xfrm>
            <a:off x="1112163" y="1349075"/>
            <a:ext cx="4829100" cy="2107200"/>
          </a:xfrm>
          <a:prstGeom prst="rect">
            <a:avLst/>
          </a:prstGeom>
          <a:noFill/>
          <a:ln>
            <a:noFill/>
          </a:ln>
        </p:spPr>
        <p:txBody>
          <a:bodyPr anchorCtr="0" anchor="t" bIns="45700" lIns="91425" spcFirstLastPara="1" rIns="91425" wrap="square" tIns="45700">
            <a:noAutofit/>
          </a:bodyPr>
          <a:lstStyle/>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Quant</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75% of students scored below 590 in the quantitative section. Scores spread between 424 and 607, with the majority around 512, and an average of 512. The box plot highlights both low and high extreme values.</a:t>
            </a:r>
            <a:endParaRPr sz="1600">
              <a:highlight>
                <a:srgbClr val="FFFFFF"/>
              </a:highlight>
              <a:latin typeface="Georgia"/>
              <a:ea typeface="Georgia"/>
              <a:cs typeface="Georgia"/>
              <a:sym typeface="Georgia"/>
            </a:endParaRPr>
          </a:p>
          <a:p>
            <a:pPr indent="0" lvl="0" marL="457200" rtl="0" algn="l">
              <a:lnSpc>
                <a:spcPct val="115000"/>
              </a:lnSpc>
              <a:spcBef>
                <a:spcPts val="1100"/>
              </a:spcBef>
              <a:spcAft>
                <a:spcPts val="700"/>
              </a:spcAft>
              <a:buNone/>
            </a:pPr>
            <a:r>
              <a:t/>
            </a:r>
            <a:endParaRPr b="1" sz="1600">
              <a:highlight>
                <a:srgbClr val="FFFFFF"/>
              </a:highlight>
              <a:latin typeface="Georgia"/>
              <a:ea typeface="Georgia"/>
              <a:cs typeface="Georgia"/>
              <a:sym typeface="Georgia"/>
            </a:endParaRPr>
          </a:p>
        </p:txBody>
      </p:sp>
      <p:pic>
        <p:nvPicPr>
          <p:cNvPr id="160" name="Google Shape;160;g2bbe4853f9a_0_44"/>
          <p:cNvPicPr preferRelativeResize="0"/>
          <p:nvPr/>
        </p:nvPicPr>
        <p:blipFill rotWithShape="1">
          <a:blip r:embed="rId3">
            <a:alphaModFix/>
          </a:blip>
          <a:srcRect b="22272" l="54484" r="10842" t="33979"/>
          <a:stretch/>
        </p:blipFill>
        <p:spPr>
          <a:xfrm>
            <a:off x="1413138" y="3570900"/>
            <a:ext cx="4227125" cy="2998725"/>
          </a:xfrm>
          <a:prstGeom prst="rect">
            <a:avLst/>
          </a:prstGeom>
          <a:noFill/>
          <a:ln>
            <a:noFill/>
          </a:ln>
        </p:spPr>
      </p:pic>
      <p:sp>
        <p:nvSpPr>
          <p:cNvPr id="161" name="Google Shape;161;g2bbe4853f9a_0_44"/>
          <p:cNvSpPr txBox="1"/>
          <p:nvPr>
            <p:ph idx="1" type="body"/>
          </p:nvPr>
        </p:nvSpPr>
        <p:spPr>
          <a:xfrm>
            <a:off x="6305425" y="4321475"/>
            <a:ext cx="5366700" cy="1941600"/>
          </a:xfrm>
          <a:prstGeom prst="rect">
            <a:avLst/>
          </a:prstGeom>
          <a:noFill/>
          <a:ln>
            <a:noFill/>
          </a:ln>
        </p:spPr>
        <p:txBody>
          <a:bodyPr anchorCtr="0" anchor="t" bIns="45700" lIns="91425" spcFirstLastPara="1" rIns="91425" wrap="square" tIns="45700">
            <a:noAutofit/>
          </a:bodyPr>
          <a:lstStyle/>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Computer Programming</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700"/>
              </a:spcAft>
              <a:buNone/>
            </a:pPr>
            <a:r>
              <a:rPr lang="en-IN" sz="1600">
                <a:highlight>
                  <a:srgbClr val="FFFFFF"/>
                </a:highlight>
                <a:latin typeface="Georgia"/>
                <a:ea typeface="Georgia"/>
                <a:cs typeface="Georgia"/>
                <a:sym typeface="Georgia"/>
              </a:rPr>
              <a:t>Half of the students scored below 500 in programming. Scores were concentrated between 415 and 458, peaking at 454, with an average score of 451. Numerous low and high extreme values are evident.</a:t>
            </a:r>
            <a:endParaRPr b="1" sz="1600">
              <a:highlight>
                <a:srgbClr val="FFFFFF"/>
              </a:highlight>
              <a:latin typeface="Georgia"/>
              <a:ea typeface="Georgia"/>
              <a:cs typeface="Georgia"/>
              <a:sym typeface="Georgia"/>
            </a:endParaRPr>
          </a:p>
        </p:txBody>
      </p:sp>
      <p:pic>
        <p:nvPicPr>
          <p:cNvPr id="162" name="Google Shape;162;g2bbe4853f9a_0_44"/>
          <p:cNvPicPr preferRelativeResize="0"/>
          <p:nvPr/>
        </p:nvPicPr>
        <p:blipFill rotWithShape="1">
          <a:blip r:embed="rId3">
            <a:alphaModFix/>
          </a:blip>
          <a:srcRect b="22272" l="14630" r="47307" t="33979"/>
          <a:stretch/>
        </p:blipFill>
        <p:spPr>
          <a:xfrm>
            <a:off x="6305413" y="1234450"/>
            <a:ext cx="4640275" cy="299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bbe4853f9a_0_141"/>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 Univariate Analysis</a:t>
            </a:r>
            <a:endParaRPr b="1" sz="3000">
              <a:latin typeface="Georgia"/>
              <a:ea typeface="Georgia"/>
              <a:cs typeface="Georgia"/>
              <a:sym typeface="Georgia"/>
            </a:endParaRPr>
          </a:p>
        </p:txBody>
      </p:sp>
      <p:sp>
        <p:nvSpPr>
          <p:cNvPr id="168" name="Google Shape;168;g2bbe4853f9a_0_141"/>
          <p:cNvSpPr txBox="1"/>
          <p:nvPr>
            <p:ph idx="1" type="body"/>
          </p:nvPr>
        </p:nvSpPr>
        <p:spPr>
          <a:xfrm>
            <a:off x="1138625" y="1541075"/>
            <a:ext cx="4881900" cy="4351200"/>
          </a:xfrm>
          <a:prstGeom prst="rect">
            <a:avLst/>
          </a:prstGeom>
          <a:noFill/>
          <a:ln>
            <a:noFill/>
          </a:ln>
        </p:spPr>
        <p:txBody>
          <a:bodyPr anchorCtr="0" anchor="t" bIns="45700" lIns="91425" spcFirstLastPara="1" rIns="91425" wrap="square" tIns="45700">
            <a:noAutofit/>
          </a:bodyPr>
          <a:lstStyle/>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College GPA</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75% of students had a GPA of 79% or lower. The majority of GPAs fell between 62% and 77%, with the most common score being 70%, and an average GPA of 73%. Extreme values, both low and high, are visible in the box plot.</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Personality Test</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Most students scored in the negative range, with the highest value not exceeding 2. The data shows a slightly negative skew, with significant outliers in the negative direction.</a:t>
            </a:r>
            <a:endParaRPr sz="1600">
              <a:highlight>
                <a:srgbClr val="FFFFFF"/>
              </a:highlight>
              <a:latin typeface="Georgia"/>
              <a:ea typeface="Georgia"/>
              <a:cs typeface="Georgia"/>
              <a:sym typeface="Georgia"/>
            </a:endParaRPr>
          </a:p>
          <a:p>
            <a:pPr indent="0" lvl="0" marL="0" rtl="0" algn="l">
              <a:lnSpc>
                <a:spcPct val="115000"/>
              </a:lnSpc>
              <a:spcBef>
                <a:spcPts val="1100"/>
              </a:spcBef>
              <a:spcAft>
                <a:spcPts val="700"/>
              </a:spcAft>
              <a:buNone/>
            </a:pPr>
            <a:r>
              <a:t/>
            </a:r>
            <a:endParaRPr b="1" sz="1600">
              <a:highlight>
                <a:srgbClr val="FFFFFF"/>
              </a:highlight>
              <a:latin typeface="Georgia"/>
              <a:ea typeface="Georgia"/>
              <a:cs typeface="Georgia"/>
              <a:sym typeface="Georgia"/>
            </a:endParaRPr>
          </a:p>
        </p:txBody>
      </p:sp>
      <p:pic>
        <p:nvPicPr>
          <p:cNvPr id="169" name="Google Shape;169;g2bbe4853f9a_0_141"/>
          <p:cNvPicPr preferRelativeResize="0"/>
          <p:nvPr/>
        </p:nvPicPr>
        <p:blipFill rotWithShape="1">
          <a:blip r:embed="rId3">
            <a:alphaModFix/>
          </a:blip>
          <a:srcRect b="11169" l="16034" r="47028" t="22741"/>
          <a:stretch/>
        </p:blipFill>
        <p:spPr>
          <a:xfrm>
            <a:off x="6529925" y="1349075"/>
            <a:ext cx="4707000" cy="47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bbe4853f9a_0_149"/>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 Univariate Analysis</a:t>
            </a:r>
            <a:endParaRPr b="1" sz="3000">
              <a:latin typeface="Georgia"/>
              <a:ea typeface="Georgia"/>
              <a:cs typeface="Georgia"/>
              <a:sym typeface="Georgia"/>
            </a:endParaRPr>
          </a:p>
        </p:txBody>
      </p:sp>
      <p:sp>
        <p:nvSpPr>
          <p:cNvPr id="175" name="Google Shape;175;g2bbe4853f9a_0_149"/>
          <p:cNvSpPr txBox="1"/>
          <p:nvPr>
            <p:ph idx="1" type="body"/>
          </p:nvPr>
        </p:nvSpPr>
        <p:spPr>
          <a:xfrm>
            <a:off x="1019475" y="1507925"/>
            <a:ext cx="4935000" cy="4351200"/>
          </a:xfrm>
          <a:prstGeom prst="rect">
            <a:avLst/>
          </a:prstGeom>
          <a:noFill/>
          <a:ln>
            <a:noFill/>
          </a:ln>
        </p:spPr>
        <p:txBody>
          <a:bodyPr anchorCtr="0" anchor="t" bIns="45700" lIns="91425" spcFirstLastPara="1" rIns="91425" wrap="square" tIns="45700">
            <a:noAutofit/>
          </a:bodyPr>
          <a:lstStyle/>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Age</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About 75% of students are under 25 years old. Ages mainly ranged from 21 to 24, with an average, median, and mode around 24. The box plot indicates a few students with very high ages and one with a very low age compared to others.</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Experience</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The range for experience is 3 years. The data is positively skewed, with more respondents having lower tenure. 50% of data points are below 1.5 years, with an average of 1.5 years. Some outliers have notably higher tenure values.</a:t>
            </a:r>
            <a:endParaRPr sz="1600">
              <a:highlight>
                <a:srgbClr val="FFFFFF"/>
              </a:highlight>
              <a:latin typeface="Georgia"/>
              <a:ea typeface="Georgia"/>
              <a:cs typeface="Georgia"/>
              <a:sym typeface="Georgia"/>
            </a:endParaRPr>
          </a:p>
          <a:p>
            <a:pPr indent="0" lvl="0" marL="457200" rtl="0" algn="l">
              <a:lnSpc>
                <a:spcPct val="115000"/>
              </a:lnSpc>
              <a:spcBef>
                <a:spcPts val="1100"/>
              </a:spcBef>
              <a:spcAft>
                <a:spcPts val="700"/>
              </a:spcAft>
              <a:buNone/>
            </a:pPr>
            <a:r>
              <a:t/>
            </a:r>
            <a:endParaRPr b="1" sz="1600">
              <a:highlight>
                <a:srgbClr val="FFFFFF"/>
              </a:highlight>
              <a:latin typeface="Georgia"/>
              <a:ea typeface="Georgia"/>
              <a:cs typeface="Georgia"/>
              <a:sym typeface="Georgia"/>
            </a:endParaRPr>
          </a:p>
        </p:txBody>
      </p:sp>
      <p:pic>
        <p:nvPicPr>
          <p:cNvPr id="176" name="Google Shape;176;g2bbe4853f9a_0_149"/>
          <p:cNvPicPr preferRelativeResize="0"/>
          <p:nvPr/>
        </p:nvPicPr>
        <p:blipFill rotWithShape="1">
          <a:blip r:embed="rId3">
            <a:alphaModFix/>
          </a:blip>
          <a:srcRect b="12132" l="16696" r="46926" t="22392"/>
          <a:stretch/>
        </p:blipFill>
        <p:spPr>
          <a:xfrm>
            <a:off x="6404550" y="1349075"/>
            <a:ext cx="4739675" cy="479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bbe4853f9a_0_49"/>
          <p:cNvSpPr txBox="1"/>
          <p:nvPr>
            <p:ph type="title"/>
          </p:nvPr>
        </p:nvSpPr>
        <p:spPr>
          <a:xfrm>
            <a:off x="542100" y="4428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 Univariate Analysis</a:t>
            </a:r>
            <a:endParaRPr b="1" sz="3000">
              <a:latin typeface="Georgia"/>
              <a:ea typeface="Georgia"/>
              <a:cs typeface="Georgia"/>
              <a:sym typeface="Georgia"/>
            </a:endParaRPr>
          </a:p>
        </p:txBody>
      </p:sp>
      <p:sp>
        <p:nvSpPr>
          <p:cNvPr id="182" name="Google Shape;182;g2bbe4853f9a_0_49"/>
          <p:cNvSpPr txBox="1"/>
          <p:nvPr>
            <p:ph idx="1" type="body"/>
          </p:nvPr>
        </p:nvSpPr>
        <p:spPr>
          <a:xfrm>
            <a:off x="775050" y="1253400"/>
            <a:ext cx="106419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IN" sz="2200">
                <a:solidFill>
                  <a:srgbClr val="CC0000"/>
                </a:solidFill>
                <a:highlight>
                  <a:srgbClr val="FFFFFF"/>
                </a:highlight>
                <a:latin typeface="Georgia"/>
                <a:ea typeface="Georgia"/>
                <a:cs typeface="Georgia"/>
                <a:sym typeface="Georgia"/>
              </a:rPr>
              <a:t>2.   Categorical </a:t>
            </a:r>
            <a:r>
              <a:rPr b="1" lang="en-IN" sz="2200">
                <a:solidFill>
                  <a:srgbClr val="CC0000"/>
                </a:solidFill>
                <a:highlight>
                  <a:srgbClr val="FFFFFF"/>
                </a:highlight>
                <a:latin typeface="Georgia"/>
                <a:ea typeface="Georgia"/>
                <a:cs typeface="Georgia"/>
                <a:sym typeface="Georgia"/>
              </a:rPr>
              <a:t>Columns</a:t>
            </a:r>
            <a:endParaRPr b="1" sz="2200">
              <a:solidFill>
                <a:srgbClr val="CC0000"/>
              </a:solidFill>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Job City</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Most common job city is Bangalore, followed by Noida by a very wide margin. The 'Other' section is a group of quantitatively smaller cities.</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10th and 12th Board</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Highest number of students have studied from CBSE, followed by the State Board, in both 10th and 12th.</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Specialization</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Most people are from the branch ECE, closely followed by CS and IT.</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College State</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The most favourable state for colleges is Uttar Pradesh.</a:t>
            </a:r>
            <a:endParaRPr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700"/>
              </a:spcAft>
              <a:buNone/>
            </a:pPr>
            <a:r>
              <a:t/>
            </a:r>
            <a:endParaRPr sz="1600">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bbe4853f9a_0_55"/>
          <p:cNvSpPr txBox="1"/>
          <p:nvPr>
            <p:ph type="title"/>
          </p:nvPr>
        </p:nvSpPr>
        <p:spPr>
          <a:xfrm>
            <a:off x="354375" y="4428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 Univariate Analysis</a:t>
            </a:r>
            <a:endParaRPr b="1" sz="3000">
              <a:latin typeface="Georgia"/>
              <a:ea typeface="Georgia"/>
              <a:cs typeface="Georgia"/>
              <a:sym typeface="Georgia"/>
            </a:endParaRPr>
          </a:p>
        </p:txBody>
      </p:sp>
      <p:sp>
        <p:nvSpPr>
          <p:cNvPr id="188" name="Google Shape;188;g2bbe4853f9a_0_55"/>
          <p:cNvSpPr txBox="1"/>
          <p:nvPr>
            <p:ph idx="1" type="body"/>
          </p:nvPr>
        </p:nvSpPr>
        <p:spPr>
          <a:xfrm>
            <a:off x="740675" y="1253400"/>
            <a:ext cx="11107800" cy="4351200"/>
          </a:xfrm>
          <a:prstGeom prst="rect">
            <a:avLst/>
          </a:prstGeom>
          <a:noFill/>
          <a:ln>
            <a:noFill/>
          </a:ln>
        </p:spPr>
        <p:txBody>
          <a:bodyPr anchorCtr="0" anchor="t" bIns="45700" lIns="91425" spcFirstLastPara="1" rIns="91425" wrap="square" tIns="45700">
            <a:noAutofit/>
          </a:bodyPr>
          <a:lstStyle/>
          <a:p>
            <a:pPr indent="0" lvl="0" marL="190500" marR="190500" rtl="0" algn="l">
              <a:lnSpc>
                <a:spcPct val="100000"/>
              </a:lnSpc>
              <a:spcBef>
                <a:spcPts val="2200"/>
              </a:spcBef>
              <a:spcAft>
                <a:spcPts val="0"/>
              </a:spcAft>
              <a:buClr>
                <a:schemeClr val="dk1"/>
              </a:buClr>
              <a:buSzPts val="1100"/>
              <a:buFont typeface="Arial"/>
              <a:buNone/>
            </a:pPr>
            <a:r>
              <a:rPr b="1" lang="en-IN" sz="1600">
                <a:highlight>
                  <a:srgbClr val="FFFFFF"/>
                </a:highlight>
                <a:latin typeface="Georgia"/>
                <a:ea typeface="Georgia"/>
                <a:cs typeface="Georgia"/>
                <a:sym typeface="Georgia"/>
              </a:rPr>
              <a:t>Graduation Year</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Clr>
                <a:schemeClr val="dk1"/>
              </a:buClr>
              <a:buSzPts val="1100"/>
              <a:buFont typeface="Arial"/>
              <a:buNone/>
            </a:pPr>
            <a:r>
              <a:rPr lang="en-IN" sz="1600">
                <a:highlight>
                  <a:srgbClr val="FFFFFF"/>
                </a:highlight>
                <a:latin typeface="Georgia"/>
                <a:ea typeface="Georgia"/>
                <a:cs typeface="Georgia"/>
                <a:sym typeface="Georgia"/>
              </a:rPr>
              <a:t>2013 is the year that most of the people graduated.</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College Tier</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There is a huge disparity, with almost 93% students being from Tier 2 colleges.</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Degree</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The most common degree is B. Tech., with a huge percentage of 92.5%. It is followed by MCA by a wide margin.</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College City Tier</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Most people are from Tier 0 college states.</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Gender</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Disparity in gender can be seen, with around 76% of population being male.</a:t>
            </a:r>
            <a:endParaRPr sz="1600">
              <a:highlight>
                <a:srgbClr val="FFFFFF"/>
              </a:highlight>
              <a:latin typeface="Georgia"/>
              <a:ea typeface="Georgia"/>
              <a:cs typeface="Georgia"/>
              <a:sym typeface="Georgia"/>
            </a:endParaRPr>
          </a:p>
          <a:p>
            <a:pPr indent="0" lvl="0" marL="0" rtl="0" algn="l">
              <a:lnSpc>
                <a:spcPct val="115000"/>
              </a:lnSpc>
              <a:spcBef>
                <a:spcPts val="1100"/>
              </a:spcBef>
              <a:spcAft>
                <a:spcPts val="0"/>
              </a:spcAft>
              <a:buNone/>
            </a:pPr>
            <a:r>
              <a:rPr lang="en-IN" sz="1600">
                <a:highlight>
                  <a:srgbClr val="FFFFFF"/>
                </a:highlight>
                <a:latin typeface="Georgia"/>
                <a:ea typeface="Georgia"/>
                <a:cs typeface="Georgia"/>
                <a:sym typeface="Georgia"/>
              </a:rPr>
              <a:t>In general, the data is highly imbalanced with regards to every feature.</a:t>
            </a:r>
            <a:endParaRPr sz="1600">
              <a:highlight>
                <a:srgbClr val="FFFFFF"/>
              </a:highlight>
              <a:latin typeface="Georgia"/>
              <a:ea typeface="Georgia"/>
              <a:cs typeface="Georgia"/>
              <a:sym typeface="Georgia"/>
            </a:endParaRPr>
          </a:p>
          <a:p>
            <a:pPr indent="0" lvl="0" marL="0" rtl="0" algn="l">
              <a:lnSpc>
                <a:spcPct val="115000"/>
              </a:lnSpc>
              <a:spcBef>
                <a:spcPts val="1100"/>
              </a:spcBef>
              <a:spcAft>
                <a:spcPts val="0"/>
              </a:spcAft>
              <a:buNone/>
            </a:pPr>
            <a:r>
              <a:t/>
            </a:r>
            <a:endParaRPr b="1" sz="115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700"/>
              </a:spcAft>
              <a:buNone/>
            </a:pPr>
            <a:r>
              <a:t/>
            </a:r>
            <a:endParaRPr sz="1600">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bbe4853f9a_0_118"/>
          <p:cNvSpPr txBox="1"/>
          <p:nvPr>
            <p:ph type="title"/>
          </p:nvPr>
        </p:nvSpPr>
        <p:spPr>
          <a:xfrm>
            <a:off x="354375" y="4428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 Univariate Analysis</a:t>
            </a:r>
            <a:endParaRPr b="1" sz="3000">
              <a:latin typeface="Georgia"/>
              <a:ea typeface="Georgia"/>
              <a:cs typeface="Georgia"/>
              <a:sym typeface="Georgia"/>
            </a:endParaRPr>
          </a:p>
        </p:txBody>
      </p:sp>
      <p:pic>
        <p:nvPicPr>
          <p:cNvPr id="194" name="Google Shape;194;g2bbe4853f9a_0_118"/>
          <p:cNvPicPr preferRelativeResize="0"/>
          <p:nvPr/>
        </p:nvPicPr>
        <p:blipFill rotWithShape="1">
          <a:blip r:embed="rId3">
            <a:alphaModFix/>
          </a:blip>
          <a:srcRect b="50012" l="26572" r="48629" t="18637"/>
          <a:stretch/>
        </p:blipFill>
        <p:spPr>
          <a:xfrm>
            <a:off x="-69500" y="1274150"/>
            <a:ext cx="4104226" cy="2917549"/>
          </a:xfrm>
          <a:prstGeom prst="rect">
            <a:avLst/>
          </a:prstGeom>
          <a:noFill/>
          <a:ln>
            <a:noFill/>
          </a:ln>
        </p:spPr>
      </p:pic>
      <p:pic>
        <p:nvPicPr>
          <p:cNvPr id="195" name="Google Shape;195;g2bbe4853f9a_0_118"/>
          <p:cNvPicPr preferRelativeResize="0"/>
          <p:nvPr/>
        </p:nvPicPr>
        <p:blipFill rotWithShape="1">
          <a:blip r:embed="rId3">
            <a:alphaModFix/>
          </a:blip>
          <a:srcRect b="14490" l="50840" r="28169" t="53646"/>
          <a:stretch/>
        </p:blipFill>
        <p:spPr>
          <a:xfrm>
            <a:off x="2803426" y="3260050"/>
            <a:ext cx="3627601" cy="3096125"/>
          </a:xfrm>
          <a:prstGeom prst="rect">
            <a:avLst/>
          </a:prstGeom>
          <a:noFill/>
          <a:ln>
            <a:noFill/>
          </a:ln>
        </p:spPr>
      </p:pic>
      <p:pic>
        <p:nvPicPr>
          <p:cNvPr id="196" name="Google Shape;196;g2bbe4853f9a_0_118"/>
          <p:cNvPicPr preferRelativeResize="0"/>
          <p:nvPr/>
        </p:nvPicPr>
        <p:blipFill rotWithShape="1">
          <a:blip r:embed="rId3">
            <a:alphaModFix/>
          </a:blip>
          <a:srcRect b="15704" l="29695" r="48800" t="53918"/>
          <a:stretch/>
        </p:blipFill>
        <p:spPr>
          <a:xfrm>
            <a:off x="5411625" y="1218950"/>
            <a:ext cx="3561401" cy="2828675"/>
          </a:xfrm>
          <a:prstGeom prst="rect">
            <a:avLst/>
          </a:prstGeom>
          <a:noFill/>
          <a:ln>
            <a:noFill/>
          </a:ln>
        </p:spPr>
      </p:pic>
      <p:pic>
        <p:nvPicPr>
          <p:cNvPr id="197" name="Google Shape;197;g2bbe4853f9a_0_118"/>
          <p:cNvPicPr preferRelativeResize="0"/>
          <p:nvPr/>
        </p:nvPicPr>
        <p:blipFill rotWithShape="1">
          <a:blip r:embed="rId3">
            <a:alphaModFix/>
          </a:blip>
          <a:srcRect b="51721" l="50941" r="24981" t="18999"/>
          <a:stretch/>
        </p:blipFill>
        <p:spPr>
          <a:xfrm>
            <a:off x="7622600" y="3515175"/>
            <a:ext cx="3975490" cy="271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bbe4853f9a_0_33"/>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VI. Bivariate Analysis</a:t>
            </a:r>
            <a:endParaRPr b="1" sz="3000">
              <a:latin typeface="Georgia"/>
              <a:ea typeface="Georgia"/>
              <a:cs typeface="Georgia"/>
              <a:sym typeface="Georgia"/>
            </a:endParaRPr>
          </a:p>
        </p:txBody>
      </p:sp>
      <p:sp>
        <p:nvSpPr>
          <p:cNvPr id="203" name="Google Shape;203;g2bbe4853f9a_0_33"/>
          <p:cNvSpPr txBox="1"/>
          <p:nvPr>
            <p:ph idx="1" type="body"/>
          </p:nvPr>
        </p:nvSpPr>
        <p:spPr>
          <a:xfrm>
            <a:off x="785775" y="1719800"/>
            <a:ext cx="4288800" cy="4351200"/>
          </a:xfrm>
          <a:prstGeom prst="rect">
            <a:avLst/>
          </a:prstGeom>
          <a:noFill/>
          <a:ln>
            <a:noFill/>
          </a:ln>
        </p:spPr>
        <p:txBody>
          <a:bodyPr anchorCtr="0" anchor="t" bIns="45700" lIns="91425" spcFirstLastPara="1" rIns="91425" wrap="square" tIns="45700">
            <a:noAutofit/>
          </a:bodyPr>
          <a:lstStyle/>
          <a:p>
            <a:pPr indent="0" lvl="0" marL="190500" marR="190500" rtl="0" algn="l">
              <a:lnSpc>
                <a:spcPct val="100000"/>
              </a:lnSpc>
              <a:spcBef>
                <a:spcPts val="2200"/>
              </a:spcBef>
              <a:spcAft>
                <a:spcPts val="0"/>
              </a:spcAft>
              <a:buClr>
                <a:schemeClr val="dk1"/>
              </a:buClr>
              <a:buSzPts val="1100"/>
              <a:buFont typeface="Arial"/>
              <a:buNone/>
            </a:pPr>
            <a:r>
              <a:rPr b="1" lang="en-IN" sz="1600">
                <a:highlight>
                  <a:srgbClr val="FFFFFF"/>
                </a:highlight>
                <a:latin typeface="Georgia"/>
                <a:ea typeface="Georgia"/>
                <a:cs typeface="Georgia"/>
                <a:sym typeface="Georgia"/>
              </a:rPr>
              <a:t>Gender</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Male employees have a higher average salary distribution than female employees.  Also, female employees have average salaries below the overall average.</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Clr>
                <a:schemeClr val="dk1"/>
              </a:buClr>
              <a:buSzPts val="1100"/>
              <a:buFont typeface="Arial"/>
              <a:buNone/>
            </a:pPr>
            <a:r>
              <a:rPr b="1" lang="en-IN" sz="1600">
                <a:highlight>
                  <a:srgbClr val="FFFFFF"/>
                </a:highlight>
                <a:latin typeface="Georgia"/>
                <a:ea typeface="Georgia"/>
                <a:cs typeface="Georgia"/>
                <a:sym typeface="Georgia"/>
              </a:rPr>
              <a:t>Specialization</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The highest average salary is of a Computer Science graduate, followed closely by Mechanical and IT graduate.</a:t>
            </a:r>
            <a:endParaRPr sz="1600">
              <a:highlight>
                <a:srgbClr val="FFFFFF"/>
              </a:highlight>
              <a:latin typeface="Georgia"/>
              <a:ea typeface="Georgia"/>
              <a:cs typeface="Georgia"/>
              <a:sym typeface="Georgia"/>
            </a:endParaRPr>
          </a:p>
          <a:p>
            <a:pPr indent="0" lvl="0" marL="0" rtl="0" algn="l">
              <a:lnSpc>
                <a:spcPct val="115000"/>
              </a:lnSpc>
              <a:spcBef>
                <a:spcPts val="1000"/>
              </a:spcBef>
              <a:spcAft>
                <a:spcPts val="0"/>
              </a:spcAft>
              <a:buClr>
                <a:schemeClr val="dk1"/>
              </a:buClr>
              <a:buSzPts val="2800"/>
              <a:buNone/>
            </a:pPr>
            <a:r>
              <a:t/>
            </a:r>
            <a:endParaRPr sz="1600">
              <a:highlight>
                <a:srgbClr val="FFFFFF"/>
              </a:highlight>
              <a:latin typeface="Georgia"/>
              <a:ea typeface="Georgia"/>
              <a:cs typeface="Georgia"/>
              <a:sym typeface="Georgia"/>
            </a:endParaRPr>
          </a:p>
        </p:txBody>
      </p:sp>
      <p:pic>
        <p:nvPicPr>
          <p:cNvPr id="204" name="Google Shape;204;g2bbe4853f9a_0_33"/>
          <p:cNvPicPr preferRelativeResize="0"/>
          <p:nvPr/>
        </p:nvPicPr>
        <p:blipFill rotWithShape="1">
          <a:blip r:embed="rId3">
            <a:alphaModFix/>
          </a:blip>
          <a:srcRect b="22112" l="28636" r="24146" t="26401"/>
          <a:stretch/>
        </p:blipFill>
        <p:spPr>
          <a:xfrm>
            <a:off x="5154000" y="1719800"/>
            <a:ext cx="6691949" cy="4102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bbe4853f9a_0_108"/>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VI. Bivariate Analysis</a:t>
            </a:r>
            <a:endParaRPr b="1" sz="3000">
              <a:latin typeface="Georgia"/>
              <a:ea typeface="Georgia"/>
              <a:cs typeface="Georgia"/>
              <a:sym typeface="Georgia"/>
            </a:endParaRPr>
          </a:p>
        </p:txBody>
      </p:sp>
      <p:sp>
        <p:nvSpPr>
          <p:cNvPr id="210" name="Google Shape;210;g2bbe4853f9a_0_108"/>
          <p:cNvSpPr txBox="1"/>
          <p:nvPr>
            <p:ph idx="1" type="body"/>
          </p:nvPr>
        </p:nvSpPr>
        <p:spPr>
          <a:xfrm>
            <a:off x="6558125" y="1746275"/>
            <a:ext cx="4467000" cy="4351200"/>
          </a:xfrm>
          <a:prstGeom prst="rect">
            <a:avLst/>
          </a:prstGeom>
          <a:noFill/>
          <a:ln>
            <a:noFill/>
          </a:ln>
        </p:spPr>
        <p:txBody>
          <a:bodyPr anchorCtr="0" anchor="t" bIns="45700" lIns="91425" spcFirstLastPara="1" rIns="91425" wrap="square" tIns="45700">
            <a:noAutofit/>
          </a:bodyPr>
          <a:lstStyle/>
          <a:p>
            <a:pPr indent="0" lvl="0" marL="190500" marR="190500" rtl="0" algn="l">
              <a:lnSpc>
                <a:spcPct val="100000"/>
              </a:lnSpc>
              <a:spcBef>
                <a:spcPts val="2200"/>
              </a:spcBef>
              <a:spcAft>
                <a:spcPts val="0"/>
              </a:spcAft>
              <a:buClr>
                <a:schemeClr val="dk1"/>
              </a:buClr>
              <a:buSzPts val="1100"/>
              <a:buFont typeface="Arial"/>
              <a:buNone/>
            </a:pPr>
            <a:r>
              <a:rPr b="1" lang="en-IN" sz="1600">
                <a:highlight>
                  <a:srgbClr val="FFFFFF"/>
                </a:highlight>
                <a:latin typeface="Georgia"/>
                <a:ea typeface="Georgia"/>
                <a:cs typeface="Georgia"/>
                <a:sym typeface="Georgia"/>
              </a:rPr>
              <a:t>College Tier</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Clr>
                <a:schemeClr val="dk1"/>
              </a:buClr>
              <a:buSzPts val="1100"/>
              <a:buFont typeface="Arial"/>
              <a:buNone/>
            </a:pPr>
            <a:r>
              <a:rPr lang="en-IN" sz="1600">
                <a:highlight>
                  <a:srgbClr val="FFFFFF"/>
                </a:highlight>
                <a:latin typeface="Georgia"/>
                <a:ea typeface="Georgia"/>
                <a:cs typeface="Georgia"/>
                <a:sym typeface="Georgia"/>
              </a:rPr>
              <a:t>There is a large disparity in the average salaries between Tier 1 and Tier 2 colleges, with Tier 1 being on top.</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Clr>
                <a:schemeClr val="dk1"/>
              </a:buClr>
              <a:buSzPts val="1100"/>
              <a:buFont typeface="Arial"/>
              <a:buNone/>
            </a:pPr>
            <a:r>
              <a:rPr b="1" lang="en-IN" sz="1600">
                <a:highlight>
                  <a:srgbClr val="FFFFFF"/>
                </a:highlight>
                <a:latin typeface="Georgia"/>
                <a:ea typeface="Georgia"/>
                <a:cs typeface="Georgia"/>
                <a:sym typeface="Georgia"/>
              </a:rPr>
              <a:t>Graduation Year</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Clr>
                <a:schemeClr val="dk1"/>
              </a:buClr>
              <a:buSzPts val="1100"/>
              <a:buFont typeface="Arial"/>
              <a:buNone/>
            </a:pPr>
            <a:r>
              <a:rPr lang="en-IN" sz="1600">
                <a:highlight>
                  <a:srgbClr val="FFFFFF"/>
                </a:highlight>
                <a:latin typeface="Georgia"/>
                <a:ea typeface="Georgia"/>
                <a:cs typeface="Georgia"/>
                <a:sym typeface="Georgia"/>
              </a:rPr>
              <a:t>2010 graduates earn the highest salary.</a:t>
            </a:r>
            <a:endParaRPr sz="1600">
              <a:highlight>
                <a:srgbClr val="FFFFFF"/>
              </a:highlight>
              <a:latin typeface="Georgia"/>
              <a:ea typeface="Georgia"/>
              <a:cs typeface="Georgia"/>
              <a:sym typeface="Georgia"/>
            </a:endParaRPr>
          </a:p>
          <a:p>
            <a:pPr indent="0" lvl="0" marL="0" rtl="0" algn="l">
              <a:lnSpc>
                <a:spcPct val="115000"/>
              </a:lnSpc>
              <a:spcBef>
                <a:spcPts val="1100"/>
              </a:spcBef>
              <a:spcAft>
                <a:spcPts val="0"/>
              </a:spcAft>
              <a:buClr>
                <a:schemeClr val="dk1"/>
              </a:buClr>
              <a:buSzPts val="1100"/>
              <a:buFont typeface="Arial"/>
              <a:buNone/>
            </a:pPr>
            <a:r>
              <a:rPr b="1" lang="en-IN" sz="1600">
                <a:highlight>
                  <a:srgbClr val="FFFFFF"/>
                </a:highlight>
                <a:latin typeface="Georgia"/>
                <a:ea typeface="Georgia"/>
                <a:cs typeface="Georgia"/>
                <a:sym typeface="Georgia"/>
              </a:rPr>
              <a:t>    Correlation Analysis</a:t>
            </a:r>
            <a:endParaRPr b="1" sz="1600">
              <a:highlight>
                <a:srgbClr val="FFFFFF"/>
              </a:highlight>
              <a:latin typeface="Georgia"/>
              <a:ea typeface="Georgia"/>
              <a:cs typeface="Georgia"/>
              <a:sym typeface="Georgia"/>
            </a:endParaRPr>
          </a:p>
          <a:p>
            <a:pPr indent="0" lvl="0" marL="0" rtl="0" algn="l">
              <a:lnSpc>
                <a:spcPct val="115000"/>
              </a:lnSpc>
              <a:spcBef>
                <a:spcPts val="700"/>
              </a:spcBef>
              <a:spcAft>
                <a:spcPts val="0"/>
              </a:spcAft>
              <a:buClr>
                <a:schemeClr val="dk1"/>
              </a:buClr>
              <a:buSzPts val="1100"/>
              <a:buFont typeface="Arial"/>
              <a:buNone/>
            </a:pPr>
            <a:r>
              <a:rPr lang="en-IN" sz="1600">
                <a:highlight>
                  <a:srgbClr val="FFFFFF"/>
                </a:highlight>
                <a:latin typeface="Georgia"/>
                <a:ea typeface="Georgia"/>
                <a:cs typeface="Georgia"/>
                <a:sym typeface="Georgia"/>
              </a:rPr>
              <a:t>         Experience has the highest correlation with Salary, with r = 0.40, indicating that salary depends on experience.</a:t>
            </a:r>
            <a:endParaRPr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t/>
            </a:r>
            <a:endParaRPr b="1" sz="1600">
              <a:highlight>
                <a:srgbClr val="FFFFFF"/>
              </a:highlight>
              <a:latin typeface="Georgia"/>
              <a:ea typeface="Georgia"/>
              <a:cs typeface="Georgia"/>
              <a:sym typeface="Georgia"/>
            </a:endParaRPr>
          </a:p>
          <a:p>
            <a:pPr indent="0" lvl="0" marL="0" rtl="0" algn="l">
              <a:lnSpc>
                <a:spcPct val="115000"/>
              </a:lnSpc>
              <a:spcBef>
                <a:spcPts val="1000"/>
              </a:spcBef>
              <a:spcAft>
                <a:spcPts val="0"/>
              </a:spcAft>
              <a:buClr>
                <a:schemeClr val="dk1"/>
              </a:buClr>
              <a:buSzPts val="2800"/>
              <a:buNone/>
            </a:pPr>
            <a:r>
              <a:t/>
            </a:r>
            <a:endParaRPr sz="1600">
              <a:highlight>
                <a:srgbClr val="FFFFFF"/>
              </a:highlight>
              <a:latin typeface="Georgia"/>
              <a:ea typeface="Georgia"/>
              <a:cs typeface="Georgia"/>
              <a:sym typeface="Georgia"/>
            </a:endParaRPr>
          </a:p>
        </p:txBody>
      </p:sp>
      <p:pic>
        <p:nvPicPr>
          <p:cNvPr id="211" name="Google Shape;211;g2bbe4853f9a_0_108"/>
          <p:cNvPicPr preferRelativeResize="0"/>
          <p:nvPr/>
        </p:nvPicPr>
        <p:blipFill rotWithShape="1">
          <a:blip r:embed="rId3">
            <a:alphaModFix/>
          </a:blip>
          <a:srcRect b="18917" l="43241" r="25212" t="29493"/>
          <a:stretch/>
        </p:blipFill>
        <p:spPr>
          <a:xfrm>
            <a:off x="1105575" y="1629225"/>
            <a:ext cx="4795900" cy="4468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bbe4853f9a_0_88"/>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VII. Research Questions</a:t>
            </a:r>
            <a:endParaRPr b="1" sz="3000">
              <a:latin typeface="Georgia"/>
              <a:ea typeface="Georgia"/>
              <a:cs typeface="Georgia"/>
              <a:sym typeface="Georgia"/>
            </a:endParaRPr>
          </a:p>
        </p:txBody>
      </p:sp>
      <p:sp>
        <p:nvSpPr>
          <p:cNvPr id="217" name="Google Shape;217;g2bbe4853f9a_0_88"/>
          <p:cNvSpPr txBox="1"/>
          <p:nvPr>
            <p:ph idx="1" type="body"/>
          </p:nvPr>
        </p:nvSpPr>
        <p:spPr>
          <a:xfrm>
            <a:off x="1019475" y="1574150"/>
            <a:ext cx="9850500" cy="435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b="1" lang="en-IN" sz="1600">
                <a:highlight>
                  <a:srgbClr val="FFFFFF"/>
                </a:highlight>
                <a:latin typeface="Georgia"/>
                <a:ea typeface="Georgia"/>
                <a:cs typeface="Georgia"/>
                <a:sym typeface="Georgia"/>
              </a:rPr>
              <a:t>1. Times of India article dated Jan 18, 2019 states that “After doing your Computer Science Engineering if you take up jobs as a Programming Analyst, Software Engineer, Hardware Engineer and Associate Engineer you can earn up to 2.5-3 lakhs as a fresh graduate.”</a:t>
            </a:r>
            <a:endParaRPr b="1" sz="1600">
              <a:highlight>
                <a:srgbClr val="FFFFFF"/>
              </a:highlight>
              <a:latin typeface="Georgia"/>
              <a:ea typeface="Georgia"/>
              <a:cs typeface="Georgia"/>
              <a:sym typeface="Georgia"/>
            </a:endParaRPr>
          </a:p>
          <a:p>
            <a:pPr indent="0" lvl="0" marL="0" rtl="0" algn="l">
              <a:lnSpc>
                <a:spcPct val="100000"/>
              </a:lnSpc>
              <a:spcBef>
                <a:spcPts val="1000"/>
              </a:spcBef>
              <a:spcAft>
                <a:spcPts val="0"/>
              </a:spcAft>
              <a:buClr>
                <a:schemeClr val="dk1"/>
              </a:buClr>
              <a:buSzPts val="1100"/>
              <a:buNone/>
            </a:pPr>
            <a:r>
              <a:t/>
            </a:r>
            <a:endParaRPr b="1" sz="1600">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1100"/>
              <a:buNone/>
            </a:pPr>
            <a:r>
              <a:rPr b="1" lang="en-IN" sz="1600">
                <a:highlight>
                  <a:srgbClr val="FFFFFF"/>
                </a:highlight>
                <a:latin typeface="Georgia"/>
                <a:ea typeface="Georgia"/>
                <a:cs typeface="Georgia"/>
                <a:sym typeface="Georgia"/>
              </a:rPr>
              <a:t>Average Salary by Designation:                            One-Sample t-test Results:</a:t>
            </a:r>
            <a:endParaRPr b="1" sz="1600">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1100"/>
              <a:buNone/>
            </a:pPr>
            <a:r>
              <a:rPr lang="en-IN" sz="1600">
                <a:highlight>
                  <a:srgbClr val="FFFFFF"/>
                </a:highlight>
                <a:latin typeface="Georgia"/>
                <a:ea typeface="Georgia"/>
                <a:cs typeface="Georgia"/>
                <a:sym typeface="Georgia"/>
              </a:rPr>
              <a:t>programmer analyst: 347589.285714                             t-statistic: 22.83187390542922</a:t>
            </a:r>
            <a:endParaRPr sz="1600">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1100"/>
              <a:buNone/>
            </a:pPr>
            <a:r>
              <a:rPr lang="en-IN" sz="1600">
                <a:highlight>
                  <a:srgbClr val="FFFFFF"/>
                </a:highlight>
                <a:latin typeface="Georgia"/>
                <a:ea typeface="Georgia"/>
                <a:cs typeface="Georgia"/>
                <a:sym typeface="Georgia"/>
              </a:rPr>
              <a:t>software engineer: 354239.130435                                 p-value: 0.02786513129231036</a:t>
            </a:r>
            <a:endParaRPr sz="1600">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1100"/>
              <a:buNone/>
            </a:pPr>
            <a:r>
              <a:t/>
            </a:r>
            <a:endParaRPr sz="1600">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1100"/>
              <a:buNone/>
            </a:pPr>
            <a:r>
              <a:rPr b="1" lang="en-IN" sz="1600">
                <a:highlight>
                  <a:srgbClr val="FFFFFF"/>
                </a:highlight>
                <a:latin typeface="Georgia"/>
                <a:ea typeface="Georgia"/>
                <a:cs typeface="Georgia"/>
                <a:sym typeface="Georgia"/>
              </a:rPr>
              <a:t>Hypothesis Testing:</a:t>
            </a:r>
            <a:endParaRPr b="1" sz="1600">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1100"/>
              <a:buNone/>
            </a:pPr>
            <a:r>
              <a:rPr lang="en-IN" sz="1600">
                <a:highlight>
                  <a:srgbClr val="FFFFFF"/>
                </a:highlight>
                <a:latin typeface="Georgia"/>
                <a:ea typeface="Georgia"/>
                <a:cs typeface="Georgia"/>
                <a:sym typeface="Georgia"/>
              </a:rPr>
              <a:t>Reject the null hypothesis.</a:t>
            </a:r>
            <a:endParaRPr sz="1600">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1100"/>
              <a:buNone/>
            </a:pPr>
            <a:r>
              <a:rPr lang="en-IN" sz="1600">
                <a:highlight>
                  <a:srgbClr val="FFFFFF"/>
                </a:highlight>
                <a:latin typeface="Georgia"/>
                <a:ea typeface="Georgia"/>
                <a:cs typeface="Georgia"/>
                <a:sym typeface="Georgia"/>
              </a:rPr>
              <a:t>There is enough evidence to suggest that the average salaries are within the given range.</a:t>
            </a:r>
            <a:endParaRPr sz="1600">
              <a:highlight>
                <a:srgbClr val="FFFFFF"/>
              </a:highlight>
              <a:latin typeface="Georgia"/>
              <a:ea typeface="Georgia"/>
              <a:cs typeface="Georgia"/>
              <a:sym typeface="Georgia"/>
            </a:endParaRPr>
          </a:p>
          <a:p>
            <a:pPr indent="0" lvl="0" marL="0" rtl="0" algn="l">
              <a:lnSpc>
                <a:spcPct val="100000"/>
              </a:lnSpc>
              <a:spcBef>
                <a:spcPts val="1000"/>
              </a:spcBef>
              <a:spcAft>
                <a:spcPts val="0"/>
              </a:spcAft>
              <a:buClr>
                <a:schemeClr val="dk1"/>
              </a:buClr>
              <a:buSzPts val="1100"/>
              <a:buFont typeface="Arial"/>
              <a:buNone/>
            </a:pPr>
            <a:r>
              <a:t/>
            </a:r>
            <a:endParaRPr sz="1600">
              <a:highlight>
                <a:srgbClr val="FFFFFF"/>
              </a:highlight>
              <a:latin typeface="Georgia"/>
              <a:ea typeface="Georgia"/>
              <a:cs typeface="Georgia"/>
              <a:sym typeface="Georgia"/>
            </a:endParaRPr>
          </a:p>
          <a:p>
            <a:pPr indent="0" lvl="0" marL="0" rtl="0" algn="l">
              <a:lnSpc>
                <a:spcPct val="100000"/>
              </a:lnSpc>
              <a:spcBef>
                <a:spcPts val="1000"/>
              </a:spcBef>
              <a:spcAft>
                <a:spcPts val="0"/>
              </a:spcAft>
              <a:buClr>
                <a:schemeClr val="dk1"/>
              </a:buClr>
              <a:buSzPts val="2800"/>
              <a:buNone/>
            </a:pPr>
            <a:r>
              <a:t/>
            </a:r>
            <a:endParaRPr sz="1600">
              <a:highlight>
                <a:srgbClr val="FFFFFF"/>
              </a:highlight>
              <a:latin typeface="Georgia"/>
              <a:ea typeface="Georgia"/>
              <a:cs typeface="Georgia"/>
              <a:sym typeface="Georgia"/>
            </a:endParaRPr>
          </a:p>
          <a:p>
            <a:pPr indent="0" lvl="0" marL="0" rtl="0" algn="l">
              <a:lnSpc>
                <a:spcPct val="115000"/>
              </a:lnSpc>
              <a:spcBef>
                <a:spcPts val="1000"/>
              </a:spcBef>
              <a:spcAft>
                <a:spcPts val="0"/>
              </a:spcAft>
              <a:buClr>
                <a:schemeClr val="dk1"/>
              </a:buClr>
              <a:buSzPts val="2800"/>
              <a:buNone/>
            </a:pPr>
            <a:r>
              <a:t/>
            </a:r>
            <a:endParaRPr b="1" sz="1600">
              <a:highlight>
                <a:srgbClr val="FFFFFF"/>
              </a:highlight>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bbe4853f9a_0_82"/>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VII. Research Questions</a:t>
            </a:r>
            <a:endParaRPr b="1" sz="3000">
              <a:latin typeface="Georgia"/>
              <a:ea typeface="Georgia"/>
              <a:cs typeface="Georgia"/>
              <a:sym typeface="Georgia"/>
            </a:endParaRPr>
          </a:p>
        </p:txBody>
      </p:sp>
      <p:sp>
        <p:nvSpPr>
          <p:cNvPr id="223" name="Google Shape;223;g2bbe4853f9a_0_82"/>
          <p:cNvSpPr txBox="1"/>
          <p:nvPr>
            <p:ph idx="1" type="body"/>
          </p:nvPr>
        </p:nvSpPr>
        <p:spPr>
          <a:xfrm>
            <a:off x="1019475" y="1402050"/>
            <a:ext cx="9850500" cy="91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None/>
            </a:pPr>
            <a:r>
              <a:rPr b="1" lang="en-IN" sz="1600">
                <a:highlight>
                  <a:srgbClr val="FFFFFF"/>
                </a:highlight>
                <a:latin typeface="Georgia"/>
                <a:ea typeface="Georgia"/>
                <a:cs typeface="Georgia"/>
                <a:sym typeface="Georgia"/>
              </a:rPr>
              <a:t>2. Is there a relationship between gender and specialization? (i.e. Does the preference of Specialisation depend on the Gender?)</a:t>
            </a:r>
            <a:endParaRPr sz="1050">
              <a:highlight>
                <a:srgbClr val="FFFFFF"/>
              </a:highlight>
              <a:latin typeface="Georgia"/>
              <a:ea typeface="Georgia"/>
              <a:cs typeface="Georgia"/>
              <a:sym typeface="Georgia"/>
            </a:endParaRPr>
          </a:p>
        </p:txBody>
      </p:sp>
      <p:sp>
        <p:nvSpPr>
          <p:cNvPr id="224" name="Google Shape;224;g2bbe4853f9a_0_82"/>
          <p:cNvSpPr txBox="1"/>
          <p:nvPr/>
        </p:nvSpPr>
        <p:spPr>
          <a:xfrm>
            <a:off x="7900600" y="2485250"/>
            <a:ext cx="3865800" cy="1986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2800"/>
              <a:buFont typeface="Arial"/>
              <a:buNone/>
            </a:pPr>
            <a:r>
              <a:rPr lang="en-IN" sz="1600">
                <a:solidFill>
                  <a:schemeClr val="dk1"/>
                </a:solidFill>
                <a:highlight>
                  <a:srgbClr val="FFFFFF"/>
                </a:highlight>
                <a:latin typeface="Georgia"/>
                <a:ea typeface="Georgia"/>
                <a:cs typeface="Georgia"/>
                <a:sym typeface="Georgia"/>
              </a:rPr>
              <a:t>Chi-square Statistic: 47.494660404870665</a:t>
            </a:r>
            <a:endParaRPr sz="1600">
              <a:solidFill>
                <a:schemeClr val="dk1"/>
              </a:solidFill>
              <a:highlight>
                <a:srgbClr val="FFFFFF"/>
              </a:highlight>
              <a:latin typeface="Georgia"/>
              <a:ea typeface="Georgia"/>
              <a:cs typeface="Georgia"/>
              <a:sym typeface="Georgia"/>
            </a:endParaRPr>
          </a:p>
          <a:p>
            <a:pPr indent="0" lvl="0" marL="0" rtl="0" algn="l">
              <a:lnSpc>
                <a:spcPct val="90000"/>
              </a:lnSpc>
              <a:spcBef>
                <a:spcPts val="1000"/>
              </a:spcBef>
              <a:spcAft>
                <a:spcPts val="0"/>
              </a:spcAft>
              <a:buNone/>
            </a:pPr>
            <a:r>
              <a:rPr lang="en-IN" sz="1600">
                <a:solidFill>
                  <a:schemeClr val="dk1"/>
                </a:solidFill>
                <a:highlight>
                  <a:srgbClr val="FFFFFF"/>
                </a:highlight>
                <a:latin typeface="Georgia"/>
                <a:ea typeface="Georgia"/>
                <a:cs typeface="Georgia"/>
                <a:sym typeface="Georgia"/>
              </a:rPr>
              <a:t>p-value: 4.503854477756338e-09</a:t>
            </a:r>
            <a:endParaRPr sz="1600">
              <a:solidFill>
                <a:schemeClr val="dk1"/>
              </a:solidFill>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2800"/>
              <a:buFont typeface="Arial"/>
              <a:buNone/>
            </a:pPr>
            <a:r>
              <a:t/>
            </a:r>
            <a:endParaRPr sz="1600">
              <a:solidFill>
                <a:schemeClr val="dk1"/>
              </a:solidFill>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2800"/>
              <a:buFont typeface="Arial"/>
              <a:buNone/>
            </a:pPr>
            <a:r>
              <a:rPr b="1" lang="en-IN" sz="1600">
                <a:solidFill>
                  <a:schemeClr val="dk1"/>
                </a:solidFill>
                <a:highlight>
                  <a:srgbClr val="FFFFFF"/>
                </a:highlight>
                <a:latin typeface="Georgia"/>
                <a:ea typeface="Georgia"/>
                <a:cs typeface="Georgia"/>
                <a:sym typeface="Georgia"/>
              </a:rPr>
              <a:t>Hypothesis Testing:</a:t>
            </a:r>
            <a:endParaRPr b="1" sz="1600">
              <a:solidFill>
                <a:schemeClr val="dk1"/>
              </a:solidFill>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2800"/>
              <a:buFont typeface="Arial"/>
              <a:buNone/>
            </a:pPr>
            <a:r>
              <a:rPr lang="en-IN" sz="1600">
                <a:solidFill>
                  <a:schemeClr val="dk1"/>
                </a:solidFill>
                <a:highlight>
                  <a:srgbClr val="FFFFFF"/>
                </a:highlight>
                <a:latin typeface="Georgia"/>
                <a:ea typeface="Georgia"/>
                <a:cs typeface="Georgia"/>
                <a:sym typeface="Georgia"/>
              </a:rPr>
              <a:t>The null hypothesis (H0) is rejected.</a:t>
            </a:r>
            <a:endParaRPr sz="1600">
              <a:solidFill>
                <a:schemeClr val="dk1"/>
              </a:solidFill>
              <a:highlight>
                <a:srgbClr val="FFFFFF"/>
              </a:highlight>
              <a:latin typeface="Georgia"/>
              <a:ea typeface="Georgia"/>
              <a:cs typeface="Georgia"/>
              <a:sym typeface="Georgia"/>
            </a:endParaRPr>
          </a:p>
          <a:p>
            <a:pPr indent="0" lvl="0" marL="0" rtl="0" algn="l">
              <a:lnSpc>
                <a:spcPct val="90000"/>
              </a:lnSpc>
              <a:spcBef>
                <a:spcPts val="1000"/>
              </a:spcBef>
              <a:spcAft>
                <a:spcPts val="0"/>
              </a:spcAft>
              <a:buClr>
                <a:schemeClr val="dk1"/>
              </a:buClr>
              <a:buSzPts val="1100"/>
              <a:buFont typeface="Arial"/>
              <a:buNone/>
            </a:pPr>
            <a:r>
              <a:rPr lang="en-IN" sz="1600">
                <a:solidFill>
                  <a:schemeClr val="dk1"/>
                </a:solidFill>
                <a:highlight>
                  <a:srgbClr val="FFFFFF"/>
                </a:highlight>
                <a:latin typeface="Georgia"/>
                <a:ea typeface="Georgia"/>
                <a:cs typeface="Georgia"/>
                <a:sym typeface="Georgia"/>
              </a:rPr>
              <a:t>There is a significant relationship between Gender and Specialization.</a:t>
            </a:r>
            <a:endParaRPr sz="1600">
              <a:solidFill>
                <a:schemeClr val="dk1"/>
              </a:solidFill>
              <a:highlight>
                <a:srgbClr val="FFFFFF"/>
              </a:highlight>
              <a:latin typeface="Georgia"/>
              <a:ea typeface="Georgia"/>
              <a:cs typeface="Georgia"/>
              <a:sym typeface="Georgia"/>
            </a:endParaRPr>
          </a:p>
          <a:p>
            <a:pPr indent="0" lvl="0" marL="0" rtl="0" algn="l">
              <a:spcBef>
                <a:spcPts val="1000"/>
              </a:spcBef>
              <a:spcAft>
                <a:spcPts val="0"/>
              </a:spcAft>
              <a:buClr>
                <a:schemeClr val="dk1"/>
              </a:buClr>
              <a:buSzPts val="2800"/>
              <a:buFont typeface="Arial"/>
              <a:buNone/>
            </a:pPr>
            <a:r>
              <a:t/>
            </a:r>
            <a:endParaRPr sz="105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225" name="Google Shape;225;g2bbe4853f9a_0_82"/>
          <p:cNvPicPr preferRelativeResize="0"/>
          <p:nvPr/>
        </p:nvPicPr>
        <p:blipFill rotWithShape="1">
          <a:blip r:embed="rId3">
            <a:alphaModFix/>
          </a:blip>
          <a:srcRect b="15761" l="28160" r="24567" t="25160"/>
          <a:stretch/>
        </p:blipFill>
        <p:spPr>
          <a:xfrm>
            <a:off x="1148500" y="2211750"/>
            <a:ext cx="6287975" cy="4417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nvSpPr>
        <p:spPr>
          <a:xfrm>
            <a:off x="1003100" y="1299175"/>
            <a:ext cx="10176000" cy="5325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IN" sz="1700">
                <a:solidFill>
                  <a:srgbClr val="0D0D0D"/>
                </a:solidFill>
                <a:highlight>
                  <a:srgbClr val="FFFFFF"/>
                </a:highlight>
                <a:latin typeface="Georgia"/>
                <a:ea typeface="Georgia"/>
                <a:cs typeface="Georgia"/>
                <a:sym typeface="Georgia"/>
              </a:rPr>
              <a:t>I am Aparajita Singh, currently in my third year pursuing a Bachelor's degree in Computer Science and Engineering from Motilal Nehru National Institute of Technology (MNNIT) in Allahabad. Throughout my academic journey, I have maintained a CPI of 8.5, reflecting my strong theoretical foundation in the field. </a:t>
            </a:r>
            <a:endParaRPr sz="1700">
              <a:solidFill>
                <a:srgbClr val="0D0D0D"/>
              </a:solidFill>
              <a:highlight>
                <a:srgbClr val="FFFFFF"/>
              </a:highlight>
              <a:latin typeface="Georgia"/>
              <a:ea typeface="Georgia"/>
              <a:cs typeface="Georgia"/>
              <a:sym typeface="Georgia"/>
            </a:endParaRPr>
          </a:p>
          <a:p>
            <a:pPr indent="0" lvl="0" marL="0" rtl="0" algn="just">
              <a:spcBef>
                <a:spcPts val="0"/>
              </a:spcBef>
              <a:spcAft>
                <a:spcPts val="0"/>
              </a:spcAft>
              <a:buNone/>
            </a:pPr>
            <a:r>
              <a:t/>
            </a:r>
            <a:endParaRPr sz="1700">
              <a:solidFill>
                <a:srgbClr val="0D0D0D"/>
              </a:solidFill>
              <a:highlight>
                <a:srgbClr val="FFFFFF"/>
              </a:highlight>
              <a:latin typeface="Georgia"/>
              <a:ea typeface="Georgia"/>
              <a:cs typeface="Georgia"/>
              <a:sym typeface="Georgia"/>
            </a:endParaRPr>
          </a:p>
          <a:p>
            <a:pPr indent="0" lvl="0" marL="0" rtl="0" algn="just">
              <a:spcBef>
                <a:spcPts val="0"/>
              </a:spcBef>
              <a:spcAft>
                <a:spcPts val="0"/>
              </a:spcAft>
              <a:buNone/>
            </a:pPr>
            <a:r>
              <a:rPr lang="en-IN" sz="1700">
                <a:solidFill>
                  <a:srgbClr val="0D0D0D"/>
                </a:solidFill>
                <a:highlight>
                  <a:srgbClr val="FFFFFF"/>
                </a:highlight>
                <a:latin typeface="Georgia"/>
                <a:ea typeface="Georgia"/>
                <a:cs typeface="Georgia"/>
                <a:sym typeface="Georgia"/>
              </a:rPr>
              <a:t>My ongoing internship experience as a Data Science Intern at Innomatics Research Labs has been invaluable. It provided me with hands-on exposure to various data analysis methodologies and techniques, enriching my analytical skills. This opportunity has deepened my understanding of the practical applications of data science. </a:t>
            </a:r>
            <a:endParaRPr sz="1700">
              <a:solidFill>
                <a:srgbClr val="0D0D0D"/>
              </a:solidFill>
              <a:highlight>
                <a:srgbClr val="FFFFFF"/>
              </a:highlight>
              <a:latin typeface="Georgia"/>
              <a:ea typeface="Georgia"/>
              <a:cs typeface="Georgia"/>
              <a:sym typeface="Georgia"/>
            </a:endParaRPr>
          </a:p>
          <a:p>
            <a:pPr indent="0" lvl="0" marL="0" rtl="0" algn="just">
              <a:spcBef>
                <a:spcPts val="0"/>
              </a:spcBef>
              <a:spcAft>
                <a:spcPts val="0"/>
              </a:spcAft>
              <a:buNone/>
            </a:pPr>
            <a:r>
              <a:t/>
            </a:r>
            <a:endParaRPr sz="1700">
              <a:solidFill>
                <a:srgbClr val="0D0D0D"/>
              </a:solidFill>
              <a:highlight>
                <a:srgbClr val="FFFFFF"/>
              </a:highlight>
              <a:latin typeface="Georgia"/>
              <a:ea typeface="Georgia"/>
              <a:cs typeface="Georgia"/>
              <a:sym typeface="Georgia"/>
            </a:endParaRPr>
          </a:p>
          <a:p>
            <a:pPr indent="0" lvl="0" marL="0" rtl="0" algn="just">
              <a:spcBef>
                <a:spcPts val="0"/>
              </a:spcBef>
              <a:spcAft>
                <a:spcPts val="0"/>
              </a:spcAft>
              <a:buNone/>
            </a:pPr>
            <a:r>
              <a:rPr lang="en-IN" sz="1700">
                <a:solidFill>
                  <a:srgbClr val="0D0D0D"/>
                </a:solidFill>
                <a:highlight>
                  <a:srgbClr val="FFFFFF"/>
                </a:highlight>
                <a:latin typeface="Georgia"/>
                <a:ea typeface="Georgia"/>
                <a:cs typeface="Georgia"/>
                <a:sym typeface="Georgia"/>
              </a:rPr>
              <a:t>Eager to explore the corporate landscape, I am known for my adaptability and enthusiasm for embracing new concepts. I am excited about the prospect of applying my knowledge in real-world settings, aiming to excel as a Data Scientist. With a focus on continuous learning and professional growth, I am committed to making meaningful contributions to innovative projects and advancements in technology.</a:t>
            </a:r>
            <a:endParaRPr sz="1700">
              <a:solidFill>
                <a:srgbClr val="0D0D0D"/>
              </a:solidFill>
              <a:highlight>
                <a:srgbClr val="FFFFFF"/>
              </a:highlight>
              <a:latin typeface="Georgia"/>
              <a:ea typeface="Georgia"/>
              <a:cs typeface="Georgia"/>
              <a:sym typeface="Georgia"/>
            </a:endParaRPr>
          </a:p>
          <a:p>
            <a:pPr indent="0" lvl="0" marL="0" rtl="0" algn="just">
              <a:spcBef>
                <a:spcPts val="0"/>
              </a:spcBef>
              <a:spcAft>
                <a:spcPts val="0"/>
              </a:spcAft>
              <a:buNone/>
            </a:pPr>
            <a:r>
              <a:t/>
            </a:r>
            <a:endParaRPr sz="1700">
              <a:solidFill>
                <a:srgbClr val="0D0D0D"/>
              </a:solidFill>
              <a:highlight>
                <a:srgbClr val="FFFFFF"/>
              </a:highlight>
              <a:latin typeface="Georgia"/>
              <a:ea typeface="Georgia"/>
              <a:cs typeface="Georgia"/>
              <a:sym typeface="Georgia"/>
            </a:endParaRPr>
          </a:p>
          <a:p>
            <a:pPr indent="0" lvl="0" marL="0" rtl="0" algn="just">
              <a:spcBef>
                <a:spcPts val="0"/>
              </a:spcBef>
              <a:spcAft>
                <a:spcPts val="0"/>
              </a:spcAft>
              <a:buNone/>
            </a:pPr>
            <a:r>
              <a:rPr lang="en-IN" sz="1700">
                <a:solidFill>
                  <a:srgbClr val="0D0D0D"/>
                </a:solidFill>
                <a:highlight>
                  <a:srgbClr val="FFFFFF"/>
                </a:highlight>
                <a:latin typeface="Georgia"/>
                <a:ea typeface="Georgia"/>
                <a:cs typeface="Georgia"/>
                <a:sym typeface="Georgia"/>
              </a:rPr>
              <a:t>Link to project repository: </a:t>
            </a:r>
            <a:r>
              <a:rPr lang="en-IN" sz="1700" u="sng">
                <a:solidFill>
                  <a:schemeClr val="hlink"/>
                </a:solidFill>
                <a:highlight>
                  <a:srgbClr val="FFFFFF"/>
                </a:highlight>
                <a:latin typeface="Georgia"/>
                <a:ea typeface="Georgia"/>
                <a:cs typeface="Georgia"/>
                <a:sym typeface="Georgia"/>
                <a:hlinkClick r:id="rId3"/>
              </a:rPr>
              <a:t>https://github.com/Aparajita-singh/AMCAT-</a:t>
            </a:r>
            <a:endParaRPr sz="1700">
              <a:solidFill>
                <a:srgbClr val="0D0D0D"/>
              </a:solidFill>
              <a:highlight>
                <a:srgbClr val="FFFFFF"/>
              </a:highlight>
              <a:latin typeface="Georgia"/>
              <a:ea typeface="Georgia"/>
              <a:cs typeface="Georgia"/>
              <a:sym typeface="Georgia"/>
            </a:endParaRPr>
          </a:p>
          <a:p>
            <a:pPr indent="0" lvl="0" marL="0" rtl="0" algn="just">
              <a:spcBef>
                <a:spcPts val="0"/>
              </a:spcBef>
              <a:spcAft>
                <a:spcPts val="0"/>
              </a:spcAft>
              <a:buNone/>
            </a:pPr>
            <a:r>
              <a:t/>
            </a:r>
            <a:endParaRPr sz="1700">
              <a:solidFill>
                <a:srgbClr val="0D0D0D"/>
              </a:solidFill>
              <a:highlight>
                <a:srgbClr val="FFFFFF"/>
              </a:highlight>
              <a:latin typeface="Georgia"/>
              <a:ea typeface="Georgia"/>
              <a:cs typeface="Georgia"/>
              <a:sym typeface="Georgia"/>
            </a:endParaRPr>
          </a:p>
          <a:p>
            <a:pPr indent="0" lvl="0" marL="0" rtl="0" algn="just">
              <a:spcBef>
                <a:spcPts val="0"/>
              </a:spcBef>
              <a:spcAft>
                <a:spcPts val="0"/>
              </a:spcAft>
              <a:buNone/>
            </a:pPr>
            <a:r>
              <a:rPr lang="en-IN" sz="1700" u="sng">
                <a:solidFill>
                  <a:schemeClr val="hlink"/>
                </a:solidFill>
                <a:highlight>
                  <a:srgbClr val="FFFFFF"/>
                </a:highlight>
                <a:latin typeface="Georgia"/>
                <a:ea typeface="Georgia"/>
                <a:cs typeface="Georgia"/>
                <a:sym typeface="Georgia"/>
                <a:hlinkClick r:id="rId4"/>
              </a:rPr>
              <a:t>LinkedIn</a:t>
            </a:r>
            <a:endParaRPr sz="1700">
              <a:solidFill>
                <a:srgbClr val="0D0D0D"/>
              </a:solidFill>
              <a:highlight>
                <a:srgbClr val="FFFFFF"/>
              </a:highlight>
              <a:latin typeface="Georgia"/>
              <a:ea typeface="Georgia"/>
              <a:cs typeface="Georgia"/>
              <a:sym typeface="Georgia"/>
            </a:endParaRPr>
          </a:p>
          <a:p>
            <a:pPr indent="0" lvl="0" marL="0" rtl="0" algn="just">
              <a:spcBef>
                <a:spcPts val="0"/>
              </a:spcBef>
              <a:spcAft>
                <a:spcPts val="0"/>
              </a:spcAft>
              <a:buNone/>
            </a:pPr>
            <a:r>
              <a:rPr lang="en-IN" sz="1700" u="sng">
                <a:solidFill>
                  <a:schemeClr val="hlink"/>
                </a:solidFill>
                <a:highlight>
                  <a:srgbClr val="FFFFFF"/>
                </a:highlight>
                <a:latin typeface="Georgia"/>
                <a:ea typeface="Georgia"/>
                <a:cs typeface="Georgia"/>
                <a:sym typeface="Georgia"/>
                <a:hlinkClick r:id="rId5"/>
              </a:rPr>
              <a:t>GitHub</a:t>
            </a:r>
            <a:endParaRPr sz="1700">
              <a:solidFill>
                <a:srgbClr val="0D0D0D"/>
              </a:solidFill>
              <a:highlight>
                <a:srgbClr val="FFFFFF"/>
              </a:highlight>
              <a:latin typeface="Georgia"/>
              <a:ea typeface="Georgia"/>
              <a:cs typeface="Georgia"/>
              <a:sym typeface="Georgia"/>
            </a:endParaRPr>
          </a:p>
          <a:p>
            <a:pPr indent="0" lvl="0" marL="0" rtl="0" algn="just">
              <a:spcBef>
                <a:spcPts val="0"/>
              </a:spcBef>
              <a:spcAft>
                <a:spcPts val="0"/>
              </a:spcAft>
              <a:buNone/>
            </a:pPr>
            <a:r>
              <a:t/>
            </a:r>
            <a:endParaRPr sz="1700">
              <a:solidFill>
                <a:srgbClr val="0D0D0D"/>
              </a:solidFill>
              <a:highlight>
                <a:srgbClr val="FFFFFF"/>
              </a:highlight>
              <a:latin typeface="Georgia"/>
              <a:ea typeface="Georgia"/>
              <a:cs typeface="Georgia"/>
              <a:sym typeface="Georgia"/>
            </a:endParaRPr>
          </a:p>
        </p:txBody>
      </p:sp>
      <p:sp>
        <p:nvSpPr>
          <p:cNvPr id="106" name="Google Shape;106;p3"/>
          <p:cNvSpPr txBox="1"/>
          <p:nvPr/>
        </p:nvSpPr>
        <p:spPr>
          <a:xfrm>
            <a:off x="1003106" y="522479"/>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1" i="0" lang="en-IN" sz="3200" u="none" cap="none" strike="noStrike">
                <a:solidFill>
                  <a:srgbClr val="CC0000"/>
                </a:solidFill>
                <a:latin typeface="Georgia"/>
                <a:ea typeface="Georgia"/>
                <a:cs typeface="Georgia"/>
                <a:sym typeface="Georgia"/>
              </a:rPr>
              <a:t>About me</a:t>
            </a:r>
            <a:endParaRPr i="0" sz="1800" u="none" cap="none" strike="noStrike">
              <a:solidFill>
                <a:srgbClr val="CC0000"/>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bbe4853f9a_0_69"/>
          <p:cNvSpPr txBox="1"/>
          <p:nvPr>
            <p:ph type="title"/>
          </p:nvPr>
        </p:nvSpPr>
        <p:spPr>
          <a:xfrm>
            <a:off x="354375" y="4428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VIII. Recommendations</a:t>
            </a:r>
            <a:endParaRPr b="1" sz="3000">
              <a:latin typeface="Georgia"/>
              <a:ea typeface="Georgia"/>
              <a:cs typeface="Georgia"/>
              <a:sym typeface="Georgia"/>
            </a:endParaRPr>
          </a:p>
        </p:txBody>
      </p:sp>
      <p:sp>
        <p:nvSpPr>
          <p:cNvPr id="231" name="Google Shape;231;g2bbe4853f9a_0_69"/>
          <p:cNvSpPr txBox="1"/>
          <p:nvPr>
            <p:ph idx="1" type="body"/>
          </p:nvPr>
        </p:nvSpPr>
        <p:spPr>
          <a:xfrm>
            <a:off x="542100" y="1372575"/>
            <a:ext cx="11107800" cy="4351200"/>
          </a:xfrm>
          <a:prstGeom prst="rect">
            <a:avLst/>
          </a:prstGeom>
          <a:noFill/>
          <a:ln>
            <a:noFill/>
          </a:ln>
        </p:spPr>
        <p:txBody>
          <a:bodyPr anchorCtr="0" anchor="t" bIns="45700" lIns="91425" spcFirstLastPara="1" rIns="91425" wrap="square" tIns="45700">
            <a:noAutofit/>
          </a:bodyPr>
          <a:lstStyle/>
          <a:p>
            <a:pPr indent="-228600" lvl="0" marL="457200" rtl="0" algn="l">
              <a:lnSpc>
                <a:spcPct val="115000"/>
              </a:lnSpc>
              <a:spcBef>
                <a:spcPts val="0"/>
              </a:spcBef>
              <a:spcAft>
                <a:spcPts val="0"/>
              </a:spcAft>
              <a:buClr>
                <a:srgbClr val="0D0D0D"/>
              </a:buClr>
              <a:buSzPts val="1600"/>
              <a:buFont typeface="Georgia"/>
              <a:buNone/>
            </a:pPr>
            <a:r>
              <a:rPr b="1" lang="en-IN" sz="1600">
                <a:solidFill>
                  <a:srgbClr val="0D0D0D"/>
                </a:solidFill>
                <a:highlight>
                  <a:srgbClr val="FFFFFF"/>
                </a:highlight>
                <a:latin typeface="Georgia"/>
                <a:ea typeface="Georgia"/>
                <a:cs typeface="Georgia"/>
                <a:sym typeface="Georgia"/>
              </a:rPr>
              <a:t>Salary Consideration</a:t>
            </a:r>
            <a:endParaRPr b="1" sz="1600">
              <a:solidFill>
                <a:srgbClr val="0D0D0D"/>
              </a:solidFill>
              <a:highlight>
                <a:srgbClr val="FFFFFF"/>
              </a:highlight>
              <a:latin typeface="Georgia"/>
              <a:ea typeface="Georgia"/>
              <a:cs typeface="Georgia"/>
              <a:sym typeface="Georgia"/>
            </a:endParaRPr>
          </a:p>
          <a:p>
            <a:pPr indent="-330200" lvl="1" marL="914400" rtl="0" algn="l">
              <a:lnSpc>
                <a:spcPct val="115000"/>
              </a:lnSpc>
              <a:spcBef>
                <a:spcPts val="1500"/>
              </a:spcBef>
              <a:spcAft>
                <a:spcPts val="0"/>
              </a:spcAft>
              <a:buClr>
                <a:srgbClr val="0D0D0D"/>
              </a:buClr>
              <a:buSzPts val="1600"/>
              <a:buFont typeface="Georgia"/>
              <a:buChar char="●"/>
            </a:pPr>
            <a:r>
              <a:rPr lang="en-IN" sz="1600">
                <a:solidFill>
                  <a:srgbClr val="0D0D0D"/>
                </a:solidFill>
                <a:highlight>
                  <a:srgbClr val="FFFFFF"/>
                </a:highlight>
                <a:latin typeface="Georgia"/>
                <a:ea typeface="Georgia"/>
                <a:cs typeface="Georgia"/>
                <a:sym typeface="Georgia"/>
              </a:rPr>
              <a:t>While the average salaries for the specified job roles fall within the expected range, further analysis could provide more insights.</a:t>
            </a:r>
            <a:endParaRPr sz="1600">
              <a:solidFill>
                <a:srgbClr val="0D0D0D"/>
              </a:solidFill>
              <a:highlight>
                <a:srgbClr val="FFFFFF"/>
              </a:highlight>
              <a:latin typeface="Georgia"/>
              <a:ea typeface="Georgia"/>
              <a:cs typeface="Georgia"/>
              <a:sym typeface="Georgia"/>
            </a:endParaRPr>
          </a:p>
          <a:p>
            <a:pPr indent="-330200" lvl="1" marL="914400" rtl="0" algn="l">
              <a:lnSpc>
                <a:spcPct val="115000"/>
              </a:lnSpc>
              <a:spcBef>
                <a:spcPts val="0"/>
              </a:spcBef>
              <a:spcAft>
                <a:spcPts val="0"/>
              </a:spcAft>
              <a:buClr>
                <a:srgbClr val="0D0D0D"/>
              </a:buClr>
              <a:buSzPts val="1600"/>
              <a:buFont typeface="Georgia"/>
              <a:buChar char="●"/>
            </a:pPr>
            <a:r>
              <a:rPr lang="en-IN" sz="1600">
                <a:solidFill>
                  <a:srgbClr val="0D0D0D"/>
                </a:solidFill>
                <a:highlight>
                  <a:srgbClr val="FFFFFF"/>
                </a:highlight>
                <a:latin typeface="Georgia"/>
                <a:ea typeface="Georgia"/>
                <a:cs typeface="Georgia"/>
                <a:sym typeface="Georgia"/>
              </a:rPr>
              <a:t>Consider additional factors such as industry trends, location-specific salary variations, and experience levels to refine salary expectations.</a:t>
            </a:r>
            <a:endParaRPr sz="1600">
              <a:solidFill>
                <a:srgbClr val="0D0D0D"/>
              </a:solidFill>
              <a:highlight>
                <a:srgbClr val="FFFFFF"/>
              </a:highlight>
              <a:latin typeface="Georgia"/>
              <a:ea typeface="Georgia"/>
              <a:cs typeface="Georgia"/>
              <a:sym typeface="Georgia"/>
            </a:endParaRPr>
          </a:p>
          <a:p>
            <a:pPr indent="-228600" lvl="0" marL="457200" rtl="0" algn="l">
              <a:lnSpc>
                <a:spcPct val="115000"/>
              </a:lnSpc>
              <a:spcBef>
                <a:spcPts val="1500"/>
              </a:spcBef>
              <a:spcAft>
                <a:spcPts val="0"/>
              </a:spcAft>
              <a:buClr>
                <a:srgbClr val="0D0D0D"/>
              </a:buClr>
              <a:buSzPts val="1600"/>
              <a:buFont typeface="Georgia"/>
              <a:buNone/>
            </a:pPr>
            <a:r>
              <a:rPr b="1" lang="en-IN" sz="1600">
                <a:solidFill>
                  <a:srgbClr val="0D0D0D"/>
                </a:solidFill>
                <a:highlight>
                  <a:srgbClr val="FFFFFF"/>
                </a:highlight>
                <a:latin typeface="Georgia"/>
                <a:ea typeface="Georgia"/>
                <a:cs typeface="Georgia"/>
                <a:sym typeface="Georgia"/>
              </a:rPr>
              <a:t>Academic Support</a:t>
            </a:r>
            <a:endParaRPr b="1" sz="1600">
              <a:solidFill>
                <a:srgbClr val="0D0D0D"/>
              </a:solidFill>
              <a:highlight>
                <a:srgbClr val="FFFFFF"/>
              </a:highlight>
              <a:latin typeface="Georgia"/>
              <a:ea typeface="Georgia"/>
              <a:cs typeface="Georgia"/>
              <a:sym typeface="Georgia"/>
            </a:endParaRPr>
          </a:p>
          <a:p>
            <a:pPr indent="-330200" lvl="1" marL="914400" rtl="0" algn="l">
              <a:lnSpc>
                <a:spcPct val="115000"/>
              </a:lnSpc>
              <a:spcBef>
                <a:spcPts val="1500"/>
              </a:spcBef>
              <a:spcAft>
                <a:spcPts val="0"/>
              </a:spcAft>
              <a:buClr>
                <a:srgbClr val="0D0D0D"/>
              </a:buClr>
              <a:buSzPts val="1600"/>
              <a:buFont typeface="Georgia"/>
              <a:buChar char="●"/>
            </a:pPr>
            <a:r>
              <a:rPr lang="en-IN" sz="1600">
                <a:solidFill>
                  <a:srgbClr val="0D0D0D"/>
                </a:solidFill>
                <a:highlight>
                  <a:srgbClr val="FFFFFF"/>
                </a:highlight>
                <a:latin typeface="Georgia"/>
                <a:ea typeface="Georgia"/>
                <a:cs typeface="Georgia"/>
                <a:sym typeface="Georgia"/>
              </a:rPr>
              <a:t>Schools and colleges could focus on maintaining the positive trend seen in academic scores, encouraging students to excel in their studies.</a:t>
            </a:r>
            <a:endParaRPr sz="1600">
              <a:solidFill>
                <a:srgbClr val="0D0D0D"/>
              </a:solidFill>
              <a:highlight>
                <a:srgbClr val="FFFFFF"/>
              </a:highlight>
              <a:latin typeface="Georgia"/>
              <a:ea typeface="Georgia"/>
              <a:cs typeface="Georgia"/>
              <a:sym typeface="Georgia"/>
            </a:endParaRPr>
          </a:p>
          <a:p>
            <a:pPr indent="-228600" lvl="0" marL="457200" rtl="0" algn="l">
              <a:lnSpc>
                <a:spcPct val="115000"/>
              </a:lnSpc>
              <a:spcBef>
                <a:spcPts val="1500"/>
              </a:spcBef>
              <a:spcAft>
                <a:spcPts val="0"/>
              </a:spcAft>
              <a:buClr>
                <a:srgbClr val="0D0D0D"/>
              </a:buClr>
              <a:buSzPts val="1600"/>
              <a:buFont typeface="Georgia"/>
              <a:buNone/>
            </a:pPr>
            <a:r>
              <a:rPr b="1" lang="en-IN" sz="1600">
                <a:solidFill>
                  <a:srgbClr val="0D0D0D"/>
                </a:solidFill>
                <a:highlight>
                  <a:srgbClr val="FFFFFF"/>
                </a:highlight>
                <a:latin typeface="Georgia"/>
                <a:ea typeface="Georgia"/>
                <a:cs typeface="Georgia"/>
                <a:sym typeface="Georgia"/>
              </a:rPr>
              <a:t>Skill Enhancement</a:t>
            </a:r>
            <a:endParaRPr b="1" sz="1600">
              <a:solidFill>
                <a:srgbClr val="0D0D0D"/>
              </a:solidFill>
              <a:highlight>
                <a:srgbClr val="FFFFFF"/>
              </a:highlight>
              <a:latin typeface="Georgia"/>
              <a:ea typeface="Georgia"/>
              <a:cs typeface="Georgia"/>
              <a:sym typeface="Georgia"/>
            </a:endParaRPr>
          </a:p>
          <a:p>
            <a:pPr indent="-330200" lvl="1" marL="914400" rtl="0" algn="l">
              <a:lnSpc>
                <a:spcPct val="115000"/>
              </a:lnSpc>
              <a:spcBef>
                <a:spcPts val="1500"/>
              </a:spcBef>
              <a:spcAft>
                <a:spcPts val="0"/>
              </a:spcAft>
              <a:buClr>
                <a:srgbClr val="0D0D0D"/>
              </a:buClr>
              <a:buSzPts val="1600"/>
              <a:buFont typeface="Georgia"/>
              <a:buChar char="●"/>
            </a:pPr>
            <a:r>
              <a:rPr lang="en-IN" sz="1600">
                <a:solidFill>
                  <a:srgbClr val="0D0D0D"/>
                </a:solidFill>
                <a:highlight>
                  <a:srgbClr val="FFFFFF"/>
                </a:highlight>
                <a:latin typeface="Georgia"/>
                <a:ea typeface="Georgia"/>
                <a:cs typeface="Georgia"/>
                <a:sym typeface="Georgia"/>
              </a:rPr>
              <a:t>Students aiming for roles such as Programming Analyst, Software Engineer, Hardware Engineer, and Associate Engineer should focus on improving their skills in areas such as English, Logical Reasoning, Quantitative Aptitude, and Computer Programming.</a:t>
            </a:r>
            <a:endParaRPr sz="1600">
              <a:solidFill>
                <a:srgbClr val="0D0D0D"/>
              </a:solidFill>
              <a:highlight>
                <a:srgbClr val="FFFFFF"/>
              </a:highlight>
              <a:latin typeface="Georgia"/>
              <a:ea typeface="Georgia"/>
              <a:cs typeface="Georgia"/>
              <a:sym typeface="Georgia"/>
            </a:endParaRPr>
          </a:p>
          <a:p>
            <a:pPr indent="0" lvl="0" marL="0" rtl="0" algn="l">
              <a:lnSpc>
                <a:spcPct val="115000"/>
              </a:lnSpc>
              <a:spcBef>
                <a:spcPts val="1500"/>
              </a:spcBef>
              <a:spcAft>
                <a:spcPts val="0"/>
              </a:spcAft>
              <a:buClr>
                <a:schemeClr val="dk1"/>
              </a:buClr>
              <a:buSzPts val="1100"/>
              <a:buFont typeface="Arial"/>
              <a:buNone/>
            </a:pPr>
            <a:r>
              <a:t/>
            </a:r>
            <a:endParaRPr b="1" sz="1600">
              <a:highlight>
                <a:srgbClr val="FFFFFF"/>
              </a:highlight>
              <a:latin typeface="Georgia"/>
              <a:ea typeface="Georgia"/>
              <a:cs typeface="Georgia"/>
              <a:sym typeface="Georgia"/>
            </a:endParaRPr>
          </a:p>
          <a:p>
            <a:pPr indent="0" lvl="0" marL="457200" rtl="0" algn="l">
              <a:lnSpc>
                <a:spcPct val="115000"/>
              </a:lnSpc>
              <a:spcBef>
                <a:spcPts val="700"/>
              </a:spcBef>
              <a:spcAft>
                <a:spcPts val="0"/>
              </a:spcAft>
              <a:buClr>
                <a:schemeClr val="dk1"/>
              </a:buClr>
              <a:buSzPts val="1100"/>
              <a:buFont typeface="Arial"/>
              <a:buNone/>
            </a:pPr>
            <a:r>
              <a:t/>
            </a:r>
            <a:endParaRPr sz="1600">
              <a:highlight>
                <a:srgbClr val="FFFFFF"/>
              </a:highlight>
              <a:latin typeface="Georgia"/>
              <a:ea typeface="Georgia"/>
              <a:cs typeface="Georgia"/>
              <a:sym typeface="Georgia"/>
            </a:endParaRPr>
          </a:p>
          <a:p>
            <a:pPr indent="0" lvl="0" marL="457200" rtl="0" algn="l">
              <a:lnSpc>
                <a:spcPct val="115000"/>
              </a:lnSpc>
              <a:spcBef>
                <a:spcPts val="700"/>
              </a:spcBef>
              <a:spcAft>
                <a:spcPts val="700"/>
              </a:spcAft>
              <a:buNone/>
            </a:pPr>
            <a:r>
              <a:t/>
            </a:r>
            <a:endParaRPr b="1" sz="1600">
              <a:solidFill>
                <a:srgbClr val="CC0000"/>
              </a:solidFill>
              <a:highlight>
                <a:srgbClr val="FFFFFF"/>
              </a:highlight>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bbe4853f9a_0_74"/>
          <p:cNvSpPr txBox="1"/>
          <p:nvPr>
            <p:ph type="title"/>
          </p:nvPr>
        </p:nvSpPr>
        <p:spPr>
          <a:xfrm>
            <a:off x="354375" y="4428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IX. Conclusion</a:t>
            </a:r>
            <a:endParaRPr b="1" sz="3000">
              <a:latin typeface="Georgia"/>
              <a:ea typeface="Georgia"/>
              <a:cs typeface="Georgia"/>
              <a:sym typeface="Georgia"/>
            </a:endParaRPr>
          </a:p>
        </p:txBody>
      </p:sp>
      <p:sp>
        <p:nvSpPr>
          <p:cNvPr id="237" name="Google Shape;237;g2bbe4853f9a_0_74"/>
          <p:cNvSpPr txBox="1"/>
          <p:nvPr>
            <p:ph idx="1" type="body"/>
          </p:nvPr>
        </p:nvSpPr>
        <p:spPr>
          <a:xfrm>
            <a:off x="542100" y="1253400"/>
            <a:ext cx="111078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IN" sz="1600">
                <a:highlight>
                  <a:srgbClr val="FFFFFF"/>
                </a:highlight>
                <a:latin typeface="Georgia"/>
                <a:ea typeface="Georgia"/>
                <a:cs typeface="Georgia"/>
                <a:sym typeface="Georgia"/>
              </a:rPr>
              <a:t>In conclusion, this analysis provides valuable insights into the dataset, shedding light on student performance, salary expectations, and potential areas for improvement. While the average salaries for specified job roles align with expectations, further exploration into various factors can enhance decision-making processes for students, educational institutions, and employers alike.</a:t>
            </a:r>
            <a:endParaRPr sz="1600">
              <a:highlight>
                <a:srgbClr val="FFFFFF"/>
              </a:highlight>
              <a:latin typeface="Georgia"/>
              <a:ea typeface="Georgia"/>
              <a:cs typeface="Georgia"/>
              <a:sym typeface="Georgia"/>
            </a:endParaRPr>
          </a:p>
          <a:p>
            <a:pPr indent="-330200" lvl="0" marL="457200" rtl="0" algn="l">
              <a:lnSpc>
                <a:spcPct val="115000"/>
              </a:lnSpc>
              <a:spcBef>
                <a:spcPts val="1100"/>
              </a:spcBef>
              <a:spcAft>
                <a:spcPts val="0"/>
              </a:spcAft>
              <a:buSzPts val="1600"/>
              <a:buFont typeface="Georgia"/>
              <a:buChar char="●"/>
            </a:pPr>
            <a:r>
              <a:rPr lang="en-IN" sz="1600">
                <a:highlight>
                  <a:srgbClr val="FFFFFF"/>
                </a:highlight>
                <a:latin typeface="Georgia"/>
                <a:ea typeface="Georgia"/>
                <a:cs typeface="Georgia"/>
                <a:sym typeface="Georgia"/>
              </a:rPr>
              <a:t>The dataset paints a picture of a diverse and capable student population, with strong academic foundations and varied skill sets.</a:t>
            </a:r>
            <a:endParaRPr sz="1600">
              <a:highlight>
                <a:srgbClr val="FFFFFF"/>
              </a:highlight>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IN" sz="1600">
                <a:highlight>
                  <a:srgbClr val="FFFFFF"/>
                </a:highlight>
                <a:latin typeface="Georgia"/>
                <a:ea typeface="Georgia"/>
                <a:cs typeface="Georgia"/>
                <a:sym typeface="Georgia"/>
              </a:rPr>
              <a:t>Average salaries for specified job roles are in line with industry standards, providing a benchmark for entry-level salary expectations.</a:t>
            </a:r>
            <a:endParaRPr sz="1600">
              <a:highlight>
                <a:srgbClr val="FFFFFF"/>
              </a:highlight>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IN" sz="1600">
                <a:highlight>
                  <a:srgbClr val="FFFFFF"/>
                </a:highlight>
                <a:latin typeface="Georgia"/>
                <a:ea typeface="Georgia"/>
                <a:cs typeface="Georgia"/>
                <a:sym typeface="Georgia"/>
              </a:rPr>
              <a:t>Understanding the nuances of academic performance, personality traits, and work experiences can aid both students and employers in making informed decisions.</a:t>
            </a:r>
            <a:endParaRPr sz="1600">
              <a:highlight>
                <a:srgbClr val="FFFFFF"/>
              </a:highlight>
              <a:latin typeface="Georgia"/>
              <a:ea typeface="Georgia"/>
              <a:cs typeface="Georgia"/>
              <a:sym typeface="Georgia"/>
            </a:endParaRPr>
          </a:p>
          <a:p>
            <a:pPr indent="0" lvl="0" marL="457200" rtl="0" algn="l">
              <a:lnSpc>
                <a:spcPct val="115000"/>
              </a:lnSpc>
              <a:spcBef>
                <a:spcPts val="1100"/>
              </a:spcBef>
              <a:spcAft>
                <a:spcPts val="700"/>
              </a:spcAft>
              <a:buNone/>
            </a:pPr>
            <a:r>
              <a:t/>
            </a:r>
            <a:endParaRPr b="1" sz="1600">
              <a:solidFill>
                <a:srgbClr val="0D0D0D"/>
              </a:solidFill>
              <a:highlight>
                <a:srgbClr val="FFFFFF"/>
              </a:highlight>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243" name="Google Shape;243;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419100" lvl="0" marL="457200" rtl="0" algn="ctr">
              <a:lnSpc>
                <a:spcPct val="90000"/>
              </a:lnSpc>
              <a:spcBef>
                <a:spcPts val="0"/>
              </a:spcBef>
              <a:spcAft>
                <a:spcPts val="0"/>
              </a:spcAft>
              <a:buSzPts val="3000"/>
              <a:buFont typeface="Georgia"/>
              <a:buAutoNum type="romanUcPeriod"/>
            </a:pPr>
            <a:r>
              <a:rPr b="1" lang="en-IN" sz="3000">
                <a:latin typeface="Georgia"/>
                <a:ea typeface="Georgia"/>
                <a:cs typeface="Georgia"/>
                <a:sym typeface="Georgia"/>
              </a:rPr>
              <a:t>Objectives of the Report</a:t>
            </a:r>
            <a:endParaRPr b="1" sz="3000">
              <a:latin typeface="Georgia"/>
              <a:ea typeface="Georgia"/>
              <a:cs typeface="Georgia"/>
              <a:sym typeface="Georgia"/>
            </a:endParaRPr>
          </a:p>
        </p:txBody>
      </p:sp>
      <p:sp>
        <p:nvSpPr>
          <p:cNvPr id="112" name="Google Shape;112;p4"/>
          <p:cNvSpPr txBox="1"/>
          <p:nvPr>
            <p:ph idx="1" type="body"/>
          </p:nvPr>
        </p:nvSpPr>
        <p:spPr>
          <a:xfrm>
            <a:off x="838205" y="153443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IN" sz="1700">
                <a:highlight>
                  <a:srgbClr val="FFFFFF"/>
                </a:highlight>
                <a:latin typeface="Georgia"/>
                <a:ea typeface="Georgia"/>
                <a:cs typeface="Georgia"/>
                <a:sym typeface="Georgia"/>
              </a:rPr>
              <a:t>The objective of this Exploratory Data Analysis (EDA) is to deeply explore the given dataset, focusing on understanding the relationship between different variables and the target variable, Salary.</a:t>
            </a:r>
            <a:endParaRPr sz="1700">
              <a:highlight>
                <a:srgbClr val="FFFFFF"/>
              </a:highlight>
              <a:latin typeface="Georgia"/>
              <a:ea typeface="Georgia"/>
              <a:cs typeface="Georgia"/>
              <a:sym typeface="Georgia"/>
            </a:endParaRPr>
          </a:p>
          <a:p>
            <a:pPr indent="0" lvl="0" marL="0" rtl="0" algn="l">
              <a:lnSpc>
                <a:spcPct val="115000"/>
              </a:lnSpc>
              <a:spcBef>
                <a:spcPts val="1100"/>
              </a:spcBef>
              <a:spcAft>
                <a:spcPts val="0"/>
              </a:spcAft>
              <a:buNone/>
            </a:pPr>
            <a:r>
              <a:rPr lang="en-IN" sz="1700">
                <a:highlight>
                  <a:srgbClr val="FFFFFF"/>
                </a:highlight>
                <a:latin typeface="Georgia"/>
                <a:ea typeface="Georgia"/>
                <a:cs typeface="Georgia"/>
                <a:sym typeface="Georgia"/>
              </a:rPr>
              <a:t>The primary goals of this analysis are as follows:</a:t>
            </a:r>
            <a:endParaRPr sz="1700">
              <a:highlight>
                <a:srgbClr val="FFFFFF"/>
              </a:highlight>
              <a:latin typeface="Georgia"/>
              <a:ea typeface="Georgia"/>
              <a:cs typeface="Georgia"/>
              <a:sym typeface="Georgia"/>
            </a:endParaRPr>
          </a:p>
          <a:p>
            <a:pPr indent="-336550" lvl="0" marL="457200" rtl="0" algn="l">
              <a:lnSpc>
                <a:spcPct val="115000"/>
              </a:lnSpc>
              <a:spcBef>
                <a:spcPts val="1100"/>
              </a:spcBef>
              <a:spcAft>
                <a:spcPts val="0"/>
              </a:spcAft>
              <a:buSzPts val="1700"/>
              <a:buFont typeface="Georgia"/>
              <a:buChar char="●"/>
            </a:pPr>
            <a:r>
              <a:rPr lang="en-IN" sz="1700">
                <a:highlight>
                  <a:srgbClr val="FFFFFF"/>
                </a:highlight>
                <a:latin typeface="Georgia"/>
                <a:ea typeface="Georgia"/>
                <a:cs typeface="Georgia"/>
                <a:sym typeface="Georgia"/>
              </a:rPr>
              <a:t>Detailed examination of the dataset's attributes and features.</a:t>
            </a:r>
            <a:endParaRPr sz="1700">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IN" sz="1700">
                <a:highlight>
                  <a:srgbClr val="FFFFFF"/>
                </a:highlight>
                <a:latin typeface="Georgia"/>
                <a:ea typeface="Georgia"/>
                <a:cs typeface="Georgia"/>
                <a:sym typeface="Georgia"/>
              </a:rPr>
              <a:t>Identification of noticeable patterns or trends within the data.</a:t>
            </a:r>
            <a:endParaRPr sz="1700">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IN" sz="1700">
                <a:highlight>
                  <a:srgbClr val="FFFFFF"/>
                </a:highlight>
                <a:latin typeface="Georgia"/>
                <a:ea typeface="Georgia"/>
                <a:cs typeface="Georgia"/>
                <a:sym typeface="Georgia"/>
              </a:rPr>
              <a:t>Exploration of how the independent variables relate to the target variable (Salary).</a:t>
            </a:r>
            <a:endParaRPr sz="1700">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IN" sz="1700">
                <a:highlight>
                  <a:srgbClr val="FFFFFF"/>
                </a:highlight>
                <a:latin typeface="Georgia"/>
                <a:ea typeface="Georgia"/>
                <a:cs typeface="Georgia"/>
                <a:sym typeface="Georgia"/>
              </a:rPr>
              <a:t>Detection of any outliers or irregularities present in the dataset.</a:t>
            </a:r>
            <a:endParaRPr sz="1700">
              <a:highlight>
                <a:srgbClr val="FFFFFF"/>
              </a:highlight>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IN" sz="1700">
                <a:highlight>
                  <a:srgbClr val="FFFFFF"/>
                </a:highlight>
                <a:latin typeface="Georgia"/>
                <a:ea typeface="Georgia"/>
                <a:cs typeface="Georgia"/>
                <a:sym typeface="Georgia"/>
              </a:rPr>
              <a:t>Providing actionable insights and recommendations based on the analysis.</a:t>
            </a:r>
            <a:endParaRPr sz="1700">
              <a:highlight>
                <a:srgbClr val="FFFFFF"/>
              </a:highlight>
              <a:latin typeface="Georgia"/>
              <a:ea typeface="Georgia"/>
              <a:cs typeface="Georgia"/>
              <a:sym typeface="Georgia"/>
            </a:endParaRPr>
          </a:p>
          <a:p>
            <a:pPr indent="0" lvl="0" marL="0" rtl="0" algn="l">
              <a:lnSpc>
                <a:spcPct val="115000"/>
              </a:lnSpc>
              <a:spcBef>
                <a:spcPts val="1100"/>
              </a:spcBef>
              <a:spcAft>
                <a:spcPts val="0"/>
              </a:spcAft>
              <a:buNone/>
            </a:pPr>
            <a:r>
              <a:rPr lang="en-IN" sz="1700">
                <a:highlight>
                  <a:srgbClr val="FFFFFF"/>
                </a:highlight>
                <a:latin typeface="Georgia"/>
                <a:ea typeface="Georgia"/>
                <a:cs typeface="Georgia"/>
                <a:sym typeface="Georgia"/>
              </a:rPr>
              <a:t>Through this analysis, we aim to gain a comprehensive understanding of the dataset's characteristics, uncover significant relationships, and offer valuable insights to support decision-making processes.</a:t>
            </a:r>
            <a:endParaRPr sz="1700">
              <a:highlight>
                <a:srgbClr val="FFFFFF"/>
              </a:highlight>
              <a:latin typeface="Georgia"/>
              <a:ea typeface="Georgia"/>
              <a:cs typeface="Georgia"/>
              <a:sym typeface="Georgia"/>
            </a:endParaRPr>
          </a:p>
          <a:p>
            <a:pPr indent="0" lvl="0" marL="457200" rtl="0" algn="l">
              <a:lnSpc>
                <a:spcPct val="90000"/>
              </a:lnSpc>
              <a:spcBef>
                <a:spcPts val="1000"/>
              </a:spcBef>
              <a:spcAft>
                <a:spcPts val="0"/>
              </a:spcAft>
              <a:buNone/>
            </a:pPr>
            <a:r>
              <a:t/>
            </a:r>
            <a:endParaRPr b="1" sz="1700">
              <a:latin typeface="Georgia"/>
              <a:ea typeface="Georgia"/>
              <a:cs typeface="Georgia"/>
              <a:sym typeface="Georgia"/>
            </a:endParaRPr>
          </a:p>
          <a:p>
            <a:pPr indent="-130810" lvl="0" marL="228600" rtl="0" algn="l">
              <a:lnSpc>
                <a:spcPct val="90000"/>
              </a:lnSpc>
              <a:spcBef>
                <a:spcPts val="1000"/>
              </a:spcBef>
              <a:spcAft>
                <a:spcPts val="0"/>
              </a:spcAft>
              <a:buClr>
                <a:schemeClr val="dk1"/>
              </a:buClr>
              <a:buSzPts val="2800"/>
              <a:buNone/>
            </a:pPr>
            <a:r>
              <a:t/>
            </a:r>
            <a:endParaRPr sz="17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be4853f9a_0_11"/>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II.  Description </a:t>
            </a:r>
            <a:r>
              <a:rPr b="1" lang="en-IN" sz="3000">
                <a:latin typeface="Georgia"/>
                <a:ea typeface="Georgia"/>
                <a:cs typeface="Georgia"/>
                <a:sym typeface="Georgia"/>
              </a:rPr>
              <a:t>of the Dataset</a:t>
            </a:r>
            <a:endParaRPr b="1" sz="3000">
              <a:latin typeface="Georgia"/>
              <a:ea typeface="Georgia"/>
              <a:cs typeface="Georgia"/>
              <a:sym typeface="Georgia"/>
            </a:endParaRPr>
          </a:p>
        </p:txBody>
      </p:sp>
      <p:sp>
        <p:nvSpPr>
          <p:cNvPr id="118" name="Google Shape;118;g2bbe4853f9a_0_11"/>
          <p:cNvSpPr txBox="1"/>
          <p:nvPr>
            <p:ph idx="1" type="body"/>
          </p:nvPr>
        </p:nvSpPr>
        <p:spPr>
          <a:xfrm>
            <a:off x="1019475" y="1574150"/>
            <a:ext cx="98505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IN" sz="1700">
                <a:highlight>
                  <a:srgbClr val="FFFFFF"/>
                </a:highlight>
                <a:latin typeface="Georgia"/>
                <a:ea typeface="Georgia"/>
                <a:cs typeface="Georgia"/>
                <a:sym typeface="Georgia"/>
              </a:rPr>
              <a:t>The dataset, sourced from the Aspiring Mind Employment Outcome 2015 (AMEO) by Aspiring Minds, focuses on employment outcomes specifically within the engineering discipline. This study predominantly centers on engineering graduates, analyzing their employment status through key variables such as Salary, Job Titles, and Job Locations. It delves deeper into the standardized scores across three critical areas: cognitive skills, technical skills, and personality traits. Alongside these metrics, the dataset includes various demographic features to provide a comprehensive view. </a:t>
            </a:r>
            <a:endParaRPr sz="1700">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None/>
            </a:pPr>
            <a:r>
              <a:t/>
            </a:r>
            <a:endParaRPr sz="1700">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IN" sz="1700">
                <a:highlight>
                  <a:srgbClr val="FFFFFF"/>
                </a:highlight>
                <a:latin typeface="Georgia"/>
                <a:ea typeface="Georgia"/>
                <a:cs typeface="Georgia"/>
                <a:sym typeface="Georgia"/>
              </a:rPr>
              <a:t>With approximately 40 independent variables and a dataset comprising around 4000 data points, this dataset offers a robust exploration into the factors influencing employment outcomes for engineering graduates. Each candidate in the dataset is uniquely identified, ensuring precise analysis and individual-level insights.</a:t>
            </a:r>
            <a:endParaRPr sz="1700">
              <a:highlight>
                <a:srgbClr val="FFFFFF"/>
              </a:highlight>
              <a:latin typeface="Georgia"/>
              <a:ea typeface="Georgia"/>
              <a:cs typeface="Georgia"/>
              <a:sym typeface="Georgia"/>
            </a:endParaRPr>
          </a:p>
          <a:p>
            <a:pPr indent="0" lvl="0" marL="0" rtl="0" algn="l">
              <a:lnSpc>
                <a:spcPct val="115000"/>
              </a:lnSpc>
              <a:spcBef>
                <a:spcPts val="1000"/>
              </a:spcBef>
              <a:spcAft>
                <a:spcPts val="0"/>
              </a:spcAft>
              <a:buClr>
                <a:schemeClr val="dk1"/>
              </a:buClr>
              <a:buSzPts val="2800"/>
              <a:buNone/>
            </a:pPr>
            <a:r>
              <a:t/>
            </a:r>
            <a:endParaRPr sz="1700">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bbe4853f9a_0_18"/>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III. Data Cleaning and Preprocessing</a:t>
            </a:r>
            <a:endParaRPr b="1" sz="3000">
              <a:latin typeface="Georgia"/>
              <a:ea typeface="Georgia"/>
              <a:cs typeface="Georgia"/>
              <a:sym typeface="Georgia"/>
            </a:endParaRPr>
          </a:p>
        </p:txBody>
      </p:sp>
      <p:sp>
        <p:nvSpPr>
          <p:cNvPr id="124" name="Google Shape;124;g2bbe4853f9a_0_18"/>
          <p:cNvSpPr txBox="1"/>
          <p:nvPr>
            <p:ph idx="1" type="body"/>
          </p:nvPr>
        </p:nvSpPr>
        <p:spPr>
          <a:xfrm>
            <a:off x="1019475" y="1574150"/>
            <a:ext cx="98505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Clr>
                <a:srgbClr val="C00000"/>
              </a:buClr>
              <a:buSzPts val="2100"/>
              <a:buFont typeface="Georgia"/>
              <a:buAutoNum type="arabicPeriod"/>
            </a:pPr>
            <a:r>
              <a:rPr b="1" lang="en-IN" sz="2100">
                <a:solidFill>
                  <a:srgbClr val="C00000"/>
                </a:solidFill>
                <a:highlight>
                  <a:srgbClr val="FFFFFF"/>
                </a:highlight>
                <a:latin typeface="Georgia"/>
                <a:ea typeface="Georgia"/>
                <a:cs typeface="Georgia"/>
                <a:sym typeface="Georgia"/>
              </a:rPr>
              <a:t>Checking for Null or Duplicate values</a:t>
            </a:r>
            <a:endParaRPr b="1" sz="2100">
              <a:solidFill>
                <a:srgbClr val="C00000"/>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b="1" sz="600">
              <a:solidFill>
                <a:srgbClr val="C00000"/>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rPr lang="en-IN" sz="1700">
                <a:highlight>
                  <a:srgbClr val="FFFFFF"/>
                </a:highlight>
                <a:latin typeface="Georgia"/>
                <a:ea typeface="Georgia"/>
                <a:cs typeface="Georgia"/>
                <a:sym typeface="Georgia"/>
              </a:rPr>
              <a:t>We checked the dataset for duplicate and null values, and found none.</a:t>
            </a:r>
            <a:endParaRPr sz="1700">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sz="1700">
              <a:highlight>
                <a:srgbClr val="FFFFFF"/>
              </a:highlight>
              <a:latin typeface="Georgia"/>
              <a:ea typeface="Georgia"/>
              <a:cs typeface="Georgia"/>
              <a:sym typeface="Georgia"/>
            </a:endParaRPr>
          </a:p>
          <a:p>
            <a:pPr indent="-361950" lvl="0" marL="457200" rtl="0" algn="l">
              <a:lnSpc>
                <a:spcPct val="115000"/>
              </a:lnSpc>
              <a:spcBef>
                <a:spcPts val="0"/>
              </a:spcBef>
              <a:spcAft>
                <a:spcPts val="0"/>
              </a:spcAft>
              <a:buClr>
                <a:srgbClr val="C00000"/>
              </a:buClr>
              <a:buSzPts val="2100"/>
              <a:buFont typeface="Georgia"/>
              <a:buAutoNum type="arabicPeriod"/>
            </a:pPr>
            <a:r>
              <a:rPr b="1" lang="en-IN" sz="2100">
                <a:solidFill>
                  <a:srgbClr val="C00000"/>
                </a:solidFill>
                <a:highlight>
                  <a:srgbClr val="FFFFFF"/>
                </a:highlight>
                <a:latin typeface="Georgia"/>
                <a:ea typeface="Georgia"/>
                <a:cs typeface="Georgia"/>
                <a:sym typeface="Georgia"/>
              </a:rPr>
              <a:t>Changing data types </a:t>
            </a:r>
            <a:endParaRPr b="1" sz="2100">
              <a:solidFill>
                <a:srgbClr val="C00000"/>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b="1" sz="600">
              <a:solidFill>
                <a:srgbClr val="C00000"/>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rPr lang="en-IN" sz="1700">
                <a:highlight>
                  <a:srgbClr val="FFFFFF"/>
                </a:highlight>
                <a:latin typeface="Georgia"/>
                <a:ea typeface="Georgia"/>
                <a:cs typeface="Georgia"/>
                <a:sym typeface="Georgia"/>
              </a:rPr>
              <a:t>To ensure the consistency of our date columns, we converted the data types of DOL, DOJ, and DOB columns to Datetime. We replaced the ‘present’ values in attribute DOL with the current date, which helped us figure out the Experience of employees.</a:t>
            </a:r>
            <a:endParaRPr sz="1700">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sz="1700">
              <a:highlight>
                <a:srgbClr val="FFFFFF"/>
              </a:highlight>
              <a:latin typeface="Georgia"/>
              <a:ea typeface="Georgia"/>
              <a:cs typeface="Georgia"/>
              <a:sym typeface="Georgia"/>
            </a:endParaRPr>
          </a:p>
          <a:p>
            <a:pPr indent="-361950" lvl="0" marL="457200" rtl="0" algn="l">
              <a:lnSpc>
                <a:spcPct val="115000"/>
              </a:lnSpc>
              <a:spcBef>
                <a:spcPts val="0"/>
              </a:spcBef>
              <a:spcAft>
                <a:spcPts val="0"/>
              </a:spcAft>
              <a:buClr>
                <a:srgbClr val="C00000"/>
              </a:buClr>
              <a:buSzPts val="2100"/>
              <a:buFont typeface="Georgia"/>
              <a:buAutoNum type="arabicPeriod"/>
            </a:pPr>
            <a:r>
              <a:rPr b="1" lang="en-IN" sz="2100">
                <a:solidFill>
                  <a:srgbClr val="C00000"/>
                </a:solidFill>
                <a:highlight>
                  <a:srgbClr val="FFFFFF"/>
                </a:highlight>
                <a:latin typeface="Georgia"/>
                <a:ea typeface="Georgia"/>
                <a:cs typeface="Georgia"/>
                <a:sym typeface="Georgia"/>
              </a:rPr>
              <a:t>Removing Columns with highly unusable values</a:t>
            </a:r>
            <a:endParaRPr b="1" sz="2100">
              <a:solidFill>
                <a:srgbClr val="C00000"/>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b="1" sz="600">
              <a:solidFill>
                <a:srgbClr val="C00000"/>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rPr lang="en-IN" sz="1700">
                <a:highlight>
                  <a:srgbClr val="FFFFFF"/>
                </a:highlight>
                <a:latin typeface="Georgia"/>
                <a:ea typeface="Georgia"/>
                <a:cs typeface="Georgia"/>
                <a:sym typeface="Georgia"/>
              </a:rPr>
              <a:t>Some columns describing optional exam subjects, had a substantial number of -1 values (representing nulls). To streamline our analysis, we dropped the columns where the percentage of -1 values was 50% or more. For the remaining columns, we imputed the -1 values with zeros.</a:t>
            </a:r>
            <a:endParaRPr sz="1700">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sz="1700">
              <a:highlight>
                <a:srgbClr val="FFFFFF"/>
              </a:highlight>
              <a:latin typeface="Georgia"/>
              <a:ea typeface="Georgia"/>
              <a:cs typeface="Georgia"/>
              <a:sym typeface="Georgia"/>
            </a:endParaRPr>
          </a:p>
          <a:p>
            <a:pPr indent="0" lvl="0" marL="0" rtl="0" algn="l">
              <a:lnSpc>
                <a:spcPct val="115000"/>
              </a:lnSpc>
              <a:spcBef>
                <a:spcPts val="1000"/>
              </a:spcBef>
              <a:spcAft>
                <a:spcPts val="0"/>
              </a:spcAft>
              <a:buClr>
                <a:schemeClr val="dk1"/>
              </a:buClr>
              <a:buSzPts val="2800"/>
              <a:buNone/>
            </a:pPr>
            <a:r>
              <a:t/>
            </a:r>
            <a:endParaRPr sz="1700">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bbe4853f9a_0_23"/>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IV. Attributes Selection and Transformation</a:t>
            </a:r>
            <a:endParaRPr b="1" sz="3000">
              <a:latin typeface="Georgia"/>
              <a:ea typeface="Georgia"/>
              <a:cs typeface="Georgia"/>
              <a:sym typeface="Georgia"/>
            </a:endParaRPr>
          </a:p>
        </p:txBody>
      </p:sp>
      <p:sp>
        <p:nvSpPr>
          <p:cNvPr id="130" name="Google Shape;130;g2bbe4853f9a_0_23"/>
          <p:cNvSpPr txBox="1"/>
          <p:nvPr>
            <p:ph idx="1" type="body"/>
          </p:nvPr>
        </p:nvSpPr>
        <p:spPr>
          <a:xfrm>
            <a:off x="1019475" y="1441750"/>
            <a:ext cx="98505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Clr>
                <a:srgbClr val="CC0000"/>
              </a:buClr>
              <a:buSzPts val="2100"/>
              <a:buFont typeface="Georgia"/>
              <a:buAutoNum type="arabicPeriod"/>
            </a:pPr>
            <a:r>
              <a:rPr b="1" lang="en-IN" sz="2100">
                <a:solidFill>
                  <a:srgbClr val="CC0000"/>
                </a:solidFill>
                <a:highlight>
                  <a:srgbClr val="FFFFFF"/>
                </a:highlight>
                <a:latin typeface="Georgia"/>
                <a:ea typeface="Georgia"/>
                <a:cs typeface="Georgia"/>
                <a:sym typeface="Georgia"/>
              </a:rPr>
              <a:t>Age Attribute</a:t>
            </a:r>
            <a:endParaRPr b="1" sz="2100">
              <a:solidFill>
                <a:srgbClr val="CC0000"/>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sz="600">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rPr lang="en-IN" sz="1700">
                <a:highlight>
                  <a:srgbClr val="FFFFFF"/>
                </a:highlight>
                <a:latin typeface="Georgia"/>
                <a:ea typeface="Georgia"/>
                <a:cs typeface="Georgia"/>
                <a:sym typeface="Georgia"/>
              </a:rPr>
              <a:t>A new attribute ‘Age’ was introduced in the dataset using the DOB column. It helped us perform analysis, with respect to the age distribution of employees.</a:t>
            </a:r>
            <a:endParaRPr sz="1700">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sz="1700">
              <a:highlight>
                <a:srgbClr val="FFFFFF"/>
              </a:highlight>
              <a:latin typeface="Georgia"/>
              <a:ea typeface="Georgia"/>
              <a:cs typeface="Georgia"/>
              <a:sym typeface="Georgia"/>
            </a:endParaRPr>
          </a:p>
          <a:p>
            <a:pPr indent="-361950" lvl="0" marL="457200" rtl="0" algn="l">
              <a:lnSpc>
                <a:spcPct val="115000"/>
              </a:lnSpc>
              <a:spcBef>
                <a:spcPts val="0"/>
              </a:spcBef>
              <a:spcAft>
                <a:spcPts val="0"/>
              </a:spcAft>
              <a:buClr>
                <a:srgbClr val="C00000"/>
              </a:buClr>
              <a:buSzPts val="2100"/>
              <a:buFont typeface="Georgia"/>
              <a:buAutoNum type="arabicPeriod"/>
            </a:pPr>
            <a:r>
              <a:rPr b="1" lang="en-IN" sz="2100">
                <a:solidFill>
                  <a:srgbClr val="C00000"/>
                </a:solidFill>
                <a:highlight>
                  <a:srgbClr val="FFFFFF"/>
                </a:highlight>
                <a:latin typeface="Georgia"/>
                <a:ea typeface="Georgia"/>
                <a:cs typeface="Georgia"/>
                <a:sym typeface="Georgia"/>
              </a:rPr>
              <a:t>Experience Attribute</a:t>
            </a:r>
            <a:endParaRPr b="1" sz="2100">
              <a:solidFill>
                <a:srgbClr val="C00000"/>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sz="600">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rPr lang="en-IN" sz="1700">
                <a:highlight>
                  <a:srgbClr val="FFFFFF"/>
                </a:highlight>
                <a:latin typeface="Georgia"/>
                <a:ea typeface="Georgia"/>
                <a:cs typeface="Georgia"/>
                <a:sym typeface="Georgia"/>
              </a:rPr>
              <a:t>A new attribute ‘Experience’ was introduced in the dataset using the DOJ and DOL  column. It helped us perform analysis, with respect to the experience (in years) of the employees.</a:t>
            </a:r>
            <a:endParaRPr sz="1700">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700">
              <a:highlight>
                <a:srgbClr val="FFFFFF"/>
              </a:highlight>
              <a:latin typeface="Georgia"/>
              <a:ea typeface="Georgia"/>
              <a:cs typeface="Georgia"/>
              <a:sym typeface="Georgia"/>
            </a:endParaRPr>
          </a:p>
          <a:p>
            <a:pPr indent="-361950" lvl="0" marL="457200" rtl="0" algn="l">
              <a:lnSpc>
                <a:spcPct val="115000"/>
              </a:lnSpc>
              <a:spcBef>
                <a:spcPts val="0"/>
              </a:spcBef>
              <a:spcAft>
                <a:spcPts val="0"/>
              </a:spcAft>
              <a:buClr>
                <a:srgbClr val="C00000"/>
              </a:buClr>
              <a:buSzPts val="2100"/>
              <a:buFont typeface="Georgia"/>
              <a:buAutoNum type="arabicPeriod"/>
            </a:pPr>
            <a:r>
              <a:rPr b="1" lang="en-IN" sz="2100">
                <a:solidFill>
                  <a:srgbClr val="C00000"/>
                </a:solidFill>
                <a:highlight>
                  <a:srgbClr val="FFFFFF"/>
                </a:highlight>
                <a:latin typeface="Georgia"/>
                <a:ea typeface="Georgia"/>
                <a:cs typeface="Georgia"/>
                <a:sym typeface="Georgia"/>
              </a:rPr>
              <a:t>Personality Score Attribute</a:t>
            </a:r>
            <a:endParaRPr b="1" sz="2100">
              <a:solidFill>
                <a:srgbClr val="C00000"/>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sz="600">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rPr lang="en-IN" sz="1700">
                <a:highlight>
                  <a:srgbClr val="FFFFFF"/>
                </a:highlight>
                <a:latin typeface="Georgia"/>
                <a:ea typeface="Georgia"/>
                <a:cs typeface="Georgia"/>
                <a:sym typeface="Georgia"/>
              </a:rPr>
              <a:t>From the data description, we know that the following columns: conscientiousness, agreeableness, extraversion, nueroticism, openess_to_experience, contain the scores for one section in the personality test.</a:t>
            </a:r>
            <a:endParaRPr sz="1700">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rPr lang="en-IN" sz="1700">
                <a:highlight>
                  <a:srgbClr val="FFFFFF"/>
                </a:highlight>
                <a:latin typeface="Georgia"/>
                <a:ea typeface="Georgia"/>
                <a:cs typeface="Georgia"/>
                <a:sym typeface="Georgia"/>
              </a:rPr>
              <a:t>Thus, for reducing the dimentionality of the dataframe, we combine these scores into one column named personality_test, and drop the other.</a:t>
            </a:r>
            <a:endParaRPr sz="1700">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700">
              <a:highlight>
                <a:srgbClr val="FFFFFF"/>
              </a:highlight>
              <a:latin typeface="Georgia"/>
              <a:ea typeface="Georgia"/>
              <a:cs typeface="Georgia"/>
              <a:sym typeface="Georgia"/>
            </a:endParaRPr>
          </a:p>
          <a:p>
            <a:pPr indent="0" lvl="0" marL="0" rtl="0" algn="l">
              <a:lnSpc>
                <a:spcPct val="115000"/>
              </a:lnSpc>
              <a:spcBef>
                <a:spcPts val="1000"/>
              </a:spcBef>
              <a:spcAft>
                <a:spcPts val="0"/>
              </a:spcAft>
              <a:buClr>
                <a:schemeClr val="dk1"/>
              </a:buClr>
              <a:buSzPts val="2800"/>
              <a:buNone/>
            </a:pPr>
            <a:r>
              <a:t/>
            </a:r>
            <a:endParaRPr sz="1700">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bbe4853f9a_0_28"/>
          <p:cNvSpPr txBox="1"/>
          <p:nvPr>
            <p:ph type="title"/>
          </p:nvPr>
        </p:nvSpPr>
        <p:spPr>
          <a:xfrm>
            <a:off x="354375" y="4428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 Univariate Analysis</a:t>
            </a:r>
            <a:endParaRPr b="1" sz="3000">
              <a:latin typeface="Georgia"/>
              <a:ea typeface="Georgia"/>
              <a:cs typeface="Georgia"/>
              <a:sym typeface="Georgia"/>
            </a:endParaRPr>
          </a:p>
        </p:txBody>
      </p:sp>
      <p:sp>
        <p:nvSpPr>
          <p:cNvPr id="136" name="Google Shape;136;g2bbe4853f9a_0_28"/>
          <p:cNvSpPr txBox="1"/>
          <p:nvPr>
            <p:ph idx="1" type="body"/>
          </p:nvPr>
        </p:nvSpPr>
        <p:spPr>
          <a:xfrm>
            <a:off x="674500" y="1452000"/>
            <a:ext cx="5001900" cy="43512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Clr>
                <a:srgbClr val="CC0000"/>
              </a:buClr>
              <a:buSzPts val="2200"/>
              <a:buFont typeface="Georgia"/>
              <a:buAutoNum type="arabicPeriod"/>
            </a:pPr>
            <a:r>
              <a:rPr b="1" lang="en-IN" sz="2200">
                <a:solidFill>
                  <a:srgbClr val="CC0000"/>
                </a:solidFill>
                <a:highlight>
                  <a:srgbClr val="FFFFFF"/>
                </a:highlight>
                <a:latin typeface="Georgia"/>
                <a:ea typeface="Georgia"/>
                <a:cs typeface="Georgia"/>
                <a:sym typeface="Georgia"/>
              </a:rPr>
              <a:t>Numerical Columns</a:t>
            </a:r>
            <a:endParaRPr b="1" sz="2200">
              <a:solidFill>
                <a:srgbClr val="CC0000"/>
              </a:solidFill>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Salary</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The salary data shows significant variability, with a notable standard deviation. The data exhibits positive skewness, indicating a departure from a normal distribution. The mean and median values are approximately equal. There is a concentration of high salary points, as depicted by the box plot.</a:t>
            </a:r>
            <a:endParaRPr sz="1600">
              <a:highlight>
                <a:srgbClr val="FFFFFF"/>
              </a:highlight>
              <a:latin typeface="Georgia"/>
              <a:ea typeface="Georgia"/>
              <a:cs typeface="Georgia"/>
              <a:sym typeface="Georgia"/>
            </a:endParaRPr>
          </a:p>
          <a:p>
            <a:pPr indent="0" lvl="0" marL="457200" rtl="0" algn="l">
              <a:lnSpc>
                <a:spcPct val="115000"/>
              </a:lnSpc>
              <a:spcBef>
                <a:spcPts val="1100"/>
              </a:spcBef>
              <a:spcAft>
                <a:spcPts val="700"/>
              </a:spcAft>
              <a:buNone/>
            </a:pPr>
            <a:r>
              <a:t/>
            </a:r>
            <a:endParaRPr sz="1600">
              <a:highlight>
                <a:srgbClr val="FFFFFF"/>
              </a:highlight>
              <a:latin typeface="Georgia"/>
              <a:ea typeface="Georgia"/>
              <a:cs typeface="Georgia"/>
              <a:sym typeface="Georgia"/>
            </a:endParaRPr>
          </a:p>
        </p:txBody>
      </p:sp>
      <p:pic>
        <p:nvPicPr>
          <p:cNvPr id="137" name="Google Shape;137;g2bbe4853f9a_0_28"/>
          <p:cNvPicPr preferRelativeResize="0"/>
          <p:nvPr/>
        </p:nvPicPr>
        <p:blipFill rotWithShape="1">
          <a:blip r:embed="rId3">
            <a:alphaModFix/>
          </a:blip>
          <a:srcRect b="37422" l="22027" r="47556" t="26378"/>
          <a:stretch/>
        </p:blipFill>
        <p:spPr>
          <a:xfrm>
            <a:off x="6172901" y="1924563"/>
            <a:ext cx="5090498" cy="3406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bbe4853f9a_0_127"/>
          <p:cNvSpPr txBox="1"/>
          <p:nvPr>
            <p:ph type="title"/>
          </p:nvPr>
        </p:nvSpPr>
        <p:spPr>
          <a:xfrm>
            <a:off x="354375" y="4428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 Univariate Analysis</a:t>
            </a:r>
            <a:endParaRPr b="1" sz="3000">
              <a:latin typeface="Georgia"/>
              <a:ea typeface="Georgia"/>
              <a:cs typeface="Georgia"/>
              <a:sym typeface="Georgia"/>
            </a:endParaRPr>
          </a:p>
        </p:txBody>
      </p:sp>
      <p:sp>
        <p:nvSpPr>
          <p:cNvPr id="143" name="Google Shape;143;g2bbe4853f9a_0_127"/>
          <p:cNvSpPr txBox="1"/>
          <p:nvPr>
            <p:ph idx="1" type="body"/>
          </p:nvPr>
        </p:nvSpPr>
        <p:spPr>
          <a:xfrm>
            <a:off x="648025" y="1529150"/>
            <a:ext cx="6286200" cy="4351200"/>
          </a:xfrm>
          <a:prstGeom prst="rect">
            <a:avLst/>
          </a:prstGeom>
          <a:noFill/>
          <a:ln>
            <a:noFill/>
          </a:ln>
        </p:spPr>
        <p:txBody>
          <a:bodyPr anchorCtr="0" anchor="t" bIns="45700" lIns="91425" spcFirstLastPara="1" rIns="91425" wrap="square" tIns="45700">
            <a:noAutofit/>
          </a:bodyPr>
          <a:lstStyle/>
          <a:p>
            <a:pPr indent="0" lvl="0" marL="0" marR="190500" rtl="0" algn="l">
              <a:lnSpc>
                <a:spcPct val="100000"/>
              </a:lnSpc>
              <a:spcBef>
                <a:spcPts val="2200"/>
              </a:spcBef>
              <a:spcAft>
                <a:spcPts val="0"/>
              </a:spcAft>
              <a:buNone/>
            </a:pPr>
            <a:r>
              <a:rPr b="1" lang="en-IN" sz="2200">
                <a:solidFill>
                  <a:srgbClr val="CC0000"/>
                </a:solidFill>
                <a:highlight>
                  <a:srgbClr val="FFFFFF"/>
                </a:highlight>
                <a:latin typeface="Georgia"/>
                <a:ea typeface="Georgia"/>
                <a:cs typeface="Georgia"/>
                <a:sym typeface="Georgia"/>
              </a:rPr>
              <a:t>  </a:t>
            </a:r>
            <a:r>
              <a:rPr b="1" lang="en-IN" sz="1600">
                <a:highlight>
                  <a:srgbClr val="FFFFFF"/>
                </a:highlight>
                <a:latin typeface="Georgia"/>
                <a:ea typeface="Georgia"/>
                <a:cs typeface="Georgia"/>
                <a:sym typeface="Georgia"/>
              </a:rPr>
              <a:t>10th Percentage</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Around 50% of students achieved scores of roughly 79% or lower. The histogram shows a scarcity of students with low percentages, with a peak frequency at 77%, and an average score of 76%. There are a few outliers on the lower end, as seen in the box plot.</a:t>
            </a:r>
            <a:endParaRPr sz="1600">
              <a:highlight>
                <a:srgbClr val="FFFFFF"/>
              </a:highlight>
              <a:latin typeface="Georgia"/>
              <a:ea typeface="Georgia"/>
              <a:cs typeface="Georgia"/>
              <a:sym typeface="Georgia"/>
            </a:endParaRPr>
          </a:p>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12th Percentage</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About half of the students scored 77% or lower. The histogram reveals a concentration of scores between 68% and 83%, peaking at 69%, with an average of 73%. The box plot indicates a single data point with an extremely low score.</a:t>
            </a:r>
            <a:endParaRPr sz="1600">
              <a:highlight>
                <a:srgbClr val="FFFFFF"/>
              </a:highlight>
              <a:latin typeface="Georgia"/>
              <a:ea typeface="Georgia"/>
              <a:cs typeface="Georgia"/>
              <a:sym typeface="Georgia"/>
            </a:endParaRPr>
          </a:p>
          <a:p>
            <a:pPr indent="0" lvl="0" marL="457200" rtl="0" algn="l">
              <a:lnSpc>
                <a:spcPct val="115000"/>
              </a:lnSpc>
              <a:spcBef>
                <a:spcPts val="1100"/>
              </a:spcBef>
              <a:spcAft>
                <a:spcPts val="700"/>
              </a:spcAft>
              <a:buNone/>
            </a:pPr>
            <a:r>
              <a:t/>
            </a:r>
            <a:endParaRPr sz="1600">
              <a:highlight>
                <a:srgbClr val="FFFFFF"/>
              </a:highlight>
              <a:latin typeface="Georgia"/>
              <a:ea typeface="Georgia"/>
              <a:cs typeface="Georgia"/>
              <a:sym typeface="Georgia"/>
            </a:endParaRPr>
          </a:p>
        </p:txBody>
      </p:sp>
      <p:pic>
        <p:nvPicPr>
          <p:cNvPr id="144" name="Google Shape;144;g2bbe4853f9a_0_127"/>
          <p:cNvPicPr preferRelativeResize="0"/>
          <p:nvPr/>
        </p:nvPicPr>
        <p:blipFill rotWithShape="1">
          <a:blip r:embed="rId3">
            <a:alphaModFix/>
          </a:blip>
          <a:srcRect b="19978" l="52520" r="17006" t="25347"/>
          <a:stretch/>
        </p:blipFill>
        <p:spPr>
          <a:xfrm>
            <a:off x="7327164" y="1642450"/>
            <a:ext cx="4201010" cy="4237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bbe4853f9a_0_39"/>
          <p:cNvSpPr txBox="1"/>
          <p:nvPr>
            <p:ph type="title"/>
          </p:nvPr>
        </p:nvSpPr>
        <p:spPr>
          <a:xfrm>
            <a:off x="354375" y="509052"/>
            <a:ext cx="10515600" cy="725400"/>
          </a:xfrm>
          <a:prstGeom prst="rect">
            <a:avLst/>
          </a:prstGeom>
          <a:noFill/>
          <a:ln>
            <a:noFill/>
          </a:ln>
        </p:spPr>
        <p:txBody>
          <a:bodyPr anchorCtr="0" anchor="ctr" bIns="45700" lIns="91425" spcFirstLastPara="1" rIns="91425" wrap="square" tIns="45700">
            <a:normAutofit/>
          </a:bodyPr>
          <a:lstStyle/>
          <a:p>
            <a:pPr indent="0" lvl="0" marL="457200" rtl="0" algn="ctr">
              <a:lnSpc>
                <a:spcPct val="90000"/>
              </a:lnSpc>
              <a:spcBef>
                <a:spcPts val="0"/>
              </a:spcBef>
              <a:spcAft>
                <a:spcPts val="0"/>
              </a:spcAft>
              <a:buNone/>
            </a:pPr>
            <a:r>
              <a:rPr b="1" lang="en-IN" sz="3000">
                <a:latin typeface="Georgia"/>
                <a:ea typeface="Georgia"/>
                <a:cs typeface="Georgia"/>
                <a:sym typeface="Georgia"/>
              </a:rPr>
              <a:t>V. Univariate Analysis</a:t>
            </a:r>
            <a:endParaRPr b="1" sz="3000">
              <a:latin typeface="Georgia"/>
              <a:ea typeface="Georgia"/>
              <a:cs typeface="Georgia"/>
              <a:sym typeface="Georgia"/>
            </a:endParaRPr>
          </a:p>
        </p:txBody>
      </p:sp>
      <p:sp>
        <p:nvSpPr>
          <p:cNvPr id="150" name="Google Shape;150;g2bbe4853f9a_0_39"/>
          <p:cNvSpPr txBox="1"/>
          <p:nvPr>
            <p:ph idx="1" type="body"/>
          </p:nvPr>
        </p:nvSpPr>
        <p:spPr>
          <a:xfrm>
            <a:off x="1027075" y="1481500"/>
            <a:ext cx="5139300" cy="2281500"/>
          </a:xfrm>
          <a:prstGeom prst="rect">
            <a:avLst/>
          </a:prstGeom>
          <a:noFill/>
          <a:ln>
            <a:noFill/>
          </a:ln>
        </p:spPr>
        <p:txBody>
          <a:bodyPr anchorCtr="0" anchor="t" bIns="45700" lIns="91425" spcFirstLastPara="1" rIns="91425" wrap="square" tIns="45700">
            <a:noAutofit/>
          </a:bodyPr>
          <a:lstStyle/>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Logical</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rPr lang="en-IN" sz="1600">
                <a:highlight>
                  <a:srgbClr val="FFFFFF"/>
                </a:highlight>
                <a:latin typeface="Georgia"/>
                <a:ea typeface="Georgia"/>
                <a:cs typeface="Georgia"/>
                <a:sym typeface="Georgia"/>
              </a:rPr>
              <a:t>Half of the students scored below 499 in logical reasoning. Scores clustered between 453 and 583, peaking at 494, with an average of 501. Presence of some lower extreme values, with a single high extreme value.</a:t>
            </a:r>
            <a:endParaRPr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None/>
            </a:pPr>
            <a:r>
              <a:t/>
            </a:r>
            <a:endParaRPr sz="1600">
              <a:highlight>
                <a:srgbClr val="FFFFFF"/>
              </a:highlight>
              <a:latin typeface="Georgia"/>
              <a:ea typeface="Georgia"/>
              <a:cs typeface="Georgia"/>
              <a:sym typeface="Georgia"/>
            </a:endParaRPr>
          </a:p>
          <a:p>
            <a:pPr indent="0" lvl="0" marL="457200" rtl="0" algn="l">
              <a:lnSpc>
                <a:spcPct val="115000"/>
              </a:lnSpc>
              <a:spcBef>
                <a:spcPts val="1100"/>
              </a:spcBef>
              <a:spcAft>
                <a:spcPts val="0"/>
              </a:spcAft>
              <a:buClr>
                <a:schemeClr val="dk1"/>
              </a:buClr>
              <a:buSzPts val="1100"/>
              <a:buFont typeface="Arial"/>
              <a:buNone/>
            </a:pPr>
            <a:r>
              <a:t/>
            </a:r>
            <a:endParaRPr sz="1600">
              <a:highlight>
                <a:srgbClr val="FFFFFF"/>
              </a:highlight>
              <a:latin typeface="Georgia"/>
              <a:ea typeface="Georgia"/>
              <a:cs typeface="Georgia"/>
              <a:sym typeface="Georgia"/>
            </a:endParaRPr>
          </a:p>
          <a:p>
            <a:pPr indent="0" lvl="0" marL="457200" rtl="0" algn="l">
              <a:lnSpc>
                <a:spcPct val="115000"/>
              </a:lnSpc>
              <a:spcBef>
                <a:spcPts val="1100"/>
              </a:spcBef>
              <a:spcAft>
                <a:spcPts val="700"/>
              </a:spcAft>
              <a:buNone/>
            </a:pPr>
            <a:r>
              <a:t/>
            </a:r>
            <a:endParaRPr sz="1600">
              <a:highlight>
                <a:srgbClr val="FFFFFF"/>
              </a:highlight>
              <a:latin typeface="Georgia"/>
              <a:ea typeface="Georgia"/>
              <a:cs typeface="Georgia"/>
              <a:sym typeface="Georgia"/>
            </a:endParaRPr>
          </a:p>
        </p:txBody>
      </p:sp>
      <p:pic>
        <p:nvPicPr>
          <p:cNvPr id="151" name="Google Shape;151;g2bbe4853f9a_0_39"/>
          <p:cNvPicPr preferRelativeResize="0"/>
          <p:nvPr/>
        </p:nvPicPr>
        <p:blipFill rotWithShape="1">
          <a:blip r:embed="rId3">
            <a:alphaModFix/>
          </a:blip>
          <a:srcRect b="18697" l="54219" r="10846" t="38230"/>
          <a:stretch/>
        </p:blipFill>
        <p:spPr>
          <a:xfrm>
            <a:off x="6525175" y="1291775"/>
            <a:ext cx="4344799" cy="2771626"/>
          </a:xfrm>
          <a:prstGeom prst="rect">
            <a:avLst/>
          </a:prstGeom>
          <a:noFill/>
          <a:ln>
            <a:noFill/>
          </a:ln>
        </p:spPr>
      </p:pic>
      <p:pic>
        <p:nvPicPr>
          <p:cNvPr id="152" name="Google Shape;152;g2bbe4853f9a_0_39"/>
          <p:cNvPicPr preferRelativeResize="0"/>
          <p:nvPr/>
        </p:nvPicPr>
        <p:blipFill rotWithShape="1">
          <a:blip r:embed="rId3">
            <a:alphaModFix/>
          </a:blip>
          <a:srcRect b="18697" l="15932" r="47109" t="38230"/>
          <a:stretch/>
        </p:blipFill>
        <p:spPr>
          <a:xfrm>
            <a:off x="1371350" y="3630600"/>
            <a:ext cx="4344799" cy="2771626"/>
          </a:xfrm>
          <a:prstGeom prst="rect">
            <a:avLst/>
          </a:prstGeom>
          <a:noFill/>
          <a:ln>
            <a:noFill/>
          </a:ln>
        </p:spPr>
      </p:pic>
      <p:sp>
        <p:nvSpPr>
          <p:cNvPr id="153" name="Google Shape;153;g2bbe4853f9a_0_39"/>
          <p:cNvSpPr txBox="1"/>
          <p:nvPr>
            <p:ph idx="1" type="body"/>
          </p:nvPr>
        </p:nvSpPr>
        <p:spPr>
          <a:xfrm>
            <a:off x="6113400" y="4120725"/>
            <a:ext cx="5139300" cy="2281500"/>
          </a:xfrm>
          <a:prstGeom prst="rect">
            <a:avLst/>
          </a:prstGeom>
          <a:noFill/>
          <a:ln>
            <a:noFill/>
          </a:ln>
        </p:spPr>
        <p:txBody>
          <a:bodyPr anchorCtr="0" anchor="t" bIns="45700" lIns="91425" spcFirstLastPara="1" rIns="91425" wrap="square" tIns="45700">
            <a:noAutofit/>
          </a:bodyPr>
          <a:lstStyle/>
          <a:p>
            <a:pPr indent="0" lvl="0" marL="190500" marR="190500" rtl="0" algn="l">
              <a:lnSpc>
                <a:spcPct val="100000"/>
              </a:lnSpc>
              <a:spcBef>
                <a:spcPts val="2200"/>
              </a:spcBef>
              <a:spcAft>
                <a:spcPts val="0"/>
              </a:spcAft>
              <a:buNone/>
            </a:pPr>
            <a:r>
              <a:rPr b="1" lang="en-IN" sz="1600">
                <a:highlight>
                  <a:srgbClr val="FFFFFF"/>
                </a:highlight>
                <a:latin typeface="Georgia"/>
                <a:ea typeface="Georgia"/>
                <a:cs typeface="Georgia"/>
                <a:sym typeface="Georgia"/>
              </a:rPr>
              <a:t>English</a:t>
            </a:r>
            <a:endParaRPr b="1" sz="1600">
              <a:highlight>
                <a:srgbClr val="FFFFFF"/>
              </a:highlight>
              <a:latin typeface="Georgia"/>
              <a:ea typeface="Georgia"/>
              <a:cs typeface="Georgia"/>
              <a:sym typeface="Georgia"/>
            </a:endParaRPr>
          </a:p>
          <a:p>
            <a:pPr indent="0" lvl="0" marL="457200" rtl="0" algn="l">
              <a:lnSpc>
                <a:spcPct val="115000"/>
              </a:lnSpc>
              <a:spcBef>
                <a:spcPts val="1100"/>
              </a:spcBef>
              <a:spcAft>
                <a:spcPts val="700"/>
              </a:spcAft>
              <a:buNone/>
            </a:pPr>
            <a:r>
              <a:rPr lang="en-IN" sz="1600">
                <a:highlight>
                  <a:srgbClr val="FFFFFF"/>
                </a:highlight>
                <a:latin typeface="Georgia"/>
                <a:ea typeface="Georgia"/>
                <a:cs typeface="Georgia"/>
                <a:sym typeface="Georgia"/>
              </a:rPr>
              <a:t>Half of the students scored below 499 in English. Most scores ranged from 388 to 544, peaking at 474, with an average score of 501. There are both lower and higher extreme values in the distribution.</a:t>
            </a:r>
            <a:endParaRPr sz="1600">
              <a:highlight>
                <a:srgbClr val="FFFFFF"/>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