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91" r:id="rId5"/>
    <p:sldId id="292" r:id="rId6"/>
    <p:sldId id="293" r:id="rId7"/>
    <p:sldId id="297" r:id="rId8"/>
    <p:sldId id="298" r:id="rId9"/>
    <p:sldId id="29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598" autoAdjust="0"/>
  </p:normalViewPr>
  <p:slideViewPr>
    <p:cSldViewPr snapToGrid="0">
      <p:cViewPr varScale="1">
        <p:scale>
          <a:sx n="88" d="100"/>
          <a:sy n="88" d="100"/>
        </p:scale>
        <p:origin x="48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108CA-99CD-4DBC-8A89-7265CB01CA38}" type="doc">
      <dgm:prSet loTypeId="urn:microsoft.com/office/officeart/2005/8/layout/hProcess10" loCatId="process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C2C2A66-1205-401B-85E5-9117B1908525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50000"/>
                </a:schemeClr>
              </a:solidFill>
            </a:rPr>
            <a:t>Capturing image/uploading photo by the user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35B5391B-050A-4717-88C5-FC49D0E63167}" type="parTrans" cxnId="{8F5479B6-0C7F-4451-818F-4B2B8B5A369F}">
      <dgm:prSet/>
      <dgm:spPr/>
      <dgm:t>
        <a:bodyPr/>
        <a:lstStyle/>
        <a:p>
          <a:endParaRPr lang="en-US"/>
        </a:p>
      </dgm:t>
    </dgm:pt>
    <dgm:pt modelId="{F68A9687-6FC8-4DE3-A144-35A7A72D80A3}" type="sibTrans" cxnId="{8F5479B6-0C7F-4451-818F-4B2B8B5A369F}">
      <dgm:prSet/>
      <dgm:spPr/>
      <dgm:t>
        <a:bodyPr/>
        <a:lstStyle/>
        <a:p>
          <a:endParaRPr lang="en-US"/>
        </a:p>
      </dgm:t>
    </dgm:pt>
    <dgm:pt modelId="{B4EA60A3-891C-4376-AFF1-F50E6C94932D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50000"/>
                </a:schemeClr>
              </a:solidFill>
            </a:rPr>
            <a:t>Taking body size measurements as input from user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2ACAB7A2-6535-4B7D-BD9D-F80F2F2F950D}" type="parTrans" cxnId="{A51A14C4-5287-4378-9065-659C5AE3EB2F}">
      <dgm:prSet/>
      <dgm:spPr/>
      <dgm:t>
        <a:bodyPr/>
        <a:lstStyle/>
        <a:p>
          <a:endParaRPr lang="en-US"/>
        </a:p>
      </dgm:t>
    </dgm:pt>
    <dgm:pt modelId="{EB6A78A0-B31B-4A96-B481-9804D611E3B7}" type="sibTrans" cxnId="{A51A14C4-5287-4378-9065-659C5AE3EB2F}">
      <dgm:prSet/>
      <dgm:spPr/>
      <dgm:t>
        <a:bodyPr/>
        <a:lstStyle/>
        <a:p>
          <a:endParaRPr lang="en-US"/>
        </a:p>
      </dgm:t>
    </dgm:pt>
    <dgm:pt modelId="{FE109576-ADE9-4EB0-BF1A-1BAE3C5D72AC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50000"/>
                </a:schemeClr>
              </a:solidFill>
            </a:rPr>
            <a:t>Size Recommendation using a recommender system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D28F647A-B69F-4F7C-9086-76AD84856786}" type="parTrans" cxnId="{BABDC520-06DA-43FC-BC4A-D62B064B93BC}">
      <dgm:prSet/>
      <dgm:spPr/>
      <dgm:t>
        <a:bodyPr/>
        <a:lstStyle/>
        <a:p>
          <a:endParaRPr lang="en-US"/>
        </a:p>
      </dgm:t>
    </dgm:pt>
    <dgm:pt modelId="{2E958929-D4D8-4E44-BB94-8BDCC23251CA}" type="sibTrans" cxnId="{BABDC520-06DA-43FC-BC4A-D62B064B93BC}">
      <dgm:prSet/>
      <dgm:spPr/>
      <dgm:t>
        <a:bodyPr/>
        <a:lstStyle/>
        <a:p>
          <a:endParaRPr lang="en-US"/>
        </a:p>
      </dgm:t>
    </dgm:pt>
    <dgm:pt modelId="{F7A8EE6C-D4AA-4F0D-86C4-D216F0DA6548}" type="pres">
      <dgm:prSet presAssocID="{39B108CA-99CD-4DBC-8A89-7265CB01CA3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8CF97F-A098-451D-8FD0-3D5983CA12F4}" type="pres">
      <dgm:prSet presAssocID="{4C2C2A66-1205-401B-85E5-9117B1908525}" presName="composite" presStyleCnt="0"/>
      <dgm:spPr/>
    </dgm:pt>
    <dgm:pt modelId="{3CB3416E-B43A-475C-9FC5-F2A14480FB43}" type="pres">
      <dgm:prSet presAssocID="{4C2C2A66-1205-401B-85E5-9117B1908525}" presName="imagSh" presStyleLbl="bgImgPlace1" presStyleIdx="0" presStyleCnt="3" custLinFactNeighborX="-5484" custLinFactNeighborY="-77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9702A42-F3A8-4175-85B3-297EFBCD722F}" type="pres">
      <dgm:prSet presAssocID="{4C2C2A66-1205-401B-85E5-9117B1908525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F7743-19AD-41FA-AAD9-702A38CD197C}" type="pres">
      <dgm:prSet presAssocID="{F68A9687-6FC8-4DE3-A144-35A7A72D80A3}" presName="sibTrans" presStyleLbl="sibTrans2D1" presStyleIdx="0" presStyleCnt="2" custAng="115481" custScaleX="256105" custScaleY="71846" custLinFactNeighborX="0" custLinFactNeighborY="-4388"/>
      <dgm:spPr/>
      <dgm:t>
        <a:bodyPr/>
        <a:lstStyle/>
        <a:p>
          <a:endParaRPr lang="en-US"/>
        </a:p>
      </dgm:t>
    </dgm:pt>
    <dgm:pt modelId="{CE93D6B5-E7B0-4B5B-BF1E-C083D17CEE99}" type="pres">
      <dgm:prSet presAssocID="{F68A9687-6FC8-4DE3-A144-35A7A72D80A3}" presName="connTx" presStyleLbl="sibTrans2D1" presStyleIdx="0" presStyleCnt="2"/>
      <dgm:spPr/>
      <dgm:t>
        <a:bodyPr/>
        <a:lstStyle/>
        <a:p>
          <a:endParaRPr lang="en-US"/>
        </a:p>
      </dgm:t>
    </dgm:pt>
    <dgm:pt modelId="{E5D4AE4E-DDD1-4A98-878B-5AB1E2F9C180}" type="pres">
      <dgm:prSet presAssocID="{B4EA60A3-891C-4376-AFF1-F50E6C94932D}" presName="composite" presStyleCnt="0"/>
      <dgm:spPr/>
    </dgm:pt>
    <dgm:pt modelId="{BC571D33-7335-4CA2-A40B-AFE989EAEE10}" type="pres">
      <dgm:prSet presAssocID="{B4EA60A3-891C-4376-AFF1-F50E6C94932D}" presName="imagSh" presStyleLbl="bgImgPlace1" presStyleIdx="1" presStyleCnt="3" custScaleX="101469" custScaleY="93679" custLinFactNeighborX="-19963" custLinFactNeighborY="-1525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31010AF6-72E5-4527-8FF5-D7F3DB41FE90}" type="pres">
      <dgm:prSet presAssocID="{B4EA60A3-891C-4376-AFF1-F50E6C94932D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C7AB4-55F8-450D-9375-5D92DCD7C861}" type="pres">
      <dgm:prSet presAssocID="{EB6A78A0-B31B-4A96-B481-9804D611E3B7}" presName="sibTrans" presStyleLbl="sibTrans2D1" presStyleIdx="1" presStyleCnt="2" custAng="21358664" custScaleX="122334" custScaleY="78690" custLinFactNeighborX="2394" custLinFactNeighborY="-5850"/>
      <dgm:spPr/>
      <dgm:t>
        <a:bodyPr/>
        <a:lstStyle/>
        <a:p>
          <a:endParaRPr lang="en-US"/>
        </a:p>
      </dgm:t>
    </dgm:pt>
    <dgm:pt modelId="{3A3F6844-02F7-468C-812C-85635368E906}" type="pres">
      <dgm:prSet presAssocID="{EB6A78A0-B31B-4A96-B481-9804D611E3B7}" presName="connTx" presStyleLbl="sibTrans2D1" presStyleIdx="1" presStyleCnt="2"/>
      <dgm:spPr/>
      <dgm:t>
        <a:bodyPr/>
        <a:lstStyle/>
        <a:p>
          <a:endParaRPr lang="en-US"/>
        </a:p>
      </dgm:t>
    </dgm:pt>
    <dgm:pt modelId="{175FF81D-C742-421E-946A-B97FC56C1B3D}" type="pres">
      <dgm:prSet presAssocID="{FE109576-ADE9-4EB0-BF1A-1BAE3C5D72AC}" presName="composite" presStyleCnt="0"/>
      <dgm:spPr/>
    </dgm:pt>
    <dgm:pt modelId="{B0A81259-E851-43F5-8D07-A6A3586BD984}" type="pres">
      <dgm:prSet presAssocID="{FE109576-ADE9-4EB0-BF1A-1BAE3C5D72AC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F00D4827-F182-45A4-905C-A150F8BF55F0}" type="pres">
      <dgm:prSet presAssocID="{FE109576-ADE9-4EB0-BF1A-1BAE3C5D72AC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40FEED-F5D5-492E-BC59-CF9ABCC86436}" type="presOf" srcId="{EB6A78A0-B31B-4A96-B481-9804D611E3B7}" destId="{3A3F6844-02F7-468C-812C-85635368E906}" srcOrd="1" destOrd="0" presId="urn:microsoft.com/office/officeart/2005/8/layout/hProcess10"/>
    <dgm:cxn modelId="{A0FABF15-9231-4DAB-9363-536DEDB0340A}" type="presOf" srcId="{F68A9687-6FC8-4DE3-A144-35A7A72D80A3}" destId="{EE6F7743-19AD-41FA-AAD9-702A38CD197C}" srcOrd="0" destOrd="0" presId="urn:microsoft.com/office/officeart/2005/8/layout/hProcess10"/>
    <dgm:cxn modelId="{240D5B51-C1AF-43C2-9544-49B5674B8829}" type="presOf" srcId="{B4EA60A3-891C-4376-AFF1-F50E6C94932D}" destId="{31010AF6-72E5-4527-8FF5-D7F3DB41FE90}" srcOrd="0" destOrd="0" presId="urn:microsoft.com/office/officeart/2005/8/layout/hProcess10"/>
    <dgm:cxn modelId="{31FFE231-DC70-48DC-A6A8-CF0249125B99}" type="presOf" srcId="{F68A9687-6FC8-4DE3-A144-35A7A72D80A3}" destId="{CE93D6B5-E7B0-4B5B-BF1E-C083D17CEE99}" srcOrd="1" destOrd="0" presId="urn:microsoft.com/office/officeart/2005/8/layout/hProcess10"/>
    <dgm:cxn modelId="{A51A14C4-5287-4378-9065-659C5AE3EB2F}" srcId="{39B108CA-99CD-4DBC-8A89-7265CB01CA38}" destId="{B4EA60A3-891C-4376-AFF1-F50E6C94932D}" srcOrd="1" destOrd="0" parTransId="{2ACAB7A2-6535-4B7D-BD9D-F80F2F2F950D}" sibTransId="{EB6A78A0-B31B-4A96-B481-9804D611E3B7}"/>
    <dgm:cxn modelId="{4EEFFAB9-076F-4DAF-8E66-7A77026D7715}" type="presOf" srcId="{EB6A78A0-B31B-4A96-B481-9804D611E3B7}" destId="{53DC7AB4-55F8-450D-9375-5D92DCD7C861}" srcOrd="0" destOrd="0" presId="urn:microsoft.com/office/officeart/2005/8/layout/hProcess10"/>
    <dgm:cxn modelId="{4D93B369-FBBC-4B49-B38C-7107B25369A3}" type="presOf" srcId="{39B108CA-99CD-4DBC-8A89-7265CB01CA38}" destId="{F7A8EE6C-D4AA-4F0D-86C4-D216F0DA6548}" srcOrd="0" destOrd="0" presId="urn:microsoft.com/office/officeart/2005/8/layout/hProcess10"/>
    <dgm:cxn modelId="{BABDC520-06DA-43FC-BC4A-D62B064B93BC}" srcId="{39B108CA-99CD-4DBC-8A89-7265CB01CA38}" destId="{FE109576-ADE9-4EB0-BF1A-1BAE3C5D72AC}" srcOrd="2" destOrd="0" parTransId="{D28F647A-B69F-4F7C-9086-76AD84856786}" sibTransId="{2E958929-D4D8-4E44-BB94-8BDCC23251CA}"/>
    <dgm:cxn modelId="{564E57E8-BA20-4085-B02E-F9B72B4FD32E}" type="presOf" srcId="{FE109576-ADE9-4EB0-BF1A-1BAE3C5D72AC}" destId="{F00D4827-F182-45A4-905C-A150F8BF55F0}" srcOrd="0" destOrd="0" presId="urn:microsoft.com/office/officeart/2005/8/layout/hProcess10"/>
    <dgm:cxn modelId="{8F5479B6-0C7F-4451-818F-4B2B8B5A369F}" srcId="{39B108CA-99CD-4DBC-8A89-7265CB01CA38}" destId="{4C2C2A66-1205-401B-85E5-9117B1908525}" srcOrd="0" destOrd="0" parTransId="{35B5391B-050A-4717-88C5-FC49D0E63167}" sibTransId="{F68A9687-6FC8-4DE3-A144-35A7A72D80A3}"/>
    <dgm:cxn modelId="{D52F6CB6-6819-4051-9783-0752B37922B3}" type="presOf" srcId="{4C2C2A66-1205-401B-85E5-9117B1908525}" destId="{19702A42-F3A8-4175-85B3-297EFBCD722F}" srcOrd="0" destOrd="0" presId="urn:microsoft.com/office/officeart/2005/8/layout/hProcess10"/>
    <dgm:cxn modelId="{B3C2B9A1-D498-40CB-9DAE-C499A6BC03A1}" type="presParOf" srcId="{F7A8EE6C-D4AA-4F0D-86C4-D216F0DA6548}" destId="{DF8CF97F-A098-451D-8FD0-3D5983CA12F4}" srcOrd="0" destOrd="0" presId="urn:microsoft.com/office/officeart/2005/8/layout/hProcess10"/>
    <dgm:cxn modelId="{2BBCE9F3-390A-4152-8630-41AEEC4A97FD}" type="presParOf" srcId="{DF8CF97F-A098-451D-8FD0-3D5983CA12F4}" destId="{3CB3416E-B43A-475C-9FC5-F2A14480FB43}" srcOrd="0" destOrd="0" presId="urn:microsoft.com/office/officeart/2005/8/layout/hProcess10"/>
    <dgm:cxn modelId="{2CF07097-A7EF-4538-A970-602F39496579}" type="presParOf" srcId="{DF8CF97F-A098-451D-8FD0-3D5983CA12F4}" destId="{19702A42-F3A8-4175-85B3-297EFBCD722F}" srcOrd="1" destOrd="0" presId="urn:microsoft.com/office/officeart/2005/8/layout/hProcess10"/>
    <dgm:cxn modelId="{F5A4FFBA-3A57-4587-A88A-280703A0665B}" type="presParOf" srcId="{F7A8EE6C-D4AA-4F0D-86C4-D216F0DA6548}" destId="{EE6F7743-19AD-41FA-AAD9-702A38CD197C}" srcOrd="1" destOrd="0" presId="urn:microsoft.com/office/officeart/2005/8/layout/hProcess10"/>
    <dgm:cxn modelId="{7525E8BD-C37C-4D2D-90C8-ABA8A8589D3D}" type="presParOf" srcId="{EE6F7743-19AD-41FA-AAD9-702A38CD197C}" destId="{CE93D6B5-E7B0-4B5B-BF1E-C083D17CEE99}" srcOrd="0" destOrd="0" presId="urn:microsoft.com/office/officeart/2005/8/layout/hProcess10"/>
    <dgm:cxn modelId="{98A75286-B85E-4B46-B441-C7CEF2BA550B}" type="presParOf" srcId="{F7A8EE6C-D4AA-4F0D-86C4-D216F0DA6548}" destId="{E5D4AE4E-DDD1-4A98-878B-5AB1E2F9C180}" srcOrd="2" destOrd="0" presId="urn:microsoft.com/office/officeart/2005/8/layout/hProcess10"/>
    <dgm:cxn modelId="{3182C240-1AA4-4BE6-AD6E-D7F3F44F05DA}" type="presParOf" srcId="{E5D4AE4E-DDD1-4A98-878B-5AB1E2F9C180}" destId="{BC571D33-7335-4CA2-A40B-AFE989EAEE10}" srcOrd="0" destOrd="0" presId="urn:microsoft.com/office/officeart/2005/8/layout/hProcess10"/>
    <dgm:cxn modelId="{17FA95B8-AC34-48E9-B188-399A181E2FA3}" type="presParOf" srcId="{E5D4AE4E-DDD1-4A98-878B-5AB1E2F9C180}" destId="{31010AF6-72E5-4527-8FF5-D7F3DB41FE90}" srcOrd="1" destOrd="0" presId="urn:microsoft.com/office/officeart/2005/8/layout/hProcess10"/>
    <dgm:cxn modelId="{A253E31A-6CF3-45BC-8B53-AA8A228223A1}" type="presParOf" srcId="{F7A8EE6C-D4AA-4F0D-86C4-D216F0DA6548}" destId="{53DC7AB4-55F8-450D-9375-5D92DCD7C861}" srcOrd="3" destOrd="0" presId="urn:microsoft.com/office/officeart/2005/8/layout/hProcess10"/>
    <dgm:cxn modelId="{EBEA891F-E996-4DE6-9EC4-B895D1FAFF5A}" type="presParOf" srcId="{53DC7AB4-55F8-450D-9375-5D92DCD7C861}" destId="{3A3F6844-02F7-468C-812C-85635368E906}" srcOrd="0" destOrd="0" presId="urn:microsoft.com/office/officeart/2005/8/layout/hProcess10"/>
    <dgm:cxn modelId="{AD64FBBF-B1BB-4D09-ABC8-6601B697E47C}" type="presParOf" srcId="{F7A8EE6C-D4AA-4F0D-86C4-D216F0DA6548}" destId="{175FF81D-C742-421E-946A-B97FC56C1B3D}" srcOrd="4" destOrd="0" presId="urn:microsoft.com/office/officeart/2005/8/layout/hProcess10"/>
    <dgm:cxn modelId="{47FAECBE-D7A6-4F68-8BC7-0A7D708A0681}" type="presParOf" srcId="{175FF81D-C742-421E-946A-B97FC56C1B3D}" destId="{B0A81259-E851-43F5-8D07-A6A3586BD984}" srcOrd="0" destOrd="0" presId="urn:microsoft.com/office/officeart/2005/8/layout/hProcess10"/>
    <dgm:cxn modelId="{EB1479DD-396C-4603-B06C-FB803150FAF6}" type="presParOf" srcId="{175FF81D-C742-421E-946A-B97FC56C1B3D}" destId="{F00D4827-F182-45A4-905C-A150F8BF55F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3416E-B43A-475C-9FC5-F2A14480FB43}">
      <dsp:nvSpPr>
        <dsp:cNvPr id="0" name=""/>
        <dsp:cNvSpPr/>
      </dsp:nvSpPr>
      <dsp:spPr>
        <a:xfrm>
          <a:off x="0" y="34960"/>
          <a:ext cx="2477893" cy="24778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702A42-F3A8-4175-85B3-297EFBCD722F}">
      <dsp:nvSpPr>
        <dsp:cNvPr id="0" name=""/>
        <dsp:cNvSpPr/>
      </dsp:nvSpPr>
      <dsp:spPr>
        <a:xfrm>
          <a:off x="409030" y="1713337"/>
          <a:ext cx="2477893" cy="247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5">
                  <a:lumMod val="50000"/>
                </a:schemeClr>
              </a:solidFill>
            </a:rPr>
            <a:t>Capturing image/uploading photo by the user</a:t>
          </a:r>
          <a:endParaRPr lang="en-US" sz="21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81605" y="1785912"/>
        <a:ext cx="2332743" cy="2332743"/>
      </dsp:txXfrm>
    </dsp:sp>
    <dsp:sp modelId="{EE6F7743-19AD-41FA-AAD9-702A38CD197C}">
      <dsp:nvSpPr>
        <dsp:cNvPr id="0" name=""/>
        <dsp:cNvSpPr/>
      </dsp:nvSpPr>
      <dsp:spPr>
        <a:xfrm>
          <a:off x="2544863" y="976828"/>
          <a:ext cx="784492" cy="427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544863" y="1062383"/>
        <a:ext cx="656160" cy="256663"/>
      </dsp:txXfrm>
    </dsp:sp>
    <dsp:sp modelId="{BC571D33-7335-4CA2-A40B-AFE989EAEE10}">
      <dsp:nvSpPr>
        <dsp:cNvPr id="0" name=""/>
        <dsp:cNvSpPr/>
      </dsp:nvSpPr>
      <dsp:spPr>
        <a:xfrm>
          <a:off x="3352590" y="0"/>
          <a:ext cx="2514294" cy="23212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010AF6-72E5-4527-8FF5-D7F3DB41FE90}">
      <dsp:nvSpPr>
        <dsp:cNvPr id="0" name=""/>
        <dsp:cNvSpPr/>
      </dsp:nvSpPr>
      <dsp:spPr>
        <a:xfrm>
          <a:off x="4268830" y="1674180"/>
          <a:ext cx="2477893" cy="247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5">
                  <a:lumMod val="50000"/>
                </a:schemeClr>
              </a:solidFill>
            </a:rPr>
            <a:t>Taking body size measurements as input from user</a:t>
          </a:r>
          <a:endParaRPr lang="en-US" sz="21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341405" y="1746755"/>
        <a:ext cx="2332743" cy="2332743"/>
      </dsp:txXfrm>
    </dsp:sp>
    <dsp:sp modelId="{53DC7AB4-55F8-450D-9375-5D92DCD7C861}">
      <dsp:nvSpPr>
        <dsp:cNvPr id="0" name=""/>
        <dsp:cNvSpPr/>
      </dsp:nvSpPr>
      <dsp:spPr>
        <a:xfrm>
          <a:off x="6453505" y="1047872"/>
          <a:ext cx="789848" cy="4685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739377"/>
                <a:satOff val="-1469"/>
                <a:lumOff val="391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739377"/>
                <a:satOff val="-1469"/>
                <a:lumOff val="391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739377"/>
                <a:satOff val="-1469"/>
                <a:lumOff val="391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453505" y="1141576"/>
        <a:ext cx="649291" cy="281114"/>
      </dsp:txXfrm>
    </dsp:sp>
    <dsp:sp modelId="{B0A81259-E851-43F5-8D07-A6A3586BD984}">
      <dsp:nvSpPr>
        <dsp:cNvPr id="0" name=""/>
        <dsp:cNvSpPr/>
      </dsp:nvSpPr>
      <dsp:spPr>
        <a:xfrm>
          <a:off x="7707052" y="226600"/>
          <a:ext cx="2477893" cy="24778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0D4827-F182-45A4-905C-A150F8BF55F0}">
      <dsp:nvSpPr>
        <dsp:cNvPr id="0" name=""/>
        <dsp:cNvSpPr/>
      </dsp:nvSpPr>
      <dsp:spPr>
        <a:xfrm>
          <a:off x="8110430" y="1713337"/>
          <a:ext cx="2477893" cy="247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5">
                  <a:lumMod val="50000"/>
                </a:schemeClr>
              </a:solidFill>
            </a:rPr>
            <a:t>Size Recommendation using a recommender system</a:t>
          </a:r>
          <a:endParaRPr lang="en-US" sz="21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8183005" y="1785912"/>
        <a:ext cx="2332743" cy="2332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04/08/2021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2.jpg"/><Relationship Id="rId7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jp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77D3-8BED-4502-8865-26D7FFFA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4" y="230143"/>
            <a:ext cx="10241280" cy="689440"/>
          </a:xfrm>
        </p:spPr>
        <p:txBody>
          <a:bodyPr/>
          <a:lstStyle/>
          <a:p>
            <a:r>
              <a:rPr lang="en-US" sz="3600" dirty="0"/>
              <a:t>Solution breakthrough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B1D2E-8B68-4E3C-81E6-9DCD73F9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3685-0054-4365-A86A-54472EBA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3DAA-7CF7-4ED4-AC0D-183772F9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New IBM MobileFirst Platform Supports Native, Web, and Hybrid Apps | App  Developer Magazine">
            <a:extLst>
              <a:ext uri="{FF2B5EF4-FFF2-40B4-BE49-F238E27FC236}">
                <a16:creationId xmlns:a16="http://schemas.microsoft.com/office/drawing/2014/main" id="{D91045A9-5FAF-446F-9107-0F29A22839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8" y="1019042"/>
            <a:ext cx="2324436" cy="192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t-camera-icon by superawesomevectors on DeviantArt">
            <a:extLst>
              <a:ext uri="{FF2B5EF4-FFF2-40B4-BE49-F238E27FC236}">
                <a16:creationId xmlns:a16="http://schemas.microsoft.com/office/drawing/2014/main" id="{9B693EFE-F341-48BB-808E-03389611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76" y="840501"/>
            <a:ext cx="2970247" cy="210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5F1A79-2423-4C89-9AD3-01315E003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323" y="775420"/>
            <a:ext cx="1710966" cy="1807333"/>
          </a:xfrm>
          <a:prstGeom prst="rect">
            <a:avLst/>
          </a:prstGeom>
        </p:spPr>
      </p:pic>
      <p:pic>
        <p:nvPicPr>
          <p:cNvPr id="1032" name="Picture 8" descr="Afro-american Girl Buying Dress Stock Vector - Illustration of buying,  contemporary: 39968505">
            <a:extLst>
              <a:ext uri="{FF2B5EF4-FFF2-40B4-BE49-F238E27FC236}">
                <a16:creationId xmlns:a16="http://schemas.microsoft.com/office/drawing/2014/main" id="{D0C04691-B282-4B67-B183-8271864F4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94" y="3588794"/>
            <a:ext cx="2307659" cy="226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eer Closet Closed due to COVID 19 - Peninsula Family Service">
            <a:extLst>
              <a:ext uri="{FF2B5EF4-FFF2-40B4-BE49-F238E27FC236}">
                <a16:creationId xmlns:a16="http://schemas.microsoft.com/office/drawing/2014/main" id="{2F036C00-47B9-43DE-9BA6-50566E439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224" y="3588794"/>
            <a:ext cx="3832009" cy="236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64D6C-A5C6-4D52-A748-EF2DD8E6B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406" y="3429000"/>
            <a:ext cx="949127" cy="2493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4D011-903F-4E76-8FEF-D93C5F55F85E}"/>
              </a:ext>
            </a:extLst>
          </p:cNvPr>
          <p:cNvSpPr txBox="1"/>
          <p:nvPr/>
        </p:nvSpPr>
        <p:spPr>
          <a:xfrm>
            <a:off x="905600" y="2726512"/>
            <a:ext cx="293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Web/App based secured GUI</a:t>
            </a:r>
            <a:endParaRPr lang="en-IN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B2C0C-9520-4F4A-A7D6-0994A8BF8890}"/>
              </a:ext>
            </a:extLst>
          </p:cNvPr>
          <p:cNvSpPr txBox="1"/>
          <p:nvPr/>
        </p:nvSpPr>
        <p:spPr>
          <a:xfrm>
            <a:off x="4993287" y="2711374"/>
            <a:ext cx="3057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Taking user’s photo from webcam as input</a:t>
            </a:r>
            <a:endParaRPr lang="en-IN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DF208-207B-4339-853A-16ADBBC91F8C}"/>
              </a:ext>
            </a:extLst>
          </p:cNvPr>
          <p:cNvSpPr txBox="1"/>
          <p:nvPr/>
        </p:nvSpPr>
        <p:spPr>
          <a:xfrm>
            <a:off x="8708994" y="2654423"/>
            <a:ext cx="2228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Taking accurate body measurements of user</a:t>
            </a:r>
            <a:endParaRPr lang="en-IN" sz="15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B100F-5C68-4A64-951E-A158C95A8E0F}"/>
              </a:ext>
            </a:extLst>
          </p:cNvPr>
          <p:cNvSpPr txBox="1"/>
          <p:nvPr/>
        </p:nvSpPr>
        <p:spPr>
          <a:xfrm>
            <a:off x="8534895" y="5713248"/>
            <a:ext cx="3077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Size recommendation along with cloth recommendation according </a:t>
            </a:r>
          </a:p>
          <a:p>
            <a:r>
              <a:rPr lang="en-US" sz="1400" b="1" dirty="0"/>
              <a:t>to skin tone</a:t>
            </a:r>
            <a:endParaRPr lang="en-IN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0A64E-FDA4-4E08-BF80-49EE7A69712F}"/>
              </a:ext>
            </a:extLst>
          </p:cNvPr>
          <p:cNvSpPr txBox="1"/>
          <p:nvPr/>
        </p:nvSpPr>
        <p:spPr>
          <a:xfrm>
            <a:off x="4101433" y="5729139"/>
            <a:ext cx="3742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Choosing garment from a cloud database</a:t>
            </a:r>
            <a:endParaRPr lang="en-IN" sz="15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4247E-99B7-4EF2-9500-8E6BE9F2E5AB}"/>
              </a:ext>
            </a:extLst>
          </p:cNvPr>
          <p:cNvSpPr txBox="1"/>
          <p:nvPr/>
        </p:nvSpPr>
        <p:spPr>
          <a:xfrm>
            <a:off x="976544" y="5850384"/>
            <a:ext cx="217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Output image with the chosen dress</a:t>
            </a:r>
            <a:endParaRPr lang="en-IN" sz="1500" b="1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EE4885A-4340-40B0-94A8-7521D717B2B2}"/>
              </a:ext>
            </a:extLst>
          </p:cNvPr>
          <p:cNvSpPr/>
          <p:nvPr/>
        </p:nvSpPr>
        <p:spPr>
          <a:xfrm>
            <a:off x="3838223" y="1917577"/>
            <a:ext cx="772653" cy="285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EDEDE6-F5B7-45F9-8EB5-7F9E34D1ECC2}"/>
              </a:ext>
            </a:extLst>
          </p:cNvPr>
          <p:cNvSpPr/>
          <p:nvPr/>
        </p:nvSpPr>
        <p:spPr>
          <a:xfrm>
            <a:off x="7581123" y="1883466"/>
            <a:ext cx="843786" cy="28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D86D334-CEE1-458F-93BA-0246E81FB979}"/>
              </a:ext>
            </a:extLst>
          </p:cNvPr>
          <p:cNvSpPr/>
          <p:nvPr/>
        </p:nvSpPr>
        <p:spPr>
          <a:xfrm>
            <a:off x="9525740" y="3208421"/>
            <a:ext cx="248575" cy="553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881D03B-D9F9-44DB-894E-CB28C2A3CDAC}"/>
              </a:ext>
            </a:extLst>
          </p:cNvPr>
          <p:cNvSpPr/>
          <p:nvPr/>
        </p:nvSpPr>
        <p:spPr>
          <a:xfrm rot="10800000">
            <a:off x="7670233" y="4563122"/>
            <a:ext cx="843786" cy="28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9DAFEE6-DA2E-4767-90D5-361E4272059F}"/>
              </a:ext>
            </a:extLst>
          </p:cNvPr>
          <p:cNvSpPr/>
          <p:nvPr/>
        </p:nvSpPr>
        <p:spPr>
          <a:xfrm rot="10800000">
            <a:off x="2843772" y="4559439"/>
            <a:ext cx="805515" cy="320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19646" y="243839"/>
            <a:ext cx="10241280" cy="7323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Size recommender mechanism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54062-2097-405C-8366-107276B2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838AE-8D3A-46B9-8522-8FE91EAA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8FC4-B594-4257-AA6C-D76A890F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551115"/>
              </p:ext>
            </p:extLst>
          </p:nvPr>
        </p:nvGraphicFramePr>
        <p:xfrm>
          <a:off x="666205" y="1484171"/>
          <a:ext cx="10593977" cy="441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9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24" y="2392424"/>
            <a:ext cx="3125336" cy="1306971"/>
          </a:xfrm>
        </p:spPr>
        <p:txBody>
          <a:bodyPr/>
          <a:lstStyle/>
          <a:p>
            <a:r>
              <a:rPr lang="en-US" dirty="0" smtClean="0"/>
              <a:t>Virtual try-on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736505" y="6067425"/>
            <a:ext cx="34528" cy="4603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20806" y="2734833"/>
            <a:ext cx="1592582" cy="15682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JPPNet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14" y="577756"/>
            <a:ext cx="1327492" cy="1769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00" y="2471530"/>
            <a:ext cx="1555442" cy="2073923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6244046" y="3362193"/>
            <a:ext cx="639436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721467">
            <a:off x="8188033" y="2215560"/>
            <a:ext cx="850712" cy="35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85996" y="4659086"/>
            <a:ext cx="155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User’s image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47238" y="2481986"/>
            <a:ext cx="160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Segmentation of user’s body</a:t>
            </a:r>
          </a:p>
          <a:p>
            <a:r>
              <a:rPr lang="en-US" sz="1600" dirty="0" smtClean="0"/>
              <a:t>(parsing)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10816046" y="1401064"/>
            <a:ext cx="731520" cy="33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0816046" y="4819319"/>
            <a:ext cx="796457" cy="328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896368" y="3114620"/>
            <a:ext cx="121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</a:t>
            </a:r>
            <a:r>
              <a:rPr lang="en-US" sz="1600" dirty="0" smtClean="0"/>
              <a:t>oes to CPVTON+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91" y="3836926"/>
            <a:ext cx="1382815" cy="18305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7238" y="5699768"/>
            <a:ext cx="180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Pose estimation</a:t>
            </a:r>
            <a:endParaRPr lang="en-US" sz="1600" dirty="0"/>
          </a:p>
        </p:txBody>
      </p:sp>
      <p:sp>
        <p:nvSpPr>
          <p:cNvPr id="25" name="Right Arrow 24"/>
          <p:cNvSpPr/>
          <p:nvPr/>
        </p:nvSpPr>
        <p:spPr>
          <a:xfrm rot="2422189">
            <a:off x="8137101" y="4502004"/>
            <a:ext cx="850712" cy="35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2E767-CADB-47FD-A8A1-49B2911B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6" y="403529"/>
            <a:ext cx="9384541" cy="5771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83" y="333861"/>
            <a:ext cx="935272" cy="1247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70" y="2792900"/>
            <a:ext cx="746497" cy="995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02" y="2792899"/>
            <a:ext cx="751882" cy="995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21" y="1780527"/>
            <a:ext cx="700496" cy="933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59" y="4197096"/>
            <a:ext cx="967328" cy="1289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59" y="616131"/>
            <a:ext cx="1007473" cy="1343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87" y="3433483"/>
            <a:ext cx="827763" cy="11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2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431163" y="108548"/>
            <a:ext cx="7339584" cy="6295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Virtual try-on results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75" y="3790659"/>
            <a:ext cx="1505765" cy="2007687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28" y="899907"/>
            <a:ext cx="4148145" cy="2650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899908"/>
            <a:ext cx="5077097" cy="2650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77" y="4074697"/>
            <a:ext cx="1228595" cy="1638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04" y="4134596"/>
            <a:ext cx="1256736" cy="16637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147758" y="4794503"/>
            <a:ext cx="531223" cy="357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045234" y="4752703"/>
            <a:ext cx="548640" cy="341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3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464" y="62811"/>
            <a:ext cx="11410405" cy="1018134"/>
          </a:xfrm>
        </p:spPr>
        <p:txBody>
          <a:bodyPr>
            <a:noAutofit/>
          </a:bodyPr>
          <a:lstStyle/>
          <a:p>
            <a:r>
              <a:rPr lang="en-US" sz="3000" dirty="0" smtClean="0"/>
              <a:t>Cloth recommendation based on skin tone of user</a:t>
            </a:r>
            <a:endParaRPr lang="en-US" sz="3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26" y="1289178"/>
            <a:ext cx="1275776" cy="170103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81078" y="1891795"/>
            <a:ext cx="677952" cy="267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57931" y="1368187"/>
            <a:ext cx="1409648" cy="1315064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3129" y="1639373"/>
            <a:ext cx="134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Skin-tone detection</a:t>
            </a:r>
          </a:p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431859" y="1858999"/>
            <a:ext cx="653032" cy="240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-means Clustering algorithm explained - de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16" y="924153"/>
            <a:ext cx="2475527" cy="192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39412" y="2750026"/>
            <a:ext cx="2878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K-means clustering of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five dominant skin tones of user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527" y="3834223"/>
            <a:ext cx="1657363" cy="2057416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8359209" y="3362555"/>
            <a:ext cx="243840" cy="443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316" y="5842669"/>
            <a:ext cx="2179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Skin tone recognition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6466583" y="4563291"/>
            <a:ext cx="618308" cy="23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ow to Create a Vector T-Shirt Mockup Template in Adobe Illustra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717" y="3418694"/>
            <a:ext cx="2690431" cy="220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977944" y="5596448"/>
            <a:ext cx="3453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Cloth recommendation according to skin tone of user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44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33" y="3316924"/>
            <a:ext cx="2850509" cy="275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32" y="269170"/>
            <a:ext cx="3655176" cy="26138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42" y="3316924"/>
            <a:ext cx="3211540" cy="27529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4928" y="2842510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Skin detection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49592" y="2837709"/>
            <a:ext cx="365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Skin tone recognition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05348" y="6026331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cloths based on skin tone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5362729" y="1340944"/>
            <a:ext cx="826873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 Arrow 20"/>
          <p:cNvSpPr/>
          <p:nvPr/>
        </p:nvSpPr>
        <p:spPr>
          <a:xfrm rot="10800000">
            <a:off x="9091748" y="3818010"/>
            <a:ext cx="801189" cy="9492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74" y="269170"/>
            <a:ext cx="3689795" cy="26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1584</TotalTime>
  <Words>136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GradientRiseVTI</vt:lpstr>
      <vt:lpstr>Solution breakthrough</vt:lpstr>
      <vt:lpstr>Size recommender mechanism</vt:lpstr>
      <vt:lpstr>Virtual try-on</vt:lpstr>
      <vt:lpstr>PowerPoint Presentation</vt:lpstr>
      <vt:lpstr>Virtual try-on results</vt:lpstr>
      <vt:lpstr>Cloth recommendation based on skin tone of user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Sayna Parida</dc:creator>
  <cp:lastModifiedBy>Aparajita Panigrahi</cp:lastModifiedBy>
  <cp:revision>47</cp:revision>
  <dcterms:created xsi:type="dcterms:W3CDTF">2021-03-11T13:18:55Z</dcterms:created>
  <dcterms:modified xsi:type="dcterms:W3CDTF">2021-04-07T22:11:33Z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