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3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91548-5CF4-430C-9299-BCD51190174A}" v="8" dt="2022-10-28T23:50:2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2" d="100"/>
          <a:sy n="82" d="100"/>
        </p:scale>
        <p:origin x="7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ajita" userId="97f5779c071f2b3b" providerId="LiveId" clId="{3F191548-5CF4-430C-9299-BCD51190174A}"/>
    <pc:docChg chg="undo custSel addSld modSld">
      <pc:chgData name="Aparajita" userId="97f5779c071f2b3b" providerId="LiveId" clId="{3F191548-5CF4-430C-9299-BCD51190174A}" dt="2022-10-29T00:31:17.996" v="912" actId="14100"/>
      <pc:docMkLst>
        <pc:docMk/>
      </pc:docMkLst>
      <pc:sldChg chg="addSp delSp modSp mod">
        <pc:chgData name="Aparajita" userId="97f5779c071f2b3b" providerId="LiveId" clId="{3F191548-5CF4-430C-9299-BCD51190174A}" dt="2022-10-28T23:55:58.673" v="210" actId="20577"/>
        <pc:sldMkLst>
          <pc:docMk/>
          <pc:sldMk cId="3210625797" sldId="299"/>
        </pc:sldMkLst>
        <pc:spChg chg="mod">
          <ac:chgData name="Aparajita" userId="97f5779c071f2b3b" providerId="LiveId" clId="{3F191548-5CF4-430C-9299-BCD51190174A}" dt="2022-10-28T23:55:58.673" v="210" actId="20577"/>
          <ac:spMkLst>
            <pc:docMk/>
            <pc:sldMk cId="3210625797" sldId="299"/>
            <ac:spMk id="4" creationId="{2BE9087C-44DB-7DB0-89DA-21A4BA15D9A5}"/>
          </ac:spMkLst>
        </pc:spChg>
        <pc:spChg chg="add del mod">
          <ac:chgData name="Aparajita" userId="97f5779c071f2b3b" providerId="LiveId" clId="{3F191548-5CF4-430C-9299-BCD51190174A}" dt="2022-10-28T23:40:19.301" v="2"/>
          <ac:spMkLst>
            <pc:docMk/>
            <pc:sldMk cId="3210625797" sldId="299"/>
            <ac:spMk id="5" creationId="{56FDFC3C-2BDC-F9A8-6D7F-22F10219C0E7}"/>
          </ac:spMkLst>
        </pc:spChg>
        <pc:graphicFrameChg chg="add mod">
          <ac:chgData name="Aparajita" userId="97f5779c071f2b3b" providerId="LiveId" clId="{3F191548-5CF4-430C-9299-BCD51190174A}" dt="2022-10-28T23:40:19.301" v="2"/>
          <ac:graphicFrameMkLst>
            <pc:docMk/>
            <pc:sldMk cId="3210625797" sldId="299"/>
            <ac:graphicFrameMk id="6" creationId="{CD28B4A7-3BD9-E9DB-07E4-34ECD586C268}"/>
          </ac:graphicFrameMkLst>
        </pc:graphicFrameChg>
        <pc:graphicFrameChg chg="del">
          <ac:chgData name="Aparajita" userId="97f5779c071f2b3b" providerId="LiveId" clId="{3F191548-5CF4-430C-9299-BCD51190174A}" dt="2022-10-28T23:40:17.067" v="1" actId="478"/>
          <ac:graphicFrameMkLst>
            <pc:docMk/>
            <pc:sldMk cId="3210625797" sldId="299"/>
            <ac:graphicFrameMk id="14" creationId="{653F54D7-39C8-A91E-93A3-A4AD4F438473}"/>
          </ac:graphicFrameMkLst>
        </pc:graphicFrameChg>
      </pc:sldChg>
      <pc:sldChg chg="addSp delSp modSp new mod">
        <pc:chgData name="Aparajita" userId="97f5779c071f2b3b" providerId="LiveId" clId="{3F191548-5CF4-430C-9299-BCD51190174A}" dt="2022-10-29T00:31:17.996" v="912" actId="14100"/>
        <pc:sldMkLst>
          <pc:docMk/>
          <pc:sldMk cId="2691143521" sldId="303"/>
        </pc:sldMkLst>
        <pc:spChg chg="mod">
          <ac:chgData name="Aparajita" userId="97f5779c071f2b3b" providerId="LiveId" clId="{3F191548-5CF4-430C-9299-BCD51190174A}" dt="2022-10-28T23:58:31.701" v="342" actId="255"/>
          <ac:spMkLst>
            <pc:docMk/>
            <pc:sldMk cId="2691143521" sldId="303"/>
            <ac:spMk id="2" creationId="{C6BFA733-FE05-72C2-6725-D0081DF7622A}"/>
          </ac:spMkLst>
        </pc:spChg>
        <pc:spChg chg="del">
          <ac:chgData name="Aparajita" userId="97f5779c071f2b3b" providerId="LiveId" clId="{3F191548-5CF4-430C-9299-BCD51190174A}" dt="2022-10-28T23:40:30.113" v="3"/>
          <ac:spMkLst>
            <pc:docMk/>
            <pc:sldMk cId="2691143521" sldId="303"/>
            <ac:spMk id="3" creationId="{C99EFBC4-AE2D-F2E9-C4D4-CDA1D0384A5A}"/>
          </ac:spMkLst>
        </pc:spChg>
        <pc:spChg chg="mod">
          <ac:chgData name="Aparajita" userId="97f5779c071f2b3b" providerId="LiveId" clId="{3F191548-5CF4-430C-9299-BCD51190174A}" dt="2022-10-29T00:31:17.996" v="912" actId="14100"/>
          <ac:spMkLst>
            <pc:docMk/>
            <pc:sldMk cId="2691143521" sldId="303"/>
            <ac:spMk id="4" creationId="{E77EAA42-919E-123E-ED2E-4ED15B29BDC3}"/>
          </ac:spMkLst>
        </pc:spChg>
        <pc:spChg chg="add del mod">
          <ac:chgData name="Aparajita" userId="97f5779c071f2b3b" providerId="LiveId" clId="{3F191548-5CF4-430C-9299-BCD51190174A}" dt="2022-10-28T23:47:17.734" v="73"/>
          <ac:spMkLst>
            <pc:docMk/>
            <pc:sldMk cId="2691143521" sldId="303"/>
            <ac:spMk id="7" creationId="{CFD987A8-19AD-08B1-9526-2AEDBAADB210}"/>
          </ac:spMkLst>
        </pc:spChg>
        <pc:spChg chg="add del mod">
          <ac:chgData name="Aparajita" userId="97f5779c071f2b3b" providerId="LiveId" clId="{3F191548-5CF4-430C-9299-BCD51190174A}" dt="2022-10-28T23:50:23.262" v="75"/>
          <ac:spMkLst>
            <pc:docMk/>
            <pc:sldMk cId="2691143521" sldId="303"/>
            <ac:spMk id="10" creationId="{C358F609-8B23-16D9-C1F0-9083B55235AD}"/>
          </ac:spMkLst>
        </pc:spChg>
        <pc:graphicFrameChg chg="add del mod">
          <ac:chgData name="Aparajita" userId="97f5779c071f2b3b" providerId="LiveId" clId="{3F191548-5CF4-430C-9299-BCD51190174A}" dt="2022-10-28T23:47:14.829" v="72" actId="478"/>
          <ac:graphicFrameMkLst>
            <pc:docMk/>
            <pc:sldMk cId="2691143521" sldId="303"/>
            <ac:graphicFrameMk id="5" creationId="{70423AD1-3C7F-37EA-4916-B0CE9992B61E}"/>
          </ac:graphicFrameMkLst>
        </pc:graphicFrameChg>
        <pc:graphicFrameChg chg="add del mod">
          <ac:chgData name="Aparajita" userId="97f5779c071f2b3b" providerId="LiveId" clId="{3F191548-5CF4-430C-9299-BCD51190174A}" dt="2022-10-28T23:50:21.243" v="74" actId="478"/>
          <ac:graphicFrameMkLst>
            <pc:docMk/>
            <pc:sldMk cId="2691143521" sldId="303"/>
            <ac:graphicFrameMk id="8" creationId="{DE51D83F-F8D9-39B7-70DE-D23E99DF74CF}"/>
          </ac:graphicFrameMkLst>
        </pc:graphicFrameChg>
        <pc:graphicFrameChg chg="add mod">
          <ac:chgData name="Aparajita" userId="97f5779c071f2b3b" providerId="LiveId" clId="{3F191548-5CF4-430C-9299-BCD51190174A}" dt="2022-10-28T23:50:23.262" v="75"/>
          <ac:graphicFrameMkLst>
            <pc:docMk/>
            <pc:sldMk cId="2691143521" sldId="303"/>
            <ac:graphicFrameMk id="11" creationId="{DE51D83F-F8D9-39B7-70DE-D23E99DF74C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97f5779c071f2b3b/Desktop/nanodegree%20project/projects/Project%202/projectdata-nyse%20proj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7f5779c071f2b3b/Desktop/nanodegree%20project/projects/Project%202/projectdata-nyse%20pro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a\OneDrive\Desktop\nanodegree%20project\projects\projectdata-nyse%20proj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for 4 years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'[projectdata-nyse proj.xlsx]summary statistics'!$B$2</c:f>
              <c:strCache>
                <c:ptCount val="1"/>
                <c:pt idx="0">
                  <c:v>Year 1 (2013)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statistics'!$B$3:$B$13</c:f>
              <c:numCache>
                <c:formatCode>"$"#,##0.00</c:formatCode>
                <c:ptCount val="11"/>
                <c:pt idx="0">
                  <c:v>1306636524000</c:v>
                </c:pt>
                <c:pt idx="1">
                  <c:v>1388801763000</c:v>
                </c:pt>
                <c:pt idx="2">
                  <c:v>1352502544000</c:v>
                </c:pt>
                <c:pt idx="3">
                  <c:v>878187750000</c:v>
                </c:pt>
                <c:pt idx="4">
                  <c:v>963813675000</c:v>
                </c:pt>
                <c:pt idx="5">
                  <c:v>1010796852000</c:v>
                </c:pt>
                <c:pt idx="6">
                  <c:v>917269645000</c:v>
                </c:pt>
                <c:pt idx="7">
                  <c:v>285223746000</c:v>
                </c:pt>
                <c:pt idx="8">
                  <c:v>55010248000</c:v>
                </c:pt>
                <c:pt idx="9">
                  <c:v>273043853000</c:v>
                </c:pt>
                <c:pt idx="10">
                  <c:v>252177719000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C-40CC-A75D-475860520AC6}"/>
            </c:ext>
          </c:extLst>
        </c:ser>
        <c:ser>
          <c:idx val="1"/>
          <c:order val="1"/>
          <c:tx>
            <c:strRef>
              <c:f>'[projectdata-nyse proj.xlsx]summary statistics'!$C$2</c:f>
              <c:strCache>
                <c:ptCount val="1"/>
                <c:pt idx="0">
                  <c:v>Year 2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statistics'!$C$3:$C$13</c:f>
              <c:numCache>
                <c:formatCode>"$"#,##0.00</c:formatCode>
                <c:ptCount val="11"/>
                <c:pt idx="0">
                  <c:v>1359506280000</c:v>
                </c:pt>
                <c:pt idx="1">
                  <c:v>1428526946000</c:v>
                </c:pt>
                <c:pt idx="2">
                  <c:v>1366043920000</c:v>
                </c:pt>
                <c:pt idx="3">
                  <c:v>843392964000</c:v>
                </c:pt>
                <c:pt idx="4">
                  <c:v>1039341879000</c:v>
                </c:pt>
                <c:pt idx="5">
                  <c:v>1029253211000</c:v>
                </c:pt>
                <c:pt idx="6">
                  <c:v>908093059000</c:v>
                </c:pt>
                <c:pt idx="7">
                  <c:v>291555004000</c:v>
                </c:pt>
                <c:pt idx="8">
                  <c:v>61768962000</c:v>
                </c:pt>
                <c:pt idx="9">
                  <c:v>278472000000</c:v>
                </c:pt>
                <c:pt idx="10">
                  <c:v>264966001000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BC-40CC-A75D-475860520AC6}"/>
            </c:ext>
          </c:extLst>
        </c:ser>
        <c:ser>
          <c:idx val="2"/>
          <c:order val="2"/>
          <c:tx>
            <c:strRef>
              <c:f>'[projectdata-nyse proj.xlsx]summary statistics'!$D$2</c:f>
              <c:strCache>
                <c:ptCount val="1"/>
                <c:pt idx="0">
                  <c:v>Year 3 (2015)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statistics'!$D$3:$D$13</c:f>
              <c:numCache>
                <c:formatCode>"$"#,##0.00</c:formatCode>
                <c:ptCount val="11"/>
                <c:pt idx="0">
                  <c:v>1433673899000</c:v>
                </c:pt>
                <c:pt idx="1">
                  <c:v>1453416640000</c:v>
                </c:pt>
                <c:pt idx="2">
                  <c:v>1271860937000</c:v>
                </c:pt>
                <c:pt idx="3">
                  <c:v>850512546000</c:v>
                </c:pt>
                <c:pt idx="4">
                  <c:v>1171182213000</c:v>
                </c:pt>
                <c:pt idx="5">
                  <c:v>1037676179000</c:v>
                </c:pt>
                <c:pt idx="6">
                  <c:v>955502612000</c:v>
                </c:pt>
                <c:pt idx="7">
                  <c:v>295549075000</c:v>
                </c:pt>
                <c:pt idx="8">
                  <c:v>69673022000</c:v>
                </c:pt>
                <c:pt idx="9">
                  <c:v>289106000000</c:v>
                </c:pt>
                <c:pt idx="10">
                  <c:v>278755544000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BC-40CC-A75D-475860520AC6}"/>
            </c:ext>
          </c:extLst>
        </c:ser>
        <c:ser>
          <c:idx val="3"/>
          <c:order val="3"/>
          <c:tx>
            <c:strRef>
              <c:f>'[projectdata-nyse proj.xlsx]summary statistics'!$E$2</c:f>
              <c:strCache>
                <c:ptCount val="1"/>
                <c:pt idx="0">
                  <c:v>Year 4 (2016)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statistics'!$E$3:$E$13</c:f>
              <c:numCache>
                <c:formatCode>"$"#,##0.00</c:formatCode>
                <c:ptCount val="11"/>
                <c:pt idx="0">
                  <c:v>1523851904000</c:v>
                </c:pt>
                <c:pt idx="1">
                  <c:v>1459100902000</c:v>
                </c:pt>
                <c:pt idx="2">
                  <c:v>843707367000</c:v>
                </c:pt>
                <c:pt idx="3">
                  <c:v>843303463000</c:v>
                </c:pt>
                <c:pt idx="4">
                  <c:v>1283674608000</c:v>
                </c:pt>
                <c:pt idx="5">
                  <c:v>1026094777000</c:v>
                </c:pt>
                <c:pt idx="6">
                  <c:v>881926904000</c:v>
                </c:pt>
                <c:pt idx="7">
                  <c:v>251951155000</c:v>
                </c:pt>
                <c:pt idx="8">
                  <c:v>74766197000</c:v>
                </c:pt>
                <c:pt idx="9">
                  <c:v>310126000000</c:v>
                </c:pt>
                <c:pt idx="10">
                  <c:v>273125907000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BC-40CC-A75D-475860520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8325664"/>
        <c:axId val="1"/>
      </c:barChart>
      <c:catAx>
        <c:axId val="147832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Growth rate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0.31143458095135373"/>
              <c:y val="0.802384310170184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32566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  <a:r>
              <a:rPr lang="en-US" baseline="0"/>
              <a:t> GROWTH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'[projectdata-nyse proj.xlsx]summary statistics'!$H$2</c:f>
              <c:strCache>
                <c:ptCount val="1"/>
                <c:pt idx="0">
                  <c:v>MEAN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statistics'!$H$3:$H$13</c:f>
              <c:numCache>
                <c:formatCode>"$"#,##0.00</c:formatCode>
                <c:ptCount val="11"/>
                <c:pt idx="0">
                  <c:v>1405917151750</c:v>
                </c:pt>
                <c:pt idx="1">
                  <c:v>1432461562750</c:v>
                </c:pt>
                <c:pt idx="2">
                  <c:v>1208528692000</c:v>
                </c:pt>
                <c:pt idx="3">
                  <c:v>853849180750</c:v>
                </c:pt>
                <c:pt idx="4">
                  <c:v>1114503093750</c:v>
                </c:pt>
                <c:pt idx="5">
                  <c:v>1025955254750</c:v>
                </c:pt>
                <c:pt idx="6">
                  <c:v>915698055000</c:v>
                </c:pt>
                <c:pt idx="7">
                  <c:v>281069745000</c:v>
                </c:pt>
                <c:pt idx="8">
                  <c:v>65304607250</c:v>
                </c:pt>
                <c:pt idx="9">
                  <c:v>287686963250</c:v>
                </c:pt>
                <c:pt idx="10">
                  <c:v>267256292750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4-4184-A48C-75C3398BD63D}"/>
            </c:ext>
          </c:extLst>
        </c:ser>
        <c:ser>
          <c:idx val="1"/>
          <c:order val="1"/>
          <c:tx>
            <c:strRef>
              <c:f>'[projectdata-nyse proj.xlsx]summary statistics'!$I$2</c:f>
              <c:strCache>
                <c:ptCount val="1"/>
                <c:pt idx="0">
                  <c:v>MEDIAN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statistics'!$I$3:$I$13</c:f>
              <c:numCache>
                <c:formatCode>"$"#,##0.00</c:formatCode>
                <c:ptCount val="11"/>
                <c:pt idx="0">
                  <c:v>1396590089500</c:v>
                </c:pt>
                <c:pt idx="1">
                  <c:v>1440971793000</c:v>
                </c:pt>
                <c:pt idx="2">
                  <c:v>1312181740500</c:v>
                </c:pt>
                <c:pt idx="3">
                  <c:v>846952755000</c:v>
                </c:pt>
                <c:pt idx="4">
                  <c:v>1105262046000</c:v>
                </c:pt>
                <c:pt idx="5">
                  <c:v>1027673994000</c:v>
                </c:pt>
                <c:pt idx="6">
                  <c:v>912681352000</c:v>
                </c:pt>
                <c:pt idx="7">
                  <c:v>288389375000</c:v>
                </c:pt>
                <c:pt idx="8">
                  <c:v>65720992000</c:v>
                </c:pt>
                <c:pt idx="9">
                  <c:v>283789000000</c:v>
                </c:pt>
                <c:pt idx="10">
                  <c:v>269045954000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4-4184-A48C-75C3398BD63D}"/>
            </c:ext>
          </c:extLst>
        </c:ser>
        <c:ser>
          <c:idx val="2"/>
          <c:order val="2"/>
          <c:tx>
            <c:strRef>
              <c:f>'[projectdata-nyse proj.xlsx]summary statistics'!$J$2</c:f>
              <c:strCache>
                <c:ptCount val="1"/>
                <c:pt idx="0">
                  <c:v>RANGE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statistics'!$J$3:$J$13</c:f>
              <c:numCache>
                <c:formatCode>"$"#,##0.00</c:formatCode>
                <c:ptCount val="11"/>
                <c:pt idx="0">
                  <c:v>217215380000</c:v>
                </c:pt>
                <c:pt idx="1">
                  <c:v>70299139000</c:v>
                </c:pt>
                <c:pt idx="2">
                  <c:v>522336553000</c:v>
                </c:pt>
                <c:pt idx="3">
                  <c:v>34884287000</c:v>
                </c:pt>
                <c:pt idx="4">
                  <c:v>319860933000</c:v>
                </c:pt>
                <c:pt idx="5">
                  <c:v>26879327000</c:v>
                </c:pt>
                <c:pt idx="6">
                  <c:v>73575708000</c:v>
                </c:pt>
                <c:pt idx="7">
                  <c:v>43597920000</c:v>
                </c:pt>
                <c:pt idx="8">
                  <c:v>19755949000</c:v>
                </c:pt>
                <c:pt idx="9">
                  <c:v>37082147000</c:v>
                </c:pt>
                <c:pt idx="10">
                  <c:v>26577825000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24-4184-A48C-75C3398BD63D}"/>
            </c:ext>
          </c:extLst>
        </c:ser>
        <c:ser>
          <c:idx val="3"/>
          <c:order val="3"/>
          <c:tx>
            <c:strRef>
              <c:f>'[projectdata-nyse proj.xlsx]summary statistics'!$K$2</c:f>
              <c:strCache>
                <c:ptCount val="1"/>
                <c:pt idx="0">
                  <c:v>STANDARD DEVIATION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'[projectdata-nyse proj.xlsx]summary statistics'!$A$3:$A$13</c:f>
              <c:strCache>
                <c:ptCount val="11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Telecommunications Services</c:v>
                </c:pt>
                <c:pt idx="10">
                  <c:v>Utilities</c:v>
                </c:pt>
              </c:strCache>
            </c:strRef>
          </c:cat>
          <c:val>
            <c:numRef>
              <c:f>'[projectdata-nyse proj.xlsx]summary statistics'!$K$3:$K$13</c:f>
              <c:numCache>
                <c:formatCode>_("$"* #,##0.00_);_("$"* \(#,##0.00\);_("$"* "-"??_);_(@_)</c:formatCode>
                <c:ptCount val="11"/>
                <c:pt idx="0">
                  <c:v>94321533188.695007</c:v>
                </c:pt>
                <c:pt idx="1">
                  <c:v>31991816565.123539</c:v>
                </c:pt>
                <c:pt idx="2">
                  <c:v>246742166064.83908</c:v>
                </c:pt>
                <c:pt idx="3">
                  <c:v>16573510151.017082</c:v>
                </c:pt>
                <c:pt idx="4">
                  <c:v>141642781812.20834</c:v>
                </c:pt>
                <c:pt idx="5">
                  <c:v>11225762351.107159</c:v>
                </c:pt>
                <c:pt idx="6">
                  <c:v>30469652974.280087</c:v>
                </c:pt>
                <c:pt idx="7">
                  <c:v>19872423618.690651</c:v>
                </c:pt>
                <c:pt idx="8">
                  <c:v>8700179073.3913593</c:v>
                </c:pt>
                <c:pt idx="9">
                  <c:v>16379461336.871519</c:v>
                </c:pt>
                <c:pt idx="10">
                  <c:v>11536810266.688921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24-4184-A48C-75C3398BD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946080"/>
        <c:axId val="945947744"/>
      </c:barChart>
      <c:catAx>
        <c:axId val="94594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growth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47744"/>
        <c:crosses val="autoZero"/>
        <c:auto val="1"/>
        <c:lblAlgn val="ctr"/>
        <c:lblOffset val="100"/>
        <c:noMultiLvlLbl val="0"/>
      </c:catAx>
      <c:valAx>
        <c:axId val="94594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4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Operating</a:t>
            </a:r>
            <a:r>
              <a:rPr lang="en-US" baseline="0"/>
              <a:t> Statistics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'FINANCIAL MODEL'!$C$20:$C$22</c:f>
              <c:strCache>
                <c:ptCount val="3"/>
                <c:pt idx="0">
                  <c:v>Revenue growth (%)</c:v>
                </c:pt>
                <c:pt idx="1">
                  <c:v>Gross margin</c:v>
                </c:pt>
                <c:pt idx="2">
                  <c:v>Operating margin</c:v>
                </c:pt>
              </c:strCache>
            </c:strRef>
          </c:cat>
          <c:val>
            <c:numRef>
              <c:f>'FINANCIAL MODEL'!$E$20:$E$22</c:f>
              <c:numCache>
                <c:formatCode>0.00</c:formatCode>
                <c:ptCount val="3"/>
                <c:pt idx="0" formatCode="General">
                  <c:v>0</c:v>
                </c:pt>
                <c:pt idx="1">
                  <c:v>0.75473340587595206</c:v>
                </c:pt>
                <c:pt idx="2">
                  <c:v>0.33215451577801958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B7-46F4-A001-279503DDE209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'FINANCIAL MODEL'!$C$20:$C$22</c:f>
              <c:strCache>
                <c:ptCount val="3"/>
                <c:pt idx="0">
                  <c:v>Revenue growth (%)</c:v>
                </c:pt>
                <c:pt idx="1">
                  <c:v>Gross margin</c:v>
                </c:pt>
                <c:pt idx="2">
                  <c:v>Operating margin</c:v>
                </c:pt>
              </c:strCache>
            </c:strRef>
          </c:cat>
          <c:val>
            <c:numRef>
              <c:f>'FINANCIAL MODEL'!$F$20:$F$22</c:f>
              <c:numCache>
                <c:formatCode>0.00</c:formatCode>
                <c:ptCount val="3"/>
                <c:pt idx="0" formatCode="0%">
                  <c:v>2.2306855277475446E-2</c:v>
                </c:pt>
                <c:pt idx="1">
                  <c:v>0.75620010643959557</c:v>
                </c:pt>
                <c:pt idx="2">
                  <c:v>0.31942522618414049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7-46F4-A001-279503DDE209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'FINANCIAL MODEL'!$C$20:$C$22</c:f>
              <c:strCache>
                <c:ptCount val="3"/>
                <c:pt idx="0">
                  <c:v>Revenue growth (%)</c:v>
                </c:pt>
                <c:pt idx="1">
                  <c:v>Gross margin</c:v>
                </c:pt>
                <c:pt idx="2">
                  <c:v>Operating margin</c:v>
                </c:pt>
              </c:strCache>
            </c:strRef>
          </c:cat>
          <c:val>
            <c:numRef>
              <c:f>'FINANCIAL MODEL'!$G$20:$G$22</c:f>
              <c:numCache>
                <c:formatCode>0.00</c:formatCode>
                <c:ptCount val="3"/>
                <c:pt idx="0" formatCode="0%">
                  <c:v>6.2267163384779112E-2</c:v>
                </c:pt>
                <c:pt idx="1">
                  <c:v>0.77825651302605214</c:v>
                </c:pt>
                <c:pt idx="2">
                  <c:v>0.18852705410821644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B7-46F4-A001-279503DDE209}"/>
            </c:ext>
          </c:extLst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'FINANCIAL MODEL'!$C$20:$C$22</c:f>
              <c:strCache>
                <c:ptCount val="3"/>
                <c:pt idx="0">
                  <c:v>Revenue growth (%)</c:v>
                </c:pt>
                <c:pt idx="1">
                  <c:v>Gross margin</c:v>
                </c:pt>
                <c:pt idx="2">
                  <c:v>Operating margin</c:v>
                </c:pt>
              </c:strCache>
            </c:strRef>
          </c:cat>
          <c:val>
            <c:numRef>
              <c:f>'FINANCIAL MODEL'!$H$20:$H$22</c:f>
              <c:numCache>
                <c:formatCode>0.00</c:formatCode>
                <c:ptCount val="3"/>
                <c:pt idx="0" formatCode="0%">
                  <c:v>0.14524048096192388</c:v>
                </c:pt>
                <c:pt idx="1">
                  <c:v>0.803140994794173</c:v>
                </c:pt>
                <c:pt idx="2">
                  <c:v>0.33627892733715387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B7-46F4-A001-279503DDE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572079"/>
        <c:axId val="835670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'FINANCIAL MODEL'!$C$20:$C$22</c15:sqref>
                        </c15:formulaRef>
                      </c:ext>
                    </c:extLst>
                    <c:strCache>
                      <c:ptCount val="3"/>
                      <c:pt idx="0">
                        <c:v>Revenue growth (%)</c:v>
                      </c:pt>
                      <c:pt idx="1">
                        <c:v>Gross margin</c:v>
                      </c:pt>
                      <c:pt idx="2">
                        <c:v>Operating margin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'FINANCIAL MODEL'!$D$20:$D$22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CDB7-46F4-A001-279503DDE209}"/>
                  </c:ext>
                </c:extLst>
              </c15:ser>
            </c15:filteredBarSeries>
          </c:ext>
        </c:extLst>
      </c:barChart>
      <c:catAx>
        <c:axId val="8357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67087"/>
        <c:crosses val="autoZero"/>
        <c:auto val="1"/>
        <c:lblAlgn val="ctr"/>
        <c:lblOffset val="100"/>
        <c:noMultiLvlLbl val="0"/>
      </c:catAx>
      <c:valAx>
        <c:axId val="8356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Business Analytics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8110-1A15-2390-2B02-746D9F92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768"/>
            <a:ext cx="4674637" cy="1051922"/>
          </a:xfrm>
        </p:spPr>
        <p:txBody>
          <a:bodyPr>
            <a:normAutofit fontScale="90000"/>
          </a:bodyPr>
          <a:lstStyle/>
          <a:p>
            <a:r>
              <a:rPr lang="en-US" dirty="0"/>
              <a:t>Growth Rate of Different Sectors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87C-44DB-7DB0-89DA-21A4BA15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98225"/>
            <a:ext cx="4674636" cy="5538676"/>
          </a:xfrm>
        </p:spPr>
        <p:txBody>
          <a:bodyPr/>
          <a:lstStyle/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Energy Sector has drastic down in 2014, we can find there is high number of decline in 2015.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see that the Energy sector has the highest deviation due to the market fall.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sectors that did well is Consumer Discretionary, Health Care, Real Estates and Telecommunications. We can find there is gradual increase in Revenue.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Financials and Real Estate have very low deviation but there is no market fall for these Industries.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28B4A7-3BD9-E9DB-07E4-34ECD586C2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062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A733-FE05-72C2-6725-D0081DF7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72208" cy="587829"/>
          </a:xfrm>
        </p:spPr>
        <p:txBody>
          <a:bodyPr>
            <a:normAutofit/>
          </a:bodyPr>
          <a:lstStyle/>
          <a:p>
            <a:r>
              <a:rPr lang="en-US" sz="2900" dirty="0"/>
              <a:t>STATISTICAL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AA42-919E-123E-ED2E-4ED15B29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87829"/>
            <a:ext cx="4672208" cy="627017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The mean of Consumer Staples is highest with 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$1,432,461,562,750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when compared to other industries, this shows that the Consumer Staples has the highest revenue when compared to other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median of Consumer Staples is highest with 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$1,440,971,793,000 when compared to other Industries, this shows that the Consumer Staples has the highest revenue on average than 50% of the other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Range of the Energy Sector is highest with 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$522,336,553,000 when compared to other Industries, this shows they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more significant variability in the total revenues they receive because their range is more spread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Standard Deviation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Energy Sector is highest with 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$246,742,166,064 when compared to other Industries, </a:t>
            </a:r>
            <a:r>
              <a:rPr lang="en-US" sz="17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There's a higher variability of total Revenue in Energy Industry compared to other Industry.</a:t>
            </a:r>
            <a:endParaRPr lang="en-US" sz="17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E51D83F-F8D9-39B7-70DE-D23E99DF74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14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0BCC-771B-D0F9-796A-CD75DEDE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1" y="1"/>
            <a:ext cx="4634626" cy="979713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 Loss Statement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E1E8-6F50-78DE-88A4-40B033E7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979713"/>
            <a:ext cx="4544009" cy="5878287"/>
          </a:xfrm>
        </p:spPr>
        <p:txBody>
          <a:bodyPr/>
          <a:lstStyle/>
          <a:p>
            <a:pPr marL="285750" indent="-2857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We can see the profit and loss statement for the given ABC company from first to fourth year.</a:t>
            </a:r>
          </a:p>
          <a:p>
            <a:pPr marL="285750" indent="-2857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Revenue is increasing every year, where there is a increase of 31 billion in the second year, 16 billion in the 3</a:t>
            </a:r>
            <a:r>
              <a:rPr lang="en-US" baseline="30000" dirty="0"/>
              <a:t>rd</a:t>
            </a:r>
            <a:r>
              <a:rPr lang="en-US" dirty="0"/>
              <a:t> year and 10 billion increase in the final year.</a:t>
            </a:r>
          </a:p>
          <a:p>
            <a:pPr marL="285750" indent="-2857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There is also a increase in gross profit every year, but there is highest gross profit during the 4</a:t>
            </a:r>
            <a:r>
              <a:rPr lang="en-US" baseline="30000" dirty="0"/>
              <a:t>th</a:t>
            </a:r>
            <a:r>
              <a:rPr lang="en-US" dirty="0"/>
              <a:t> year, when compared to all other previous years.</a:t>
            </a:r>
          </a:p>
          <a:p>
            <a:pPr marL="285750" indent="-2857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operating income for the company is not stable. It was 898 million in the first year and 1.5 billion in the final year, which has increased rapidly in the 4</a:t>
            </a:r>
            <a:r>
              <a:rPr lang="en-US" baseline="30000" dirty="0"/>
              <a:t>th</a:t>
            </a:r>
            <a:r>
              <a:rPr lang="en-US" dirty="0"/>
              <a:t> year. But in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year the income went down.</a:t>
            </a:r>
          </a:p>
          <a:p>
            <a:pPr marL="742950" lvl="1" indent="-2857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6D0876D-716B-DBBC-8D4C-050A6DCA1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282" y="2127380"/>
            <a:ext cx="7392659" cy="2715207"/>
          </a:xfrm>
        </p:spPr>
      </p:pic>
    </p:spTree>
    <p:extLst>
      <p:ext uri="{BB962C8B-B14F-4D97-AF65-F5344CB8AC3E}">
        <p14:creationId xmlns:p14="http://schemas.microsoft.com/office/powerpoint/2010/main" val="59296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D8D-E150-C467-F574-0C0987DC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74637" cy="750445"/>
          </a:xfrm>
        </p:spPr>
        <p:txBody>
          <a:bodyPr/>
          <a:lstStyle/>
          <a:p>
            <a:r>
              <a:rPr lang="en-US" dirty="0"/>
              <a:t>Forecast Model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9421D-C9AA-F7B7-C403-5033CA9A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62324"/>
            <a:ext cx="4544008" cy="5895676"/>
          </a:xfrm>
        </p:spPr>
        <p:txBody>
          <a:bodyPr/>
          <a:lstStyle/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forecast model for ABBV company is shown for the 4 years.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We can see that the growth of the revenue is increasing from 2%  in the second year to 15% in the final year.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gross margin of the company does not have a rapid growth but there is a minor increase in the company’s gross margin.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Operating margin is 33% in the first year and there is a decrease in the second year with 32% and in the third year of 19%. But we can see there is a drastic increase of the operating margin in the fourth year.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71C1BE2-D233-BD02-44F8-FF4D89456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843355"/>
              </p:ext>
            </p:extLst>
          </p:nvPr>
        </p:nvGraphicFramePr>
        <p:xfrm>
          <a:off x="5412761" y="587828"/>
          <a:ext cx="5942594" cy="3452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2A8A9B0-2657-E8DE-E393-6106E443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37" y="4544009"/>
            <a:ext cx="74970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CAED5-4554-0A18-79A1-7FA6422ADDE7}"/>
              </a:ext>
            </a:extLst>
          </p:cNvPr>
          <p:cNvSpPr txBox="1"/>
          <p:nvPr/>
        </p:nvSpPr>
        <p:spPr>
          <a:xfrm>
            <a:off x="447732" y="1214330"/>
            <a:ext cx="60371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B5EF5-7E7B-A8F8-1053-DB2D0F680B3D}"/>
              </a:ext>
            </a:extLst>
          </p:cNvPr>
          <p:cNvSpPr txBox="1"/>
          <p:nvPr/>
        </p:nvSpPr>
        <p:spPr>
          <a:xfrm>
            <a:off x="447732" y="503581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Aparajita Srinivasan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47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{33607CBE-B168-46C3-8EB4-893709B1610E}tf22712842_win32</Template>
  <TotalTime>208</TotalTime>
  <Words>500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Business Analytics</vt:lpstr>
      <vt:lpstr>Growth Rate of Different Sectors</vt:lpstr>
      <vt:lpstr>STATISTICAL SUMMARY</vt:lpstr>
      <vt:lpstr>Profit Loss Statement </vt:lpstr>
      <vt:lpstr>Forecast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Aparajita</dc:creator>
  <cp:lastModifiedBy>Aparajita</cp:lastModifiedBy>
  <cp:revision>1</cp:revision>
  <dcterms:created xsi:type="dcterms:W3CDTF">2022-10-27T07:15:48Z</dcterms:created>
  <dcterms:modified xsi:type="dcterms:W3CDTF">2022-10-29T00:31:24Z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