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8" r:id="rId3"/>
    <p:sldId id="260" r:id="rId4"/>
    <p:sldId id="261" r:id="rId5"/>
    <p:sldId id="262" r:id="rId6"/>
    <p:sldId id="274" r:id="rId7"/>
    <p:sldId id="263" r:id="rId8"/>
    <p:sldId id="264" r:id="rId9"/>
    <p:sldId id="265" r:id="rId10"/>
    <p:sldId id="281" r:id="rId11"/>
    <p:sldId id="282" r:id="rId12"/>
    <p:sldId id="283" r:id="rId13"/>
    <p:sldId id="275" r:id="rId14"/>
    <p:sldId id="276" r:id="rId15"/>
    <p:sldId id="277" r:id="rId16"/>
    <p:sldId id="278" r:id="rId17"/>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0" name=""/>
        <p:cNvGrpSpPr/>
        <p:nvPr/>
      </p:nvGrpSpPr>
      <p:grpSpPr>
        <a:xfrm>
          <a:off x="0" y="0"/>
          <a:ext cx="0" cy="0"/>
          <a:chOff x="0" y="0"/>
          <a:chExt cx="0" cy="0"/>
        </a:xfrm>
      </p:grpSpPr>
      <p:sp>
        <p:nvSpPr>
          <p:cNvPr id="1048608" name="Title 1"/>
          <p:cNvSpPr>
            <a:spLocks noGrp="1"/>
          </p:cNvSpPr>
          <p:nvPr>
            <p:ph type="title"/>
          </p:nvPr>
        </p:nvSpPr>
        <p:spPr/>
        <p:txBody>
          <a:bodyPr/>
          <a:p>
            <a:r>
              <a:rPr altLang="zh-CN" lang="en-US" smtClean="0"/>
              <a:t>Click to edit Master title style</a:t>
            </a:r>
            <a:endParaRPr dirty="0" lang="en-US"/>
          </a:p>
        </p:txBody>
      </p:sp>
      <p:sp>
        <p:nvSpPr>
          <p:cNvPr id="104860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1" name="Footer Placeholder 4"/>
          <p:cNvSpPr>
            <a:spLocks noGrp="1"/>
          </p:cNvSpPr>
          <p:nvPr>
            <p:ph type="ftr" sz="quarter" idx="11"/>
          </p:nvPr>
        </p:nvSpPr>
        <p:spPr/>
        <p:txBody>
          <a:bodyPr/>
          <a:p>
            <a:endParaRPr altLang="en-US" lang="zh-CN"/>
          </a:p>
        </p:txBody>
      </p:sp>
      <p:sp>
        <p:nvSpPr>
          <p:cNvPr id="104861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593"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97" name="Title 1"/>
          <p:cNvSpPr>
            <a:spLocks noGrp="1"/>
          </p:cNvSpPr>
          <p:nvPr>
            <p:ph type="title"/>
          </p:nvPr>
        </p:nvSpPr>
        <p:spPr/>
        <p:txBody>
          <a:bodyPr/>
          <a:p>
            <a:r>
              <a:rPr altLang="zh-CN" lang="en-US" smtClean="0"/>
              <a:t>Click to edit Master title style</a:t>
            </a:r>
            <a:endParaRPr dirty="0" lang="en-US"/>
          </a:p>
        </p:txBody>
      </p:sp>
      <p:sp>
        <p:nvSpPr>
          <p:cNvPr id="104859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0" name="Footer Placeholder 4"/>
          <p:cNvSpPr>
            <a:spLocks noGrp="1"/>
          </p:cNvSpPr>
          <p:nvPr>
            <p:ph type="ftr" sz="quarter" idx="11"/>
          </p:nvPr>
        </p:nvSpPr>
        <p:spPr/>
        <p:txBody>
          <a:bodyPr/>
          <a:p>
            <a:endParaRPr altLang="en-US" lang="zh-CN"/>
          </a:p>
        </p:txBody>
      </p:sp>
      <p:sp>
        <p:nvSpPr>
          <p:cNvPr id="104860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1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6" name="Footer Placeholder 4"/>
          <p:cNvSpPr>
            <a:spLocks noGrp="1"/>
          </p:cNvSpPr>
          <p:nvPr>
            <p:ph type="ftr" sz="quarter" idx="11"/>
          </p:nvPr>
        </p:nvSpPr>
        <p:spPr/>
        <p:txBody>
          <a:bodyPr/>
          <a:p>
            <a:endParaRPr altLang="en-US" lang="zh-CN"/>
          </a:p>
        </p:txBody>
      </p:sp>
      <p:sp>
        <p:nvSpPr>
          <p:cNvPr id="104861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2" name=""/>
        <p:cNvGrpSpPr/>
        <p:nvPr/>
      </p:nvGrpSpPr>
      <p:grpSpPr>
        <a:xfrm>
          <a:off x="0" y="0"/>
          <a:ext cx="0" cy="0"/>
          <a:chOff x="0" y="0"/>
          <a:chExt cx="0" cy="0"/>
        </a:xfrm>
      </p:grpSpPr>
      <p:sp>
        <p:nvSpPr>
          <p:cNvPr id="1048618" name="Title 1"/>
          <p:cNvSpPr>
            <a:spLocks noGrp="1"/>
          </p:cNvSpPr>
          <p:nvPr>
            <p:ph type="title"/>
          </p:nvPr>
        </p:nvSpPr>
        <p:spPr/>
        <p:txBody>
          <a:bodyPr/>
          <a:p>
            <a:r>
              <a:rPr altLang="zh-CN" lang="en-US" smtClean="0"/>
              <a:t>Click to edit Master title style</a:t>
            </a:r>
            <a:endParaRPr dirty="0" lang="en-US"/>
          </a:p>
        </p:txBody>
      </p:sp>
      <p:sp>
        <p:nvSpPr>
          <p:cNvPr id="104861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5"/>
          <p:cNvSpPr>
            <a:spLocks noGrp="1"/>
          </p:cNvSpPr>
          <p:nvPr>
            <p:ph type="ftr" sz="quarter" idx="11"/>
          </p:nvPr>
        </p:nvSpPr>
        <p:spPr/>
        <p:txBody>
          <a:bodyPr/>
          <a:p>
            <a:endParaRPr altLang="en-US" lang="zh-CN"/>
          </a:p>
        </p:txBody>
      </p:sp>
      <p:sp>
        <p:nvSpPr>
          <p:cNvPr id="104862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3"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2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9"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0" name="Footer Placeholder 7"/>
          <p:cNvSpPr>
            <a:spLocks noGrp="1"/>
          </p:cNvSpPr>
          <p:nvPr>
            <p:ph type="ftr" sz="quarter" idx="11"/>
          </p:nvPr>
        </p:nvSpPr>
        <p:spPr/>
        <p:txBody>
          <a:bodyPr/>
          <a:p>
            <a:endParaRPr altLang="en-US" lang="zh-CN"/>
          </a:p>
        </p:txBody>
      </p:sp>
      <p:sp>
        <p:nvSpPr>
          <p:cNvPr id="1048631"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0" name="Footer Placeholder 3"/>
          <p:cNvSpPr>
            <a:spLocks noGrp="1"/>
          </p:cNvSpPr>
          <p:nvPr>
            <p:ph type="ftr" sz="quarter" idx="11"/>
          </p:nvPr>
        </p:nvSpPr>
        <p:spPr/>
        <p:txBody>
          <a:bodyPr/>
          <a:p>
            <a:endParaRPr altLang="en-US" lang="zh-CN"/>
          </a:p>
        </p:txBody>
      </p:sp>
      <p:sp>
        <p:nvSpPr>
          <p:cNvPr id="1048591"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632"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2"/>
          <p:cNvSpPr>
            <a:spLocks noGrp="1"/>
          </p:cNvSpPr>
          <p:nvPr>
            <p:ph type="ftr" sz="quarter" idx="11"/>
          </p:nvPr>
        </p:nvSpPr>
        <p:spPr/>
        <p:txBody>
          <a:bodyPr/>
          <a:p>
            <a:endParaRPr altLang="en-US" lang="zh-CN"/>
          </a:p>
        </p:txBody>
      </p:sp>
      <p:sp>
        <p:nvSpPr>
          <p:cNvPr id="1048634"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5"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9"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0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0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6" name="Footer Placeholder 5"/>
          <p:cNvSpPr>
            <a:spLocks noGrp="1"/>
          </p:cNvSpPr>
          <p:nvPr>
            <p:ph type="ftr" sz="quarter" idx="11"/>
          </p:nvPr>
        </p:nvSpPr>
        <p:spPr/>
        <p:txBody>
          <a:bodyPr/>
          <a:p>
            <a:endParaRPr altLang="en-US" lang="zh-CN"/>
          </a:p>
        </p:txBody>
      </p:sp>
      <p:sp>
        <p:nvSpPr>
          <p:cNvPr id="104860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47" name=""/>
          <p:cNvSpPr txBox="1"/>
          <p:nvPr/>
        </p:nvSpPr>
        <p:spPr>
          <a:xfrm>
            <a:off x="994930" y="665194"/>
            <a:ext cx="7460376" cy="1183639"/>
          </a:xfrm>
          <a:prstGeom prst="rect"/>
        </p:spPr>
        <p:txBody>
          <a:bodyPr rtlCol="0" wrap="square">
            <a:spAutoFit/>
          </a:bodyPr>
          <a:p>
            <a:r>
              <a:rPr b="1" sz="3200" i="1" lang="en-GB" u="sng">
                <a:solidFill>
                  <a:srgbClr val="BF0000"/>
                </a:solidFill>
              </a:rPr>
              <a:t>Revolutionizing Liver Care: Predicting Liver Cirrhosis Using Advanced Machine"</a:t>
            </a:r>
            <a:endParaRPr b="1" sz="2800" i="1" lang="en-GB" u="sng">
              <a:solidFill>
                <a:srgbClr val="BF0000"/>
              </a:solidFill>
            </a:endParaRPr>
          </a:p>
        </p:txBody>
      </p:sp>
      <p:sp>
        <p:nvSpPr>
          <p:cNvPr id="1048648" name=""/>
          <p:cNvSpPr txBox="1"/>
          <p:nvPr/>
        </p:nvSpPr>
        <p:spPr>
          <a:xfrm>
            <a:off x="532680" y="2402769"/>
            <a:ext cx="8330961" cy="2910840"/>
          </a:xfrm>
          <a:prstGeom prst="rect"/>
        </p:spPr>
        <p:txBody>
          <a:bodyPr rtlCol="0" wrap="square">
            <a:spAutoFit/>
          </a:bodyPr>
          <a:p>
            <a:r>
              <a:rPr sz="2800" lang="en-US">
                <a:solidFill>
                  <a:srgbClr val="000000"/>
                </a:solidFill>
              </a:rPr>
              <a:t>P</a:t>
            </a:r>
            <a:r>
              <a:rPr sz="2800" lang="en-US">
                <a:solidFill>
                  <a:srgbClr val="000000"/>
                </a:solidFill>
              </a:rPr>
              <a:t>r</a:t>
            </a:r>
            <a:r>
              <a:rPr sz="2800" lang="en-US">
                <a:solidFill>
                  <a:srgbClr val="000000"/>
                </a:solidFill>
              </a:rPr>
              <a:t>o</a:t>
            </a:r>
            <a:r>
              <a:rPr sz="2800" lang="en-US">
                <a:solidFill>
                  <a:srgbClr val="000000"/>
                </a:solidFill>
              </a:rPr>
              <a:t>j</a:t>
            </a:r>
            <a:r>
              <a:rPr sz="2800" lang="en-US">
                <a:solidFill>
                  <a:srgbClr val="000000"/>
                </a:solidFill>
              </a:rPr>
              <a:t>e</a:t>
            </a:r>
            <a:r>
              <a:rPr sz="2800" lang="en-US">
                <a:solidFill>
                  <a:srgbClr val="000000"/>
                </a:solidFill>
              </a:rPr>
              <a:t>c</a:t>
            </a:r>
            <a:r>
              <a:rPr sz="2800" lang="en-US">
                <a:solidFill>
                  <a:srgbClr val="000000"/>
                </a:solidFill>
              </a:rPr>
              <a:t>t</a:t>
            </a:r>
            <a:r>
              <a:rPr sz="2800" lang="en-US">
                <a:solidFill>
                  <a:srgbClr val="000000"/>
                </a:solidFill>
              </a:rPr>
              <a:t> </a:t>
            </a:r>
            <a:r>
              <a:rPr sz="2800" lang="en-US">
                <a:solidFill>
                  <a:srgbClr val="000000"/>
                </a:solidFill>
              </a:rPr>
              <a:t>S</a:t>
            </a:r>
            <a:r>
              <a:rPr sz="2800" lang="en-US">
                <a:solidFill>
                  <a:srgbClr val="000000"/>
                </a:solidFill>
              </a:rPr>
              <a:t>u</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visor </a:t>
            </a:r>
            <a:r>
              <a:rPr sz="2800" lang="en-US">
                <a:solidFill>
                  <a:srgbClr val="000000"/>
                </a:solidFill>
              </a:rPr>
              <a:t>:</a:t>
            </a:r>
            <a:r>
              <a:rPr sz="2800" lang="en-US">
                <a:solidFill>
                  <a:srgbClr val="000000"/>
                </a:solidFill>
              </a:rPr>
              <a:t> </a:t>
            </a:r>
            <a:r>
              <a:rPr sz="2800" lang="en-US">
                <a:solidFill>
                  <a:srgbClr val="000000"/>
                </a:solidFill>
              </a:rPr>
              <a:t>G</a:t>
            </a:r>
            <a:r>
              <a:rPr sz="2800" lang="en-US">
                <a:solidFill>
                  <a:srgbClr val="000000"/>
                </a:solidFill>
              </a:rPr>
              <a:t>a</a:t>
            </a:r>
            <a:r>
              <a:rPr sz="2800" lang="en-US">
                <a:solidFill>
                  <a:srgbClr val="000000"/>
                </a:solidFill>
              </a:rPr>
              <a:t>n</a:t>
            </a:r>
            <a:r>
              <a:rPr sz="2800" lang="en-US">
                <a:solidFill>
                  <a:srgbClr val="000000"/>
                </a:solidFill>
              </a:rPr>
              <a:t>e</a:t>
            </a:r>
            <a:r>
              <a:rPr sz="2800" lang="en-US">
                <a:solidFill>
                  <a:srgbClr val="000000"/>
                </a:solidFill>
              </a:rPr>
              <a:t>s</a:t>
            </a:r>
            <a:r>
              <a:rPr sz="2800" lang="en-US">
                <a:solidFill>
                  <a:srgbClr val="000000"/>
                </a:solidFill>
              </a:rPr>
              <a:t>h</a:t>
            </a:r>
            <a:r>
              <a:rPr sz="2800" lang="en-US">
                <a:solidFill>
                  <a:srgbClr val="000000"/>
                </a:solidFill>
              </a:rPr>
              <a:t> </a:t>
            </a:r>
            <a:r>
              <a:rPr sz="2800" lang="en-US">
                <a:solidFill>
                  <a:srgbClr val="000000"/>
                </a:solidFill>
              </a:rPr>
              <a:t>M</a:t>
            </a:r>
            <a:endParaRPr sz="2800" lang="en-GB">
              <a:solidFill>
                <a:srgbClr val="000000"/>
              </a:solidFill>
            </a:endParaRPr>
          </a:p>
          <a:p>
            <a:r>
              <a:rPr sz="2800" lang="en-US">
                <a:solidFill>
                  <a:srgbClr val="000000"/>
                </a:solidFill>
              </a:rPr>
              <a:t>T</a:t>
            </a:r>
            <a:r>
              <a:rPr sz="2800" lang="en-GB">
                <a:solidFill>
                  <a:srgbClr val="000000"/>
                </a:solidFill>
              </a:rPr>
              <a:t>eam ID : LTVIP2025TMID33688
Team </a:t>
            </a:r>
            <a:r>
              <a:rPr sz="2800" lang="en-US">
                <a:solidFill>
                  <a:srgbClr val="000000"/>
                </a:solidFill>
              </a:rPr>
              <a:t>M</a:t>
            </a:r>
            <a:r>
              <a:rPr sz="2800" lang="en-US">
                <a:solidFill>
                  <a:srgbClr val="000000"/>
                </a:solidFill>
              </a:rPr>
              <a:t>e</a:t>
            </a:r>
            <a:r>
              <a:rPr sz="2800" lang="en-US">
                <a:solidFill>
                  <a:srgbClr val="000000"/>
                </a:solidFill>
              </a:rPr>
              <a:t>m</a:t>
            </a:r>
            <a:r>
              <a:rPr sz="2800" lang="en-US">
                <a:solidFill>
                  <a:srgbClr val="000000"/>
                </a:solidFill>
              </a:rPr>
              <a:t>b</a:t>
            </a:r>
            <a:r>
              <a:rPr sz="2800" lang="en-US">
                <a:solidFill>
                  <a:srgbClr val="000000"/>
                </a:solidFill>
              </a:rPr>
              <a:t>e</a:t>
            </a:r>
            <a:r>
              <a:rPr sz="2800" lang="en-US">
                <a:solidFill>
                  <a:srgbClr val="000000"/>
                </a:solidFill>
              </a:rPr>
              <a:t>r</a:t>
            </a:r>
            <a:r>
              <a:rPr sz="2800" lang="en-US">
                <a:solidFill>
                  <a:srgbClr val="000000"/>
                </a:solidFill>
              </a:rPr>
              <a:t>s </a:t>
            </a:r>
            <a:r>
              <a:rPr sz="2800" lang="en-GB">
                <a:solidFill>
                  <a:srgbClr val="000000"/>
                </a:solidFill>
              </a:rPr>
              <a:t>: Kulluri Jhansi Rani
</a:t>
            </a:r>
            <a:r>
              <a:rPr sz="2800" lang="en-US">
                <a:solidFill>
                  <a:srgbClr val="000000"/>
                </a:solidFill>
              </a:rPr>
              <a:t>K</a:t>
            </a:r>
            <a:r>
              <a:rPr sz="2800" lang="en-US">
                <a:solidFill>
                  <a:srgbClr val="000000"/>
                </a:solidFill>
              </a:rPr>
              <a:t>u</a:t>
            </a:r>
            <a:r>
              <a:rPr sz="2800" lang="en-US">
                <a:solidFill>
                  <a:srgbClr val="000000"/>
                </a:solidFill>
              </a:rPr>
              <a:t>n</a:t>
            </a:r>
            <a:r>
              <a:rPr sz="2800" lang="en-GB">
                <a:solidFill>
                  <a:srgbClr val="000000"/>
                </a:solidFill>
              </a:rPr>
              <a:t>chapu Pravallika
</a:t>
            </a:r>
            <a:r>
              <a:rPr sz="2800" lang="en-US">
                <a:solidFill>
                  <a:srgbClr val="000000"/>
                </a:solidFill>
              </a:rPr>
              <a:t>L</a:t>
            </a:r>
            <a:r>
              <a:rPr sz="2800" lang="en-GB">
                <a:solidFill>
                  <a:srgbClr val="000000"/>
                </a:solidFill>
              </a:rPr>
              <a:t>inga Mounika
Loka Rama Naga Satya Aparajitha</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pic>
        <p:nvPicPr>
          <p:cNvPr id="2097158" name=""/>
          <p:cNvPicPr>
            <a:picLocks/>
          </p:cNvPicPr>
          <p:nvPr/>
        </p:nvPicPr>
        <p:blipFill>
          <a:blip xmlns:r="http://schemas.openxmlformats.org/officeDocument/2006/relationships" r:embed="rId1"/>
          <a:stretch>
            <a:fillRect/>
          </a:stretch>
        </p:blipFill>
        <p:spPr>
          <a:xfrm rot="0">
            <a:off x="-219974" y="858034"/>
            <a:ext cx="9144000" cy="4906683"/>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pic>
        <p:nvPicPr>
          <p:cNvPr id="2097159" name=""/>
          <p:cNvPicPr>
            <a:picLocks/>
          </p:cNvPicPr>
          <p:nvPr/>
        </p:nvPicPr>
        <p:blipFill>
          <a:blip xmlns:r="http://schemas.openxmlformats.org/officeDocument/2006/relationships" r:embed="rId1"/>
          <a:stretch>
            <a:fillRect/>
          </a:stretch>
        </p:blipFill>
        <p:spPr>
          <a:xfrm rot="0">
            <a:off x="722364" y="983745"/>
            <a:ext cx="8630827" cy="473128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67" name=""/>
          <p:cNvSpPr txBox="1"/>
          <p:nvPr/>
        </p:nvSpPr>
        <p:spPr>
          <a:xfrm>
            <a:off x="273888" y="1011224"/>
            <a:ext cx="7856508" cy="4643119"/>
          </a:xfrm>
          <a:prstGeom prst="rect"/>
        </p:spPr>
        <p:txBody>
          <a:bodyPr rtlCol="0" wrap="square">
            <a:spAutoFit/>
          </a:bodyPr>
          <a:p>
            <a:pPr algn="just" indent="177800">
              <a:lnSpc>
                <a:spcPts val="1200"/>
              </a:lnSpc>
            </a:pPr>
            <a:endParaRPr b="1" sz="2000" i="1" lang="en-US" noProof="1">
              <a:solidFill>
                <a:srgbClr val="0070C0"/>
              </a:solidFill>
              <a:latin typeface="Times New Roman"/>
              <a:ea typeface="SimSun"/>
              <a:cs typeface="Times New Roman"/>
            </a:endParaRPr>
          </a:p>
          <a:p>
            <a:pPr algn="just" indent="177800">
              <a:lnSpc>
                <a:spcPts val="1200"/>
              </a:lnSpc>
            </a:pPr>
            <a:r>
              <a:rPr b="1" sz="2400" i="1" lang="en-US" noProof="1">
                <a:solidFill>
                  <a:srgbClr val="0070C0"/>
                </a:solidFill>
                <a:latin typeface="Times New Roman"/>
                <a:ea typeface="SimSun"/>
                <a:cs typeface="Times New Roman"/>
              </a:rPr>
              <a:t>1</a:t>
            </a:r>
            <a:r>
              <a:rPr b="1" sz="2400" i="1" lang="en-US" noProof="1">
                <a:solidFill>
                  <a:srgbClr val="0070C0"/>
                </a:solidFill>
                <a:latin typeface="Times New Roman"/>
                <a:ea typeface="SimSun"/>
                <a:cs typeface="Times New Roman"/>
              </a:rPr>
              <a:t>.</a:t>
            </a:r>
            <a:r>
              <a:rPr b="1" sz="2400" i="1" lang="en-US" noProof="1">
                <a:solidFill>
                  <a:srgbClr val="0070C0"/>
                </a:solidFill>
                <a:latin typeface="Times New Roman"/>
                <a:ea typeface="SimSun"/>
                <a:cs typeface="Times New Roman"/>
              </a:rPr>
              <a:t> </a:t>
            </a:r>
            <a:r>
              <a:rPr b="1" sz="2400" i="1" lang="en-US" noProof="1">
                <a:solidFill>
                  <a:srgbClr val="0070C0"/>
                </a:solidFill>
                <a:latin typeface="Times New Roman"/>
                <a:ea typeface="SimSun"/>
                <a:cs typeface="Times New Roman"/>
              </a:rPr>
              <a:t>R</a:t>
            </a:r>
            <a:r>
              <a:rPr b="1" sz="2400" i="1" lang="en-US" noProof="1">
                <a:solidFill>
                  <a:srgbClr val="0070C0"/>
                </a:solidFill>
                <a:latin typeface="Times New Roman"/>
                <a:ea typeface="SimSun"/>
                <a:cs typeface="Times New Roman"/>
              </a:rPr>
              <a:t>a</a:t>
            </a:r>
            <a:r>
              <a:rPr b="1" sz="2400" i="1" lang="en-US" noProof="1">
                <a:solidFill>
                  <a:srgbClr val="0070C0"/>
                </a:solidFill>
                <a:latin typeface="Times New Roman"/>
                <a:ea typeface="SimSun"/>
                <a:cs typeface="Times New Roman"/>
              </a:rPr>
              <a:t>n</a:t>
            </a:r>
            <a:r>
              <a:rPr b="1" sz="2400" i="1" lang="en-US" noProof="1">
                <a:solidFill>
                  <a:srgbClr val="0070C0"/>
                </a:solidFill>
                <a:latin typeface="Times New Roman"/>
                <a:ea typeface="SimSun"/>
                <a:cs typeface="Times New Roman"/>
              </a:rPr>
              <a:t>d</a:t>
            </a:r>
            <a:r>
              <a:rPr b="1" sz="2400" i="1" lang="en-US" noProof="1">
                <a:solidFill>
                  <a:srgbClr val="0070C0"/>
                </a:solidFill>
                <a:latin typeface="Times New Roman"/>
                <a:ea typeface="SimSun"/>
                <a:cs typeface="Times New Roman"/>
              </a:rPr>
              <a:t>o</a:t>
            </a:r>
            <a:r>
              <a:rPr b="1" sz="2400" i="1" lang="en-US" noProof="1">
                <a:solidFill>
                  <a:srgbClr val="0070C0"/>
                </a:solidFill>
                <a:latin typeface="Times New Roman"/>
                <a:ea typeface="SimSun"/>
                <a:cs typeface="Times New Roman"/>
              </a:rPr>
              <a:t>m</a:t>
            </a:r>
            <a:r>
              <a:rPr b="1" sz="2400" i="1" lang="en-US" noProof="1">
                <a:solidFill>
                  <a:srgbClr val="0070C0"/>
                </a:solidFill>
                <a:latin typeface="Times New Roman"/>
                <a:ea typeface="SimSun"/>
                <a:cs typeface="Times New Roman"/>
              </a:rPr>
              <a:t> </a:t>
            </a:r>
            <a:r>
              <a:rPr b="1" sz="2400" i="1" lang="en-US" noProof="1">
                <a:solidFill>
                  <a:srgbClr val="0070C0"/>
                </a:solidFill>
                <a:latin typeface="Times New Roman"/>
                <a:ea typeface="SimSun"/>
                <a:cs typeface="Times New Roman"/>
              </a:rPr>
              <a:t>F</a:t>
            </a:r>
            <a:r>
              <a:rPr b="1" sz="2400" i="1" lang="en-US" noProof="1">
                <a:solidFill>
                  <a:srgbClr val="0070C0"/>
                </a:solidFill>
                <a:latin typeface="Times New Roman"/>
                <a:ea typeface="SimSun"/>
                <a:cs typeface="Times New Roman"/>
              </a:rPr>
              <a:t>o</a:t>
            </a:r>
            <a:r>
              <a:rPr b="1" sz="2400" i="1" lang="en-US" noProof="1">
                <a:solidFill>
                  <a:srgbClr val="0070C0"/>
                </a:solidFill>
                <a:latin typeface="Times New Roman"/>
                <a:ea typeface="SimSun"/>
                <a:cs typeface="Times New Roman"/>
              </a:rPr>
              <a:t>r</a:t>
            </a:r>
            <a:r>
              <a:rPr b="1" sz="2400" i="1" lang="en-US" noProof="1">
                <a:solidFill>
                  <a:srgbClr val="0070C0"/>
                </a:solidFill>
                <a:latin typeface="Times New Roman"/>
                <a:ea typeface="SimSun"/>
                <a:cs typeface="Times New Roman"/>
              </a:rPr>
              <a:t>e</a:t>
            </a:r>
            <a:r>
              <a:rPr b="1" sz="2400" i="1" lang="en-US" noProof="1">
                <a:solidFill>
                  <a:srgbClr val="0070C0"/>
                </a:solidFill>
                <a:latin typeface="Times New Roman"/>
                <a:ea typeface="SimSun"/>
                <a:cs typeface="Times New Roman"/>
              </a:rPr>
              <a:t>s</a:t>
            </a:r>
            <a:r>
              <a:rPr b="1" sz="2400" i="1" lang="en-US" noProof="1">
                <a:solidFill>
                  <a:srgbClr val="0070C0"/>
                </a:solidFill>
                <a:latin typeface="Times New Roman"/>
                <a:ea typeface="SimSun"/>
                <a:cs typeface="Times New Roman"/>
              </a:rPr>
              <a:t>t</a:t>
            </a:r>
            <a:endParaRPr b="1" sz="2000" i="1" lang="en-US" noProof="1">
              <a:solidFill>
                <a:srgbClr val="0070C0"/>
              </a:solidFill>
              <a:latin typeface="Times New Roman"/>
              <a:ea typeface="SimSun"/>
              <a:cs typeface="Times New Roman"/>
            </a:endParaRPr>
          </a:p>
          <a:p>
            <a:pPr algn="just" indent="0" marL="365759">
              <a:lnSpc>
                <a:spcPct val="95000"/>
              </a:lnSpc>
              <a:spcAft>
                <a:spcPts val="600"/>
              </a:spcAft>
            </a:pPr>
            <a:r>
              <a:rPr b="1" sz="2400" i="0" lang="en-US" spc="-5">
                <a:solidFill>
                  <a:srgbClr val="000000"/>
                </a:solidFill>
                <a:latin typeface="Times New Roman"/>
                <a:ea typeface="SimSun"/>
                <a:cs typeface="Times New Roman"/>
              </a:rPr>
              <a:t>Random Forest Classification was used as the algorithm for classification. Multiple decision trees, each trained on a random sampling of data, make form a Random Forest. In training, these trees are built, which yields the trees' outputs. This algorithm uses a procedure known as "vote" to establish its final prediction. To use this method, each decision tree must choose between two possible outcomes (here, 'LD' and 'Healthy'). The class with the highest votes is chosen as the final prediction by the random forest method. a section in Figure 4 depicts a random forest classification diagram.</a:t>
            </a:r>
            <a:r>
              <a:rPr b="1" sz="2400" i="0" lang="en-US" spc="-5">
                <a:solidFill>
                  <a:srgbClr val="000000"/>
                </a:solidFill>
                <a:latin typeface="Times New Roman"/>
                <a:ea typeface="SimSun"/>
                <a:cs typeface="Times New Roman"/>
              </a:rPr>
              <a:t> </a:t>
            </a:r>
            <a:endParaRPr b="1" sz="1000" i="0" lang="en-US" spc="-5">
              <a:solidFill>
                <a:srgbClr val="000000"/>
              </a:solidFill>
              <a:latin typeface="Times New Roman"/>
              <a:ea typeface="SimSu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pic>
        <p:nvPicPr>
          <p:cNvPr id="2097154" name=""/>
          <p:cNvPicPr>
            <a:picLocks/>
          </p:cNvPicPr>
          <p:nvPr/>
        </p:nvPicPr>
        <p:blipFill>
          <a:blip xmlns:r="http://schemas.openxmlformats.org/officeDocument/2006/relationships" r:embed="rId1"/>
          <a:stretch>
            <a:fillRect/>
          </a:stretch>
        </p:blipFill>
        <p:spPr>
          <a:xfrm rot="0">
            <a:off x="146649" y="1275105"/>
            <a:ext cx="8850702" cy="430779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69" name=""/>
          <p:cNvSpPr txBox="1"/>
          <p:nvPr/>
        </p:nvSpPr>
        <p:spPr>
          <a:xfrm>
            <a:off x="485558" y="549367"/>
            <a:ext cx="7481522" cy="6047104"/>
          </a:xfrm>
          <a:prstGeom prst="rect"/>
        </p:spPr>
        <p:txBody>
          <a:bodyPr rtlCol="0" wrap="square">
            <a:spAutoFit/>
          </a:bodyPr>
          <a:p>
            <a:pPr algn="just" indent="177800">
              <a:lnSpc>
                <a:spcPts val="1200"/>
              </a:lnSpc>
            </a:pPr>
            <a:r>
              <a:rPr b="1" sz="2800" i="1" lang="en-US" noProof="1">
                <a:solidFill>
                  <a:srgbClr val="800000"/>
                </a:solidFill>
                <a:latin typeface="Times New Roman"/>
                <a:ea typeface="SimSun"/>
                <a:cs typeface="Times New Roman"/>
              </a:rPr>
              <a:t>2</a:t>
            </a:r>
            <a:r>
              <a:rPr b="1" sz="2800" i="1" lang="en-US" noProof="1">
                <a:solidFill>
                  <a:srgbClr val="800000"/>
                </a:solidFill>
                <a:latin typeface="Times New Roman"/>
                <a:ea typeface="SimSun"/>
                <a:cs typeface="Times New Roman"/>
              </a:rPr>
              <a:t>)</a:t>
            </a:r>
            <a:r>
              <a:rPr b="1" sz="2800" i="1" lang="en-US" noProof="1">
                <a:solidFill>
                  <a:srgbClr val="800000"/>
                </a:solidFill>
                <a:latin typeface="Times New Roman"/>
                <a:ea typeface="SimSun"/>
                <a:cs typeface="Times New Roman"/>
              </a:rPr>
              <a:t> </a:t>
            </a:r>
            <a:r>
              <a:rPr b="1" sz="2800" i="1" lang="en-US" noProof="1">
                <a:solidFill>
                  <a:srgbClr val="800000"/>
                </a:solidFill>
                <a:latin typeface="Times New Roman"/>
                <a:ea typeface="SimSun"/>
                <a:cs typeface="Times New Roman"/>
              </a:rPr>
              <a:t>D</a:t>
            </a:r>
            <a:r>
              <a:rPr b="1" sz="2800" i="1" lang="en-US" noProof="1">
                <a:solidFill>
                  <a:srgbClr val="800000"/>
                </a:solidFill>
                <a:latin typeface="Times New Roman"/>
                <a:ea typeface="SimSun"/>
                <a:cs typeface="Times New Roman"/>
              </a:rPr>
              <a:t>e</a:t>
            </a:r>
            <a:r>
              <a:rPr b="1" sz="2800" i="1" lang="en-US" noProof="1">
                <a:solidFill>
                  <a:srgbClr val="800000"/>
                </a:solidFill>
                <a:latin typeface="Times New Roman"/>
                <a:ea typeface="SimSun"/>
                <a:cs typeface="Times New Roman"/>
              </a:rPr>
              <a:t>s</a:t>
            </a:r>
            <a:r>
              <a:rPr b="1" sz="2800" i="1" lang="en-US" noProof="1">
                <a:solidFill>
                  <a:srgbClr val="800000"/>
                </a:solidFill>
                <a:latin typeface="Times New Roman"/>
                <a:ea typeface="SimSun"/>
                <a:cs typeface="Times New Roman"/>
              </a:rPr>
              <a:t>cision </a:t>
            </a:r>
            <a:r>
              <a:rPr b="1" sz="2800" i="1" lang="en-US" noProof="1">
                <a:solidFill>
                  <a:srgbClr val="800000"/>
                </a:solidFill>
                <a:latin typeface="Times New Roman"/>
                <a:ea typeface="SimSun"/>
                <a:cs typeface="Times New Roman"/>
              </a:rPr>
              <a:t>T</a:t>
            </a:r>
            <a:r>
              <a:rPr b="1" sz="2800" i="1" lang="en-US" noProof="1">
                <a:solidFill>
                  <a:srgbClr val="800000"/>
                </a:solidFill>
                <a:latin typeface="Times New Roman"/>
                <a:ea typeface="SimSun"/>
                <a:cs typeface="Times New Roman"/>
              </a:rPr>
              <a:t>r</a:t>
            </a:r>
            <a:r>
              <a:rPr b="1" sz="2800" i="1" lang="en-US" noProof="1">
                <a:solidFill>
                  <a:srgbClr val="800000"/>
                </a:solidFill>
                <a:latin typeface="Times New Roman"/>
                <a:ea typeface="SimSun"/>
                <a:cs typeface="Times New Roman"/>
              </a:rPr>
              <a:t>e</a:t>
            </a:r>
            <a:r>
              <a:rPr b="1" sz="2800" i="1" lang="en-US" noProof="1">
                <a:solidFill>
                  <a:srgbClr val="800000"/>
                </a:solidFill>
                <a:latin typeface="Times New Roman"/>
                <a:ea typeface="SimSun"/>
                <a:cs typeface="Times New Roman"/>
              </a:rPr>
              <a:t>e</a:t>
            </a:r>
            <a:endParaRPr b="1" sz="3200" i="1" lang="en-US" noProof="1">
              <a:solidFill>
                <a:srgbClr val="800000"/>
              </a:solidFill>
              <a:latin typeface="Times New Roman"/>
              <a:ea typeface="SimSun"/>
              <a:cs typeface="Times New Roman"/>
            </a:endParaRPr>
          </a:p>
          <a:p>
            <a:pPr algn="just" indent="0" marL="365759">
              <a:lnSpc>
                <a:spcPct val="95000"/>
              </a:lnSpc>
              <a:spcAft>
                <a:spcPts val="600"/>
              </a:spcAft>
            </a:pPr>
            <a:r>
              <a:rPr b="1" sz="2800" i="0" lang="en-US" noProof="1" spc="-5">
                <a:solidFill>
                  <a:srgbClr val="000000"/>
                </a:solidFill>
                <a:latin typeface="Times New Roman"/>
                <a:ea typeface="SimSun"/>
                <a:cs typeface="Times New Roman"/>
              </a:rPr>
              <a:t/>
            </a:r>
            <a:r>
              <a:rPr b="1" sz="2800" i="0" lang="en-US" spc="-5">
                <a:solidFill>
                  <a:srgbClr val="000000"/>
                </a:solidFill>
                <a:latin typeface="Times New Roman"/>
                <a:ea typeface="SimSun"/>
                <a:cs typeface="Times New Roman"/>
              </a:rPr>
              <a:t>The use of Decision Trees can be applied to both regression and classification problems. Because the input variables have a related output variable, this is a supervised learning approach. A tree can be seen in its resemblance. A specific parameter is used to divide the data constantly in this method. Both the Decision and Leaf nodes form the core of a decision tree. Nodes 1 and 2 are responsible for dividing data, whereas nodes 3 and 4 are responsible for producing the final output. Using Figure 5, we can see the Decision Tree Classifier's basic structure and operation.</a:t>
            </a:r>
            <a:r>
              <a:rPr b="1" sz="2800" i="0" lang="en-US" spc="-5">
                <a:solidFill>
                  <a:srgbClr val="000000"/>
                </a:solidFill>
                <a:latin typeface="Times New Roman"/>
                <a:ea typeface="SimSun"/>
                <a:cs typeface="Times New Roman"/>
              </a:rPr>
              <a:t> </a:t>
            </a:r>
            <a:endParaRPr b="1" sz="1000" i="0" lang="en-US" spc="-5">
              <a:solidFill>
                <a:srgbClr val="000000"/>
              </a:solidFill>
              <a:latin typeface="Times New Roman"/>
              <a:ea typeface="SimSu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pic>
        <p:nvPicPr>
          <p:cNvPr id="2097155" name=""/>
          <p:cNvPicPr>
            <a:picLocks/>
          </p:cNvPicPr>
          <p:nvPr/>
        </p:nvPicPr>
        <p:blipFill>
          <a:blip xmlns:r="http://schemas.openxmlformats.org/officeDocument/2006/relationships" r:embed="rId1"/>
          <a:stretch>
            <a:fillRect/>
          </a:stretch>
        </p:blipFill>
        <p:spPr>
          <a:xfrm rot="0">
            <a:off x="707366" y="1585887"/>
            <a:ext cx="7729268" cy="3686225"/>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54" name=""/>
          <p:cNvSpPr txBox="1"/>
          <p:nvPr/>
        </p:nvSpPr>
        <p:spPr>
          <a:xfrm>
            <a:off x="465757" y="1054342"/>
            <a:ext cx="7804749" cy="4561840"/>
          </a:xfrm>
          <a:prstGeom prst="rect"/>
        </p:spPr>
        <p:txBody>
          <a:bodyPr rtlCol="0" wrap="square">
            <a:spAutoFit/>
          </a:bodyPr>
          <a:p>
            <a:r>
              <a:rPr b="1" sz="2400" i="1" lang="en-US">
                <a:solidFill>
                  <a:srgbClr val="000000"/>
                </a:solidFill>
                <a:latin typeface="Times New Roman"/>
                <a:ea typeface="SimSun"/>
                <a:cs typeface="Times New Roman"/>
              </a:rPr>
              <a:t>Abstract</a:t>
            </a:r>
            <a:r>
              <a:rPr b="1" sz="2400" i="0" lang="en-US">
                <a:solidFill>
                  <a:srgbClr val="000000"/>
                </a:solidFill>
                <a:latin typeface="Times New Roman"/>
                <a:ea typeface="SimSun"/>
                <a:cs typeface="Times New Roman"/>
              </a:rPr>
              <a:t>—</a:t>
            </a:r>
            <a:r>
              <a:rPr b="1" sz="2400" i="0" lang="en-US">
                <a:solidFill>
                  <a:srgbClr val="000000"/>
                </a:solidFill>
                <a:latin typeface="Times New Roman"/>
                <a:ea typeface="SimSun"/>
                <a:cs typeface="Times New Roman"/>
              </a:rPr>
              <a:t> </a:t>
            </a:r>
            <a:r>
              <a:rPr b="1" sz="2400" i="0" lang="en-US">
                <a:solidFill>
                  <a:srgbClr val="000000"/>
                </a:solidFill>
                <a:latin typeface="Times New Roman"/>
                <a:ea typeface="SimSun"/>
                <a:cs typeface="Times New Roman"/>
              </a:rPr>
              <a:t>Liver cirrhosis is a highly infectious blood-borne illness that is often asymptomatic in its early stages. As a result, diagnosing and treating patients during the early stages of illness is challenging. As the illness progresses to its latter stages, diagnosis and therapy become increasingly challenging. The purpose of this work is to offer an artificial intelligence system based on machine learning algorithms that may assist healthcare practitioners in making an early diagnosis of liver cirrhosis. Various machine learning algorithms are being developed with this in mind to forecast the possibility of a liver cirrhosis infection.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5" name=""/>
          <p:cNvSpPr txBox="1"/>
          <p:nvPr/>
        </p:nvSpPr>
        <p:spPr>
          <a:xfrm>
            <a:off x="524052" y="1173090"/>
            <a:ext cx="7712016" cy="4053841"/>
          </a:xfrm>
          <a:prstGeom prst="rect"/>
        </p:spPr>
        <p:txBody>
          <a:bodyPr rtlCol="0" wrap="square">
            <a:spAutoFit/>
          </a:bodyPr>
          <a:p>
            <a:pPr algn="just" indent="165100">
              <a:lnSpc>
                <a:spcPct val="100000"/>
              </a:lnSpc>
              <a:spcAft>
                <a:spcPts val="1000"/>
              </a:spcAft>
            </a:pPr>
            <a:r>
              <a:rPr b="1" sz="2000" i="0" lang="en-US">
                <a:solidFill>
                  <a:srgbClr val="000000"/>
                </a:solidFill>
                <a:latin typeface="Times New Roman"/>
                <a:ea typeface="SimSun"/>
                <a:cs typeface="Times New Roman"/>
              </a:rPr>
              <a:t> In this research, three alternative models for reliable prediction were produced by training three separate models employing a range of physiological parameters and machine learning methods such as Support Vector Machine, Decision Tree Classification, and Random Forest Classification. Random Forest was the best performing algorithm in this challenge, with an accuracy of around 97 percent. The open-access Liver Cirrhosis data dataset was employed in the method's development. The accuracy percentage of the models employed in this study is substantially greater than in earlier research, showing that the models utilized in this study are more dependable. Several model comparisons have shown their robustness, and the scheme may be determined from the research analysis</a:t>
            </a:r>
            <a:r>
              <a:rPr b="1" sz="2000" i="0" lang="en-US">
                <a:solidFill>
                  <a:srgbClr val="000000"/>
                </a:solidFill>
                <a:latin typeface="Times New Roman"/>
                <a:ea typeface="SimSun"/>
                <a:cs typeface="Times New Roman"/>
              </a:rPr>
              <a:t>.</a:t>
            </a:r>
            <a:r>
              <a:rPr b="1" sz="2000" i="1" lang="en-US">
                <a:solidFill>
                  <a:srgbClr val="000000"/>
                </a:solidFill>
                <a:latin typeface="Times New Roman"/>
                <a:ea typeface="SimSun"/>
                <a:cs typeface="Times New Roman"/>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6" name=""/>
          <p:cNvSpPr txBox="1"/>
          <p:nvPr/>
        </p:nvSpPr>
        <p:spPr>
          <a:xfrm>
            <a:off x="763436" y="590373"/>
            <a:ext cx="7558897" cy="5374640"/>
          </a:xfrm>
          <a:prstGeom prst="rect"/>
        </p:spPr>
        <p:txBody>
          <a:bodyPr rtlCol="0" wrap="square">
            <a:spAutoFit/>
          </a:bodyPr>
          <a:p>
            <a:r>
              <a:rPr b="1" sz="2000" i="0" lang="en-US" spc="-5">
                <a:solidFill>
                  <a:srgbClr val="000000"/>
                </a:solidFill>
                <a:latin typeface="Times New Roman"/>
                <a:ea typeface="SimSun"/>
                <a:cs typeface="Times New Roman"/>
              </a:rPr>
              <a:t>Liver cirrhosis is a disease that affects the whole human population. It is a blood-borne illness that spreads by direct contact with infected people's blood or blood-containing bodily fluids. Almost 71 million individuals worldwide are chronically unwell </a:t>
            </a:r>
            <a:r>
              <a:rPr b="1" sz="2000" i="0" lang="en-US" spc="-5">
                <a:solidFill>
                  <a:srgbClr val="000000"/>
                </a:solidFill>
                <a:latin typeface="Times New Roman"/>
                <a:ea typeface="SimSun"/>
                <a:cs typeface="Times New Roman"/>
              </a:rPr>
              <a:t>as a result of</a:t>
            </a:r>
            <a:r>
              <a:rPr b="1" sz="2000" i="0" lang="en-US" spc="-5">
                <a:solidFill>
                  <a:srgbClr val="000000"/>
                </a:solidFill>
                <a:latin typeface="Times New Roman"/>
                <a:ea typeface="SimSun"/>
                <a:cs typeface="Times New Roman"/>
              </a:rPr>
              <a:t> this condition, and an estimated 399,000 people died from it in 2016 [1]. According to the WHO (World Health Organization), liver cirrhosis is a worldwide illness. According to the research conducted by the WHO, 3–4 million individuals get infected with this virus each year. When compared to wealthy nations in Europe </a:t>
            </a:r>
            <a:r>
              <a:rPr b="1" sz="2000" i="0" lang="en-US" spc="-5">
                <a:solidFill>
                  <a:srgbClr val="000000"/>
                </a:solidFill>
                <a:latin typeface="Times New Roman"/>
                <a:ea typeface="SimSun"/>
                <a:cs typeface="Times New Roman"/>
              </a:rPr>
              <a:t>poor developing Asian and African countries have the greatest frequency of this virus. </a:t>
            </a:r>
            <a:r>
              <a:rPr b="1" sz="2000" i="0" lang="en-US" spc="-5">
                <a:solidFill>
                  <a:srgbClr val="000000"/>
                </a:solidFill>
                <a:latin typeface="Times New Roman"/>
                <a:ea typeface="SimSun"/>
                <a:cs typeface="Times New Roman"/>
              </a:rPr>
              <a:t>T</a:t>
            </a:r>
            <a:r>
              <a:rPr b="1" sz="2000" i="0" lang="en-US" spc="-5">
                <a:solidFill>
                  <a:srgbClr val="000000"/>
                </a:solidFill>
                <a:latin typeface="Times New Roman"/>
                <a:ea typeface="SimSun"/>
                <a:cs typeface="Times New Roman"/>
              </a:rPr>
              <a:t>h</a:t>
            </a:r>
            <a:r>
              <a:rPr b="1" sz="2000" i="0" lang="en-US" spc="-5">
                <a:solidFill>
                  <a:srgbClr val="000000"/>
                </a:solidFill>
                <a:latin typeface="Times New Roman"/>
                <a:ea typeface="SimSun"/>
                <a:cs typeface="Times New Roman"/>
              </a:rPr>
              <a:t>e</a:t>
            </a:r>
            <a:r>
              <a:rPr b="1" sz="2000" i="0" lang="en-US" spc="-5">
                <a:solidFill>
                  <a:srgbClr val="000000"/>
                </a:solidFill>
                <a:latin typeface="Times New Roman"/>
                <a:ea typeface="SimSun"/>
                <a:cs typeface="Times New Roman"/>
              </a:rPr>
              <a:t> </a:t>
            </a:r>
            <a:r>
              <a:rPr b="1" sz="2000" i="0" lang="en-US" spc="-5">
                <a:solidFill>
                  <a:srgbClr val="000000"/>
                </a:solidFill>
                <a:latin typeface="Times New Roman"/>
                <a:ea typeface="SimSun"/>
                <a:cs typeface="Times New Roman"/>
              </a:rPr>
              <a:t>number of people suffering from chronic illnesses is increasing in countries such as Pakistan, China, and Egypt [2-4]. Liver cirrhosis virus symptoms appear much later in the disease's progression. Approximately 80% of infected patients do not experience any symptoms after contracting an infection in the early stages, resulting in greater liver damage and higher fatality rates. </a:t>
            </a:r>
            <a:endParaRPr b="1" sz="2000" i="0" lang="en-US" spc="-5">
              <a:solidFill>
                <a:srgbClr val="000000"/>
              </a:solidFill>
              <a:latin typeface="Times New Roman"/>
              <a:ea typeface="SimSu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65" name=""/>
          <p:cNvSpPr txBox="1"/>
          <p:nvPr/>
        </p:nvSpPr>
        <p:spPr>
          <a:xfrm>
            <a:off x="364466" y="918464"/>
            <a:ext cx="8415068" cy="5660390"/>
          </a:xfrm>
          <a:prstGeom prst="rect"/>
        </p:spPr>
        <p:txBody>
          <a:bodyPr rtlCol="0" wrap="square">
            <a:spAutoFit/>
          </a:bodyPr>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indent="0">
              <a:lnSpc>
                <a:spcPct val="100000"/>
              </a:lnSpc>
              <a:spcBef>
                <a:spcPts val="800"/>
              </a:spcBef>
              <a:spcAft>
                <a:spcPts val="400"/>
              </a:spcAft>
              <a:tabLst>
                <a:tab algn="l" pos="127000"/>
              </a:tabLst>
            </a:pPr>
            <a:r>
              <a:rPr b="1" cap="small" sz="2800" i="0" lang="en-US" noProof="1">
                <a:solidFill>
                  <a:srgbClr val="7030A0"/>
                </a:solidFill>
                <a:latin typeface="Times New Roman"/>
                <a:ea typeface="SimSun"/>
                <a:cs typeface="Times New Roman"/>
              </a:rPr>
              <a:t>Procedure and Experimental Methodology</a:t>
            </a:r>
            <a:r>
              <a:rPr b="1" cap="small" sz="2800" i="0" lang="en-US" noProof="1">
                <a:solidFill>
                  <a:srgbClr val="7030A0"/>
                </a:solidFill>
                <a:latin typeface="Times New Roman"/>
                <a:ea typeface="SimSun"/>
                <a:cs typeface="Times New Roman"/>
              </a:rPr>
              <a:t> </a:t>
            </a:r>
            <a:endParaRPr b="1" sz="3200">
              <a:solidFill>
                <a:srgbClr val="7030A0"/>
              </a:solidFill>
            </a:endParaRPr>
          </a:p>
          <a:p>
            <a:pPr algn="l">
              <a:lnSpc>
                <a:spcPct val="100000"/>
              </a:lnSpc>
              <a:spcBef>
                <a:spcPts val="600"/>
              </a:spcBef>
              <a:spcAft>
                <a:spcPts val="300"/>
              </a:spcAft>
              <a:tabLst>
                <a:tab algn="l" pos="177800"/>
              </a:tabLst>
            </a:pPr>
            <a:r>
              <a:rPr b="1" sz="2800" i="1" lang="en-US" noProof="1">
                <a:solidFill>
                  <a:srgbClr val="65FF65"/>
                </a:solidFill>
                <a:latin typeface="Times New Roman"/>
                <a:ea typeface="SimSun"/>
                <a:cs typeface="Times New Roman"/>
              </a:rPr>
              <a:t>A</a:t>
            </a:r>
            <a:r>
              <a:rPr b="1" sz="2800" i="1" lang="en-US" noProof="1">
                <a:solidFill>
                  <a:srgbClr val="65FF65"/>
                </a:solidFill>
                <a:latin typeface="Times New Roman"/>
                <a:ea typeface="SimSun"/>
                <a:cs typeface="Times New Roman"/>
              </a:rPr>
              <a:t>.</a:t>
            </a:r>
            <a:r>
              <a:rPr b="1" sz="2800" i="1" lang="en-US" noProof="1">
                <a:solidFill>
                  <a:srgbClr val="65FF65"/>
                </a:solidFill>
                <a:latin typeface="Times New Roman"/>
                <a:ea typeface="SimSun"/>
                <a:cs typeface="Times New Roman"/>
              </a:rPr>
              <a:t> </a:t>
            </a:r>
            <a:r>
              <a:rPr b="1" sz="2800" i="1" lang="en-US" noProof="1">
                <a:solidFill>
                  <a:srgbClr val="65FF65"/>
                </a:solidFill>
                <a:latin typeface="Times New Roman"/>
                <a:ea typeface="SimSun"/>
                <a:cs typeface="Times New Roman"/>
              </a:rPr>
              <a:t>Proposed System</a:t>
            </a:r>
            <a:r>
              <a:rPr b="1" sz="2800" i="1" lang="en-US" noProof="1">
                <a:solidFill>
                  <a:srgbClr val="65FF65"/>
                </a:solidFill>
                <a:latin typeface="Times New Roman"/>
                <a:ea typeface="SimSun"/>
                <a:cs typeface="Times New Roman"/>
              </a:rPr>
              <a:t> </a:t>
            </a:r>
            <a:endParaRPr b="1" sz="3200">
              <a:solidFill>
                <a:srgbClr val="65FF65"/>
              </a:solidFill>
            </a:endParaRPr>
          </a:p>
          <a:p>
            <a:pPr algn="just" indent="0">
              <a:lnSpc>
                <a:spcPct val="95000"/>
              </a:lnSpc>
              <a:spcAft>
                <a:spcPts val="600"/>
              </a:spcAft>
              <a:tabLst>
                <a:tab algn="l" pos="177800"/>
              </a:tabLst>
            </a:pPr>
            <a:r>
              <a:rPr b="1" sz="2800" i="0" lang="en-US" spc="-5">
                <a:solidFill>
                  <a:srgbClr val="000000"/>
                </a:solidFill>
                <a:latin typeface="Times New Roman"/>
                <a:ea typeface="SimSun"/>
                <a:cs typeface="Times New Roman"/>
              </a:rPr>
              <a:t>Once the data has been analyzed, it may be used to build a model. A preprocessed dataset and machine learning algorithms are required for model creation. Decision Tree Classification, Random Forest Classification, and Support Vector Machine (SVM) are some of the techniques used. The accuracy metrics Accuracy Score, Precision Score, Recall Score, and F1 Score are used to evaluate the four alternative models once they have been created. Figure depicts the proposed system's block diagram.</a:t>
            </a:r>
            <a:r>
              <a:rPr b="1" sz="2800" i="0" lang="en-US" spc="-5">
                <a:solidFill>
                  <a:srgbClr val="000000"/>
                </a:solidFill>
                <a:latin typeface="Times New Roman"/>
                <a:ea typeface="SimSun"/>
                <a:cs typeface="Times New Roman"/>
              </a:rPr>
              <a:t> </a:t>
            </a:r>
            <a:endParaRPr b="1" sz="1600" i="0" lang="en-US" spc="-5">
              <a:solidFill>
                <a:srgbClr val="000000"/>
              </a:solidFill>
              <a:latin typeface="Times New Roman"/>
              <a:ea typeface="SimSu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52" name=""/>
          <p:cNvPicPr>
            <a:picLocks/>
          </p:cNvPicPr>
          <p:nvPr/>
        </p:nvPicPr>
        <p:blipFill>
          <a:blip xmlns:r="http://schemas.openxmlformats.org/officeDocument/2006/relationships" r:embed="rId1"/>
          <a:stretch>
            <a:fillRect/>
          </a:stretch>
        </p:blipFill>
        <p:spPr>
          <a:xfrm rot="0">
            <a:off x="1129307" y="478674"/>
            <a:ext cx="6476884" cy="5550571"/>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66" name=""/>
          <p:cNvSpPr txBox="1"/>
          <p:nvPr/>
        </p:nvSpPr>
        <p:spPr>
          <a:xfrm>
            <a:off x="781799" y="736502"/>
            <a:ext cx="7351862" cy="6263640"/>
          </a:xfrm>
          <a:prstGeom prst="rect"/>
        </p:spPr>
        <p:txBody>
          <a:bodyPr rtlCol="0" wrap="square">
            <a:spAutoFit/>
          </a:bodyPr>
          <a:p>
            <a:pPr algn="l">
              <a:lnSpc>
                <a:spcPct val="100000"/>
              </a:lnSpc>
              <a:spcBef>
                <a:spcPts val="600"/>
              </a:spcBef>
              <a:spcAft>
                <a:spcPts val="300"/>
              </a:spcAft>
              <a:tabLst>
                <a:tab algn="l" pos="177800"/>
              </a:tabLst>
            </a:pPr>
            <a:r>
              <a:rPr b="1" sz="2800" lang="en-US">
                <a:solidFill>
                  <a:srgbClr val="000080"/>
                </a:solidFill>
              </a:rPr>
              <a:t>B</a:t>
            </a:r>
            <a:r>
              <a:rPr b="1" sz="2800" lang="en-US">
                <a:solidFill>
                  <a:srgbClr val="000080"/>
                </a:solidFill>
              </a:rPr>
              <a:t>.</a:t>
            </a:r>
            <a:r>
              <a:rPr b="1" sz="2800" lang="en-US">
                <a:solidFill>
                  <a:srgbClr val="000080"/>
                </a:solidFill>
              </a:rPr>
              <a:t> </a:t>
            </a:r>
            <a:r>
              <a:rPr b="1" sz="2800" lang="en-US">
                <a:solidFill>
                  <a:srgbClr val="000080"/>
                </a:solidFill>
              </a:rPr>
              <a:t>D</a:t>
            </a:r>
            <a:r>
              <a:rPr b="1" sz="2800" lang="en-US">
                <a:solidFill>
                  <a:srgbClr val="000080"/>
                </a:solidFill>
              </a:rPr>
              <a:t>a</a:t>
            </a:r>
            <a:r>
              <a:rPr b="1" sz="2800" lang="en-US">
                <a:solidFill>
                  <a:srgbClr val="000080"/>
                </a:solidFill>
              </a:rPr>
              <a:t>t</a:t>
            </a:r>
            <a:r>
              <a:rPr b="1" sz="2800" lang="en-US">
                <a:solidFill>
                  <a:srgbClr val="000080"/>
                </a:solidFill>
              </a:rPr>
              <a:t>aset</a:t>
            </a:r>
            <a:endParaRPr b="1" sz="3200">
              <a:solidFill>
                <a:srgbClr val="000080"/>
              </a:solidFill>
            </a:endParaRPr>
          </a:p>
          <a:p>
            <a:pPr algn="l">
              <a:lnSpc>
                <a:spcPct val="100000"/>
              </a:lnSpc>
              <a:spcBef>
                <a:spcPts val="600"/>
              </a:spcBef>
              <a:spcAft>
                <a:spcPts val="300"/>
              </a:spcAft>
              <a:tabLst>
                <a:tab algn="l" pos="177800"/>
              </a:tabLst>
            </a:pPr>
            <a:r>
              <a:rPr b="1" sz="2800" lang="en-US"/>
              <a:t>The Liver cirrhosis Dataset [41] was utilized to conduct the research. It has 615 rows and 13 columns in this dataset Either '1' or '0' is returned in the 'Category' output field. Values of zero and one reflect the presence or absence of Liver cirrhosis (LD) in the patient. It is more likely to see a zero in the output column than it is to see a one in the same column. Data pre-processing is used to ensure that the data is evenly distributed. Prior to pre-processing, the total number of LD and healthy data is shown in </a:t>
            </a:r>
            <a:r>
              <a:rPr b="1" sz="2800" lang="en-US"/>
              <a:t>F</a:t>
            </a:r>
            <a:r>
              <a:rPr b="1" sz="2800" lang="en-US"/>
              <a:t>i</a:t>
            </a:r>
            <a:r>
              <a:rPr b="1" sz="2800" lang="en-US"/>
              <a:t>g</a:t>
            </a:r>
            <a:r>
              <a:rPr b="1" sz="2800" lang="en-US"/>
              <a:t>ure </a:t>
            </a:r>
            <a:endParaRPr b="1" sz="3200"/>
          </a:p>
          <a:p>
            <a:pPr algn="l">
              <a:lnSpc>
                <a:spcPct val="100000"/>
              </a:lnSpc>
              <a:spcBef>
                <a:spcPts val="600"/>
              </a:spcBef>
              <a:spcAft>
                <a:spcPts val="300"/>
              </a:spcAft>
              <a:tabLst>
                <a:tab algn="l" pos="177800"/>
              </a:tabLst>
            </a:pP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53" name=""/>
          <p:cNvPicPr>
            <a:picLocks/>
          </p:cNvPicPr>
          <p:nvPr/>
        </p:nvPicPr>
        <p:blipFill>
          <a:blip xmlns:r="http://schemas.openxmlformats.org/officeDocument/2006/relationships" r:embed="rId1"/>
          <a:stretch>
            <a:fillRect/>
          </a:stretch>
        </p:blipFill>
        <p:spPr>
          <a:xfrm rot="0">
            <a:off x="163902" y="610376"/>
            <a:ext cx="8816196" cy="5637248"/>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pic>
        <p:nvPicPr>
          <p:cNvPr id="2097156" name=""/>
          <p:cNvPicPr>
            <a:picLocks/>
          </p:cNvPicPr>
          <p:nvPr/>
        </p:nvPicPr>
        <p:blipFill>
          <a:blip xmlns:r="http://schemas.openxmlformats.org/officeDocument/2006/relationships" r:embed="rId1"/>
          <a:stretch>
            <a:fillRect/>
          </a:stretch>
        </p:blipFill>
        <p:spPr>
          <a:xfrm rot="0">
            <a:off x="297776" y="1240269"/>
            <a:ext cx="8548448" cy="3460829"/>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RMX3750</dc:creator>
  <dcterms:created xsi:type="dcterms:W3CDTF">2015-05-11T22:30:45Z</dcterms:created>
  <dcterms:modified xsi:type="dcterms:W3CDTF">2025-07-06T15:39:57Z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20dbac002a934875bf41c34ace7df590</vt:lpwstr>
  </property>
</Properties>
</file>