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paritious/Coursera_Capstone/blob/master/IBM%20Data%20Science%20Capstone%20Week%205%20Java%20Truck.pdf"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paritious/Coursera_Capstone/blob/master/IBM_DS_CAPSTONE_JAVATRUCK_NB%20(2).ipynb" TargetMode="Externa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s://nbviewer.jupyter.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calgary.ca/csps/cns/research-and-strategy/community-profiles/community-profile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Java Truck Pilot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Using Data and K-Means Clustering to Profile Calgary Communities for a Mobile Coffee Vendor</a:t>
            </a:r>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a:xfrm>
            <a:off x="919119" y="185531"/>
            <a:ext cx="10353762" cy="1257300"/>
          </a:xfrm>
        </p:spPr>
        <p:txBody>
          <a:bodyPr/>
          <a:lstStyle/>
          <a:p>
            <a:r>
              <a:rPr lang="en-CA" dirty="0"/>
              <a:t>Data Acquisition and Cleaning</a:t>
            </a:r>
          </a:p>
        </p:txBody>
      </p:sp>
      <p:pic>
        <p:nvPicPr>
          <p:cNvPr id="5" name="Picture 4">
            <a:extLst>
              <a:ext uri="{FF2B5EF4-FFF2-40B4-BE49-F238E27FC236}">
                <a16:creationId xmlns:a16="http://schemas.microsoft.com/office/drawing/2014/main" id="{013C98D1-EF2D-4345-B932-00FB620B3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59" y="1904296"/>
            <a:ext cx="8353080" cy="1660539"/>
          </a:xfrm>
          <a:prstGeom prst="rect">
            <a:avLst/>
          </a:prstGeom>
        </p:spPr>
      </p:pic>
      <p:sp>
        <p:nvSpPr>
          <p:cNvPr id="6" name="TextBox 5">
            <a:extLst>
              <a:ext uri="{FF2B5EF4-FFF2-40B4-BE49-F238E27FC236}">
                <a16:creationId xmlns:a16="http://schemas.microsoft.com/office/drawing/2014/main" id="{958F2D7D-7117-4FBA-BAD6-93CC13A21AD0}"/>
              </a:ext>
            </a:extLst>
          </p:cNvPr>
          <p:cNvSpPr txBox="1"/>
          <p:nvPr/>
        </p:nvSpPr>
        <p:spPr>
          <a:xfrm>
            <a:off x="5135511" y="1258165"/>
            <a:ext cx="1920975" cy="369332"/>
          </a:xfrm>
          <a:prstGeom prst="rect">
            <a:avLst/>
          </a:prstGeom>
          <a:noFill/>
        </p:spPr>
        <p:txBody>
          <a:bodyPr wrap="none" rtlCol="0">
            <a:spAutoFit/>
          </a:bodyPr>
          <a:lstStyle/>
          <a:p>
            <a:r>
              <a:rPr lang="en-CA" dirty="0"/>
              <a:t>Full Venue Dataset</a:t>
            </a:r>
          </a:p>
        </p:txBody>
      </p:sp>
      <p:pic>
        <p:nvPicPr>
          <p:cNvPr id="8" name="Picture 7">
            <a:extLst>
              <a:ext uri="{FF2B5EF4-FFF2-40B4-BE49-F238E27FC236}">
                <a16:creationId xmlns:a16="http://schemas.microsoft.com/office/drawing/2014/main" id="{A4AB1F7C-B500-4C34-8381-1529B8040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978" y="4314734"/>
            <a:ext cx="8544044" cy="1794517"/>
          </a:xfrm>
          <a:prstGeom prst="rect">
            <a:avLst/>
          </a:prstGeom>
        </p:spPr>
      </p:pic>
      <p:sp>
        <p:nvSpPr>
          <p:cNvPr id="10" name="TextBox 9">
            <a:extLst>
              <a:ext uri="{FF2B5EF4-FFF2-40B4-BE49-F238E27FC236}">
                <a16:creationId xmlns:a16="http://schemas.microsoft.com/office/drawing/2014/main" id="{3413BFC8-F8FE-4EA6-A16B-2AE8BBB6B810}"/>
              </a:ext>
            </a:extLst>
          </p:cNvPr>
          <p:cNvSpPr txBox="1"/>
          <p:nvPr/>
        </p:nvSpPr>
        <p:spPr>
          <a:xfrm>
            <a:off x="4540796" y="3766874"/>
            <a:ext cx="3110403" cy="369332"/>
          </a:xfrm>
          <a:prstGeom prst="rect">
            <a:avLst/>
          </a:prstGeom>
          <a:noFill/>
        </p:spPr>
        <p:txBody>
          <a:bodyPr wrap="none" rtlCol="0">
            <a:spAutoFit/>
          </a:bodyPr>
          <a:lstStyle/>
          <a:p>
            <a:r>
              <a:rPr lang="en-CA" dirty="0"/>
              <a:t>Full Community Profile Dataset</a:t>
            </a:r>
          </a:p>
        </p:txBody>
      </p:sp>
    </p:spTree>
    <p:extLst>
      <p:ext uri="{BB962C8B-B14F-4D97-AF65-F5344CB8AC3E}">
        <p14:creationId xmlns:p14="http://schemas.microsoft.com/office/powerpoint/2010/main" val="193102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a:xfrm>
            <a:off x="919119" y="185531"/>
            <a:ext cx="10353762" cy="1257300"/>
          </a:xfrm>
        </p:spPr>
        <p:txBody>
          <a:bodyPr/>
          <a:lstStyle/>
          <a:p>
            <a:r>
              <a:rPr lang="en-CA" dirty="0"/>
              <a:t>Methodology/Analysis</a:t>
            </a:r>
          </a:p>
        </p:txBody>
      </p:sp>
      <p:sp>
        <p:nvSpPr>
          <p:cNvPr id="4" name="TextBox 3">
            <a:extLst>
              <a:ext uri="{FF2B5EF4-FFF2-40B4-BE49-F238E27FC236}">
                <a16:creationId xmlns:a16="http://schemas.microsoft.com/office/drawing/2014/main" id="{79DFE740-3D34-4C6D-A219-8909EF606DE8}"/>
              </a:ext>
            </a:extLst>
          </p:cNvPr>
          <p:cNvSpPr txBox="1"/>
          <p:nvPr/>
        </p:nvSpPr>
        <p:spPr>
          <a:xfrm>
            <a:off x="470452" y="1166842"/>
            <a:ext cx="11251096" cy="5355312"/>
          </a:xfrm>
          <a:prstGeom prst="rect">
            <a:avLst/>
          </a:prstGeom>
          <a:noFill/>
        </p:spPr>
        <p:txBody>
          <a:bodyPr wrap="square" rtlCol="0">
            <a:spAutoFit/>
          </a:bodyPr>
          <a:lstStyle/>
          <a:p>
            <a:r>
              <a:rPr lang="en-CA" dirty="0"/>
              <a:t>Given the nature of the business, it was determined that a focus on representing the data and the analytical results visually would be preferable. </a:t>
            </a:r>
          </a:p>
          <a:p>
            <a:endParaRPr lang="en-CA" dirty="0"/>
          </a:p>
          <a:p>
            <a:r>
              <a:rPr lang="en-CA" dirty="0"/>
              <a:t>The analysis is accomplished in 3 parts</a:t>
            </a:r>
          </a:p>
          <a:p>
            <a:endParaRPr lang="en-CA" dirty="0"/>
          </a:p>
          <a:p>
            <a:pPr marL="342900" indent="-342900">
              <a:buAutoNum type="arabicPeriod"/>
            </a:pPr>
            <a:r>
              <a:rPr lang="en-CA" b="1" i="1" u="sng" dirty="0"/>
              <a:t>Heat Mapping</a:t>
            </a:r>
            <a:r>
              <a:rPr lang="en-CA" dirty="0"/>
              <a:t>: A heat map is generated using the venues set. The goal is to provide a visual resource to be used for distinguishing between dense pockets of competing establishments and areas of the communities that might be conversely underserviced. </a:t>
            </a:r>
          </a:p>
          <a:p>
            <a:pPr marL="342900" indent="-342900">
              <a:buAutoNum type="arabicPeriod"/>
            </a:pPr>
            <a:endParaRPr lang="en-CA" dirty="0"/>
          </a:p>
          <a:p>
            <a:pPr marL="342900" indent="-342900">
              <a:buAutoNum type="arabicPeriod"/>
            </a:pPr>
            <a:r>
              <a:rPr lang="en-CA" b="1" i="1" u="sng" dirty="0"/>
              <a:t>Choropleth Mapping</a:t>
            </a:r>
            <a:r>
              <a:rPr lang="en-CA" dirty="0"/>
              <a:t>: Choropleth maps are used to visually profile the individual communities by mapping profile data along a continuous color gradient determined by the magnitude of the measure being mapped. 4 choropleth maps are generated.</a:t>
            </a:r>
          </a:p>
          <a:p>
            <a:r>
              <a:rPr lang="en-CA" dirty="0"/>
              <a:t>	a. Population Choropleth</a:t>
            </a:r>
          </a:p>
          <a:p>
            <a:r>
              <a:rPr lang="en-CA" dirty="0"/>
              <a:t>	b. Income Choropleth</a:t>
            </a:r>
          </a:p>
          <a:p>
            <a:r>
              <a:rPr lang="en-CA" dirty="0"/>
              <a:t>	c. Market Saturation Choropleth</a:t>
            </a:r>
          </a:p>
          <a:p>
            <a:r>
              <a:rPr lang="en-CA" dirty="0"/>
              <a:t>	d. Community Market Potential Index Score Choropleth</a:t>
            </a:r>
          </a:p>
          <a:p>
            <a:endParaRPr lang="en-CA" dirty="0"/>
          </a:p>
          <a:p>
            <a:r>
              <a:rPr lang="en-CA" i="1" dirty="0"/>
              <a:t>3. </a:t>
            </a:r>
            <a:r>
              <a:rPr lang="en-CA" dirty="0"/>
              <a:t> </a:t>
            </a:r>
            <a:r>
              <a:rPr lang="en-CA" b="1" i="1" u="sng" dirty="0"/>
              <a:t>K-Means Clustering:</a:t>
            </a:r>
            <a:r>
              <a:rPr lang="en-CA" dirty="0"/>
              <a:t> The K-Means algorithm is used to cluster/segment each community according to it’s income and                 market saturation profiles.</a:t>
            </a:r>
            <a:endParaRPr lang="en-CA" b="1" i="1" u="sng" dirty="0"/>
          </a:p>
        </p:txBody>
      </p:sp>
    </p:spTree>
    <p:extLst>
      <p:ext uri="{BB962C8B-B14F-4D97-AF65-F5344CB8AC3E}">
        <p14:creationId xmlns:p14="http://schemas.microsoft.com/office/powerpoint/2010/main" val="48398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6C08-92F6-4E13-AE2F-301A509893C5}"/>
              </a:ext>
            </a:extLst>
          </p:cNvPr>
          <p:cNvSpPr>
            <a:spLocks noGrp="1"/>
          </p:cNvSpPr>
          <p:nvPr>
            <p:ph type="title"/>
          </p:nvPr>
        </p:nvSpPr>
        <p:spPr/>
        <p:txBody>
          <a:bodyPr/>
          <a:lstStyle/>
          <a:p>
            <a:r>
              <a:rPr lang="en-CA" dirty="0"/>
              <a:t>Methodology/Analysis</a:t>
            </a:r>
          </a:p>
        </p:txBody>
      </p:sp>
      <p:sp>
        <p:nvSpPr>
          <p:cNvPr id="3" name="TextBox 2">
            <a:extLst>
              <a:ext uri="{FF2B5EF4-FFF2-40B4-BE49-F238E27FC236}">
                <a16:creationId xmlns:a16="http://schemas.microsoft.com/office/drawing/2014/main" id="{C03A5CAB-2A0B-4A6F-BB72-1A1982556F12}"/>
              </a:ext>
            </a:extLst>
          </p:cNvPr>
          <p:cNvSpPr txBox="1"/>
          <p:nvPr/>
        </p:nvSpPr>
        <p:spPr>
          <a:xfrm>
            <a:off x="1260258" y="2398644"/>
            <a:ext cx="9660835" cy="2862322"/>
          </a:xfrm>
          <a:prstGeom prst="rect">
            <a:avLst/>
          </a:prstGeom>
          <a:noFill/>
        </p:spPr>
        <p:txBody>
          <a:bodyPr wrap="square" rtlCol="0">
            <a:spAutoFit/>
          </a:bodyPr>
          <a:lstStyle/>
          <a:p>
            <a:pPr marL="342900" indent="-342900">
              <a:buAutoNum type="arabicPeriod"/>
            </a:pPr>
            <a:r>
              <a:rPr lang="en-CA" b="1" i="1" u="sng" dirty="0"/>
              <a:t>Heat Mapping</a:t>
            </a:r>
          </a:p>
          <a:p>
            <a:endParaRPr lang="en-CA" dirty="0"/>
          </a:p>
          <a:p>
            <a:r>
              <a:rPr lang="en-CA" dirty="0"/>
              <a:t>	No Data subset is necessary for the heat map portion of the analysis. The goal is to identify dense pockets of competition for the client so that they can avoid these areas and stick to underserviced communities/areas.</a:t>
            </a:r>
          </a:p>
          <a:p>
            <a:endParaRPr lang="en-CA" dirty="0"/>
          </a:p>
          <a:p>
            <a:r>
              <a:rPr lang="en-CA" dirty="0"/>
              <a:t>	For this purpose the ungrouped venue set is utilized and the coordinates for each of the venues returned by the Foursquare Places API call are mapped. Markers are included for each community for the viewers reference, and the population of each community is included in the marker label so that the viewer can get an idea of just how potentially underserviced (or otherwise) an particular area is. </a:t>
            </a:r>
          </a:p>
        </p:txBody>
      </p:sp>
    </p:spTree>
    <p:extLst>
      <p:ext uri="{BB962C8B-B14F-4D97-AF65-F5344CB8AC3E}">
        <p14:creationId xmlns:p14="http://schemas.microsoft.com/office/powerpoint/2010/main" val="325141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6160-E4A9-4392-9E18-011A3ACEB96F}"/>
              </a:ext>
            </a:extLst>
          </p:cNvPr>
          <p:cNvSpPr>
            <a:spLocks noGrp="1"/>
          </p:cNvSpPr>
          <p:nvPr>
            <p:ph type="title"/>
          </p:nvPr>
        </p:nvSpPr>
        <p:spPr>
          <a:xfrm>
            <a:off x="913794" y="392132"/>
            <a:ext cx="10353762" cy="1257300"/>
          </a:xfrm>
        </p:spPr>
        <p:txBody>
          <a:bodyPr/>
          <a:lstStyle/>
          <a:p>
            <a:r>
              <a:rPr lang="en-CA" dirty="0"/>
              <a:t>Methodology/Analysis</a:t>
            </a:r>
          </a:p>
        </p:txBody>
      </p:sp>
      <p:sp>
        <p:nvSpPr>
          <p:cNvPr id="3" name="TextBox 2">
            <a:extLst>
              <a:ext uri="{FF2B5EF4-FFF2-40B4-BE49-F238E27FC236}">
                <a16:creationId xmlns:a16="http://schemas.microsoft.com/office/drawing/2014/main" id="{01A630DF-98C8-42D7-8B66-1DC5CBBBD5C6}"/>
              </a:ext>
            </a:extLst>
          </p:cNvPr>
          <p:cNvSpPr txBox="1"/>
          <p:nvPr/>
        </p:nvSpPr>
        <p:spPr>
          <a:xfrm>
            <a:off x="398866" y="1649432"/>
            <a:ext cx="11383617" cy="5078313"/>
          </a:xfrm>
          <a:prstGeom prst="rect">
            <a:avLst/>
          </a:prstGeom>
          <a:noFill/>
        </p:spPr>
        <p:txBody>
          <a:bodyPr wrap="square" rtlCol="0">
            <a:spAutoFit/>
          </a:bodyPr>
          <a:lstStyle/>
          <a:p>
            <a:r>
              <a:rPr lang="en-CA" dirty="0"/>
              <a:t>2. </a:t>
            </a:r>
            <a:r>
              <a:rPr lang="en-CA" b="1" i="1" u="sng" dirty="0"/>
              <a:t>Choropleth Mapping</a:t>
            </a:r>
          </a:p>
          <a:p>
            <a:endParaRPr lang="en-CA" b="1" i="1" u="sng" dirty="0"/>
          </a:p>
          <a:p>
            <a:r>
              <a:rPr lang="en-CA" dirty="0"/>
              <a:t>	This portion is handled using the community profile set. Choropleth maps for the income (Median Inc) and population (Population) features is straight forward as these nominal measures and their corresponding data are mapped on a continuous color gradient according to their magnitude and contained to their respective community boundaries.</a:t>
            </a:r>
          </a:p>
          <a:p>
            <a:endParaRPr lang="en-CA" dirty="0"/>
          </a:p>
          <a:p>
            <a:r>
              <a:rPr lang="en-CA" dirty="0"/>
              <a:t>	The Market Saturation choropleth map involved creating a data subset including a feature titled ‘Saturation’. ‘Saturation’ is the result of calculating the population or residents per venue by simply dividing ‘Population’ by ‘Venue Count’ for each community. Null or zero values for ‘Venue Count’  can’t act as a numerator but are still meaningful, so null values for ‘Saturation’ receive a unique color assignment ‘Magenta’. To make sure the 13 cases for which no population data could be acquired didn’t also receive this unique color assignment null population values in the subset were replaced with the mean for the ‘Population’ feature. </a:t>
            </a:r>
          </a:p>
          <a:p>
            <a:endParaRPr lang="en-CA" dirty="0"/>
          </a:p>
          <a:p>
            <a:r>
              <a:rPr lang="en-CA" dirty="0"/>
              <a:t>	In Community Market Potential Index Score also required creating a subset. A ‘Saturation’ feature is again created, however, the 13 communities lacking income and population data remain null this time and the null values for ‘Venue Count’ are instead replaced with 1. The data is normalized using Z-Score normalization and a weighted product of “Median Inc’ and ‘Saturation’ with weights of 60% and 40% applied respectively. The resulting Community Market Potential Index Score is then visualized on a choropleth map (see the full </a:t>
            </a:r>
            <a:r>
              <a:rPr lang="en-CA" dirty="0">
                <a:hlinkClick r:id="rId2"/>
              </a:rPr>
              <a:t>Report</a:t>
            </a:r>
            <a:r>
              <a:rPr lang="en-CA" dirty="0"/>
              <a:t> here for assumptions and reasoning)</a:t>
            </a:r>
          </a:p>
        </p:txBody>
      </p:sp>
    </p:spTree>
    <p:extLst>
      <p:ext uri="{BB962C8B-B14F-4D97-AF65-F5344CB8AC3E}">
        <p14:creationId xmlns:p14="http://schemas.microsoft.com/office/powerpoint/2010/main" val="111908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6160-E4A9-4392-9E18-011A3ACEB96F}"/>
              </a:ext>
            </a:extLst>
          </p:cNvPr>
          <p:cNvSpPr>
            <a:spLocks noGrp="1"/>
          </p:cNvSpPr>
          <p:nvPr>
            <p:ph type="title"/>
          </p:nvPr>
        </p:nvSpPr>
        <p:spPr>
          <a:xfrm>
            <a:off x="913793" y="259611"/>
            <a:ext cx="10353762" cy="1257300"/>
          </a:xfrm>
        </p:spPr>
        <p:txBody>
          <a:bodyPr/>
          <a:lstStyle/>
          <a:p>
            <a:r>
              <a:rPr lang="en-CA" dirty="0"/>
              <a:t>Methodology/Analysis</a:t>
            </a:r>
          </a:p>
        </p:txBody>
      </p:sp>
      <p:sp>
        <p:nvSpPr>
          <p:cNvPr id="3" name="TextBox 2">
            <a:extLst>
              <a:ext uri="{FF2B5EF4-FFF2-40B4-BE49-F238E27FC236}">
                <a16:creationId xmlns:a16="http://schemas.microsoft.com/office/drawing/2014/main" id="{01A630DF-98C8-42D7-8B66-1DC5CBBBD5C6}"/>
              </a:ext>
            </a:extLst>
          </p:cNvPr>
          <p:cNvSpPr txBox="1"/>
          <p:nvPr/>
        </p:nvSpPr>
        <p:spPr>
          <a:xfrm>
            <a:off x="398865" y="1397675"/>
            <a:ext cx="11383617" cy="2031325"/>
          </a:xfrm>
          <a:prstGeom prst="rect">
            <a:avLst/>
          </a:prstGeom>
          <a:noFill/>
        </p:spPr>
        <p:txBody>
          <a:bodyPr wrap="square" rtlCol="0">
            <a:spAutoFit/>
          </a:bodyPr>
          <a:lstStyle/>
          <a:p>
            <a:r>
              <a:rPr lang="en-CA" b="1" i="1" u="sng" dirty="0"/>
              <a:t>3. Community Clustering/Segmentation</a:t>
            </a:r>
          </a:p>
          <a:p>
            <a:endParaRPr lang="en-CA" b="1" i="1" u="sng" dirty="0"/>
          </a:p>
          <a:p>
            <a:r>
              <a:rPr lang="en-CA" dirty="0"/>
              <a:t>	A subset of the community set is created using the same process and criteria as the index score choropleth subset. The saturation measure is used in order to contract the feature set down to 2 features so that the clustering results are easier to visualize and analyze. </a:t>
            </a:r>
          </a:p>
          <a:p>
            <a:r>
              <a:rPr lang="en-CA" dirty="0"/>
              <a:t>	The normalized data is then passed through a loop iterating over a range of potential K-values and fitting a model for each potential K-value. The Elbow Method is then used to determine the optimal K-value for the data. </a:t>
            </a:r>
          </a:p>
        </p:txBody>
      </p:sp>
      <p:pic>
        <p:nvPicPr>
          <p:cNvPr id="5" name="Picture 4">
            <a:extLst>
              <a:ext uri="{FF2B5EF4-FFF2-40B4-BE49-F238E27FC236}">
                <a16:creationId xmlns:a16="http://schemas.microsoft.com/office/drawing/2014/main" id="{4F4822D1-CBE3-4E0D-8944-4E46673B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65" y="3471536"/>
            <a:ext cx="4557448" cy="3255320"/>
          </a:xfrm>
          <a:prstGeom prst="rect">
            <a:avLst/>
          </a:prstGeom>
        </p:spPr>
      </p:pic>
      <p:sp>
        <p:nvSpPr>
          <p:cNvPr id="6" name="TextBox 5">
            <a:extLst>
              <a:ext uri="{FF2B5EF4-FFF2-40B4-BE49-F238E27FC236}">
                <a16:creationId xmlns:a16="http://schemas.microsoft.com/office/drawing/2014/main" id="{3D62EDD6-840A-4729-97AD-3D1EC26FFCFE}"/>
              </a:ext>
            </a:extLst>
          </p:cNvPr>
          <p:cNvSpPr txBox="1"/>
          <p:nvPr/>
        </p:nvSpPr>
        <p:spPr>
          <a:xfrm>
            <a:off x="5459896" y="3578086"/>
            <a:ext cx="6122504" cy="2308324"/>
          </a:xfrm>
          <a:prstGeom prst="rect">
            <a:avLst/>
          </a:prstGeom>
          <a:noFill/>
        </p:spPr>
        <p:txBody>
          <a:bodyPr wrap="square" rtlCol="0">
            <a:spAutoFit/>
          </a:bodyPr>
          <a:lstStyle/>
          <a:p>
            <a:r>
              <a:rPr lang="en-CA" dirty="0"/>
              <a:t>	The Within-Cluster Sum of Squares is obtained and plotted on a scatterplot. The ‘Elbow’ for the curve is identified at K = 5, and so the optimal K-value for the data and the model is determined to be 5.</a:t>
            </a:r>
          </a:p>
          <a:p>
            <a:r>
              <a:rPr lang="en-CA" dirty="0"/>
              <a:t>	The model is then fit using the determined optimal K-Value, each feature pair is assigned a cluster label, the results are visualized and cluster labels assigned descriptive labels, and each community is assigned it’s respective cluster label.</a:t>
            </a:r>
          </a:p>
        </p:txBody>
      </p:sp>
    </p:spTree>
    <p:extLst>
      <p:ext uri="{BB962C8B-B14F-4D97-AF65-F5344CB8AC3E}">
        <p14:creationId xmlns:p14="http://schemas.microsoft.com/office/powerpoint/2010/main" val="276316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E8F8-A848-4337-AA77-9D2647113037}"/>
              </a:ext>
            </a:extLst>
          </p:cNvPr>
          <p:cNvSpPr>
            <a:spLocks noGrp="1"/>
          </p:cNvSpPr>
          <p:nvPr>
            <p:ph type="title"/>
          </p:nvPr>
        </p:nvSpPr>
        <p:spPr/>
        <p:txBody>
          <a:bodyPr/>
          <a:lstStyle/>
          <a:p>
            <a:r>
              <a:rPr lang="en-CA" dirty="0"/>
              <a:t>Results</a:t>
            </a:r>
          </a:p>
        </p:txBody>
      </p:sp>
      <p:sp>
        <p:nvSpPr>
          <p:cNvPr id="3" name="TextBox 2">
            <a:extLst>
              <a:ext uri="{FF2B5EF4-FFF2-40B4-BE49-F238E27FC236}">
                <a16:creationId xmlns:a16="http://schemas.microsoft.com/office/drawing/2014/main" id="{63965824-FF61-4CB2-BBA5-3CAB6FB8F8CD}"/>
              </a:ext>
            </a:extLst>
          </p:cNvPr>
          <p:cNvSpPr txBox="1"/>
          <p:nvPr/>
        </p:nvSpPr>
        <p:spPr>
          <a:xfrm>
            <a:off x="629176" y="2027583"/>
            <a:ext cx="10923000" cy="1938992"/>
          </a:xfrm>
          <a:prstGeom prst="rect">
            <a:avLst/>
          </a:prstGeom>
          <a:noFill/>
        </p:spPr>
        <p:txBody>
          <a:bodyPr wrap="square" rtlCol="0">
            <a:spAutoFit/>
          </a:bodyPr>
          <a:lstStyle/>
          <a:p>
            <a:r>
              <a:rPr lang="en-CA" sz="2400" dirty="0"/>
              <a:t>	The goal of the analysis is to provide the client with simple and intuitive visual tools that leverage data for the purpose of aiding in the prioritization of communities in the early stages of their entrepreneurial Java Truck venture. Thus the results explored here are the resulting visual tools of the analysis which primarily take the form of various types of maps of the City of Calgary.</a:t>
            </a:r>
          </a:p>
        </p:txBody>
      </p:sp>
    </p:spTree>
    <p:extLst>
      <p:ext uri="{BB962C8B-B14F-4D97-AF65-F5344CB8AC3E}">
        <p14:creationId xmlns:p14="http://schemas.microsoft.com/office/powerpoint/2010/main" val="99446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4591-938F-49F9-8E9C-5364F6718D61}"/>
              </a:ext>
            </a:extLst>
          </p:cNvPr>
          <p:cNvSpPr>
            <a:spLocks noGrp="1"/>
          </p:cNvSpPr>
          <p:nvPr>
            <p:ph type="title"/>
          </p:nvPr>
        </p:nvSpPr>
        <p:spPr>
          <a:xfrm>
            <a:off x="919119" y="437322"/>
            <a:ext cx="10353762" cy="1073426"/>
          </a:xfrm>
        </p:spPr>
        <p:txBody>
          <a:bodyPr/>
          <a:lstStyle/>
          <a:p>
            <a:r>
              <a:rPr lang="en-CA" dirty="0"/>
              <a:t>Results</a:t>
            </a:r>
          </a:p>
        </p:txBody>
      </p:sp>
      <p:pic>
        <p:nvPicPr>
          <p:cNvPr id="6" name="Picture 5">
            <a:extLst>
              <a:ext uri="{FF2B5EF4-FFF2-40B4-BE49-F238E27FC236}">
                <a16:creationId xmlns:a16="http://schemas.microsoft.com/office/drawing/2014/main" id="{4C4C8420-EF0E-4719-890A-299C4A6D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722" y="1510748"/>
            <a:ext cx="6660940" cy="4909930"/>
          </a:xfrm>
          <a:prstGeom prst="rect">
            <a:avLst/>
          </a:prstGeom>
        </p:spPr>
      </p:pic>
      <p:sp>
        <p:nvSpPr>
          <p:cNvPr id="7" name="TextBox 6">
            <a:extLst>
              <a:ext uri="{FF2B5EF4-FFF2-40B4-BE49-F238E27FC236}">
                <a16:creationId xmlns:a16="http://schemas.microsoft.com/office/drawing/2014/main" id="{25F044B3-FECE-467A-86E3-57693D095827}"/>
              </a:ext>
            </a:extLst>
          </p:cNvPr>
          <p:cNvSpPr txBox="1"/>
          <p:nvPr/>
        </p:nvSpPr>
        <p:spPr>
          <a:xfrm>
            <a:off x="366338" y="1510748"/>
            <a:ext cx="4603227" cy="5078313"/>
          </a:xfrm>
          <a:prstGeom prst="rect">
            <a:avLst/>
          </a:prstGeom>
          <a:noFill/>
        </p:spPr>
        <p:txBody>
          <a:bodyPr wrap="square" rtlCol="0">
            <a:spAutoFit/>
          </a:bodyPr>
          <a:lstStyle/>
          <a:p>
            <a:pPr marL="342900" indent="-342900">
              <a:buAutoNum type="arabicPeriod"/>
            </a:pPr>
            <a:r>
              <a:rPr lang="en-CA" b="1" i="1" u="sng" dirty="0"/>
              <a:t>Heat Mapping</a:t>
            </a:r>
            <a:endParaRPr lang="en-CA" dirty="0"/>
          </a:p>
          <a:p>
            <a:r>
              <a:rPr lang="en-CA" dirty="0"/>
              <a:t>	All of the maps are best viewed in the notebook for this project which can be found </a:t>
            </a:r>
            <a:r>
              <a:rPr lang="en-CA" dirty="0">
                <a:hlinkClick r:id="rId3"/>
              </a:rPr>
              <a:t>here</a:t>
            </a:r>
            <a:r>
              <a:rPr lang="en-CA" dirty="0"/>
              <a:t>.  Copy the link for the Notebook into the Notebook viewer </a:t>
            </a:r>
            <a:r>
              <a:rPr lang="en-CA" dirty="0">
                <a:hlinkClick r:id="rId4"/>
              </a:rPr>
              <a:t>here</a:t>
            </a:r>
            <a:r>
              <a:rPr lang="en-CA" dirty="0"/>
              <a:t> to view the maps.</a:t>
            </a:r>
          </a:p>
          <a:p>
            <a:endParaRPr lang="en-CA" dirty="0"/>
          </a:p>
          <a:p>
            <a:r>
              <a:rPr lang="en-CA" dirty="0"/>
              <a:t>	The heat map shows the client where dense pockets of competition are located, and as well it shows where potentially underserviced communities can be located. Sever in the NE of the city can be seen to have no venues in or relatively nearby when compared to most, and it can also be seen that by sticking to the periphery the client may be able to address underserviced communities and regions where sudden pockets of demand have developed but have yet to be addressed by conventional brick-and-mortar establishments.</a:t>
            </a:r>
          </a:p>
        </p:txBody>
      </p:sp>
    </p:spTree>
    <p:extLst>
      <p:ext uri="{BB962C8B-B14F-4D97-AF65-F5344CB8AC3E}">
        <p14:creationId xmlns:p14="http://schemas.microsoft.com/office/powerpoint/2010/main" val="206174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4591-938F-49F9-8E9C-5364F6718D61}"/>
              </a:ext>
            </a:extLst>
          </p:cNvPr>
          <p:cNvSpPr>
            <a:spLocks noGrp="1"/>
          </p:cNvSpPr>
          <p:nvPr>
            <p:ph type="title"/>
          </p:nvPr>
        </p:nvSpPr>
        <p:spPr>
          <a:xfrm>
            <a:off x="919119" y="437322"/>
            <a:ext cx="10353762" cy="1073426"/>
          </a:xfrm>
        </p:spPr>
        <p:txBody>
          <a:bodyPr/>
          <a:lstStyle/>
          <a:p>
            <a:r>
              <a:rPr lang="en-CA" dirty="0"/>
              <a:t>Results</a:t>
            </a:r>
          </a:p>
        </p:txBody>
      </p:sp>
      <p:sp>
        <p:nvSpPr>
          <p:cNvPr id="7" name="TextBox 6">
            <a:extLst>
              <a:ext uri="{FF2B5EF4-FFF2-40B4-BE49-F238E27FC236}">
                <a16:creationId xmlns:a16="http://schemas.microsoft.com/office/drawing/2014/main" id="{25F044B3-FECE-467A-86E3-57693D095827}"/>
              </a:ext>
            </a:extLst>
          </p:cNvPr>
          <p:cNvSpPr txBox="1"/>
          <p:nvPr/>
        </p:nvSpPr>
        <p:spPr>
          <a:xfrm>
            <a:off x="5045613" y="1257187"/>
            <a:ext cx="2061901" cy="369332"/>
          </a:xfrm>
          <a:prstGeom prst="rect">
            <a:avLst/>
          </a:prstGeom>
          <a:noFill/>
        </p:spPr>
        <p:txBody>
          <a:bodyPr wrap="square" rtlCol="0">
            <a:spAutoFit/>
          </a:bodyPr>
          <a:lstStyle/>
          <a:p>
            <a:r>
              <a:rPr lang="en-CA" b="1" i="1" u="sng" dirty="0"/>
              <a:t>2. Choropleth Maps</a:t>
            </a:r>
            <a:endParaRPr lang="en-CA" dirty="0"/>
          </a:p>
        </p:txBody>
      </p:sp>
      <p:pic>
        <p:nvPicPr>
          <p:cNvPr id="8" name="Picture 7">
            <a:extLst>
              <a:ext uri="{FF2B5EF4-FFF2-40B4-BE49-F238E27FC236}">
                <a16:creationId xmlns:a16="http://schemas.microsoft.com/office/drawing/2014/main" id="{82EFB3E3-BE2E-4FB9-A690-B599BC1C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84" y="2330613"/>
            <a:ext cx="5657216" cy="3414204"/>
          </a:xfrm>
          <a:prstGeom prst="rect">
            <a:avLst/>
          </a:prstGeom>
        </p:spPr>
      </p:pic>
      <p:pic>
        <p:nvPicPr>
          <p:cNvPr id="10" name="Picture 9">
            <a:extLst>
              <a:ext uri="{FF2B5EF4-FFF2-40B4-BE49-F238E27FC236}">
                <a16:creationId xmlns:a16="http://schemas.microsoft.com/office/drawing/2014/main" id="{66C2A8C9-1DF6-4C7C-9834-7C47FC3A8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499" y="2330613"/>
            <a:ext cx="5657008" cy="3414204"/>
          </a:xfrm>
          <a:prstGeom prst="rect">
            <a:avLst/>
          </a:prstGeom>
        </p:spPr>
      </p:pic>
      <p:sp>
        <p:nvSpPr>
          <p:cNvPr id="12" name="TextBox 11">
            <a:extLst>
              <a:ext uri="{FF2B5EF4-FFF2-40B4-BE49-F238E27FC236}">
                <a16:creationId xmlns:a16="http://schemas.microsoft.com/office/drawing/2014/main" id="{1A13D0FB-992F-406B-9152-3C53F84DA841}"/>
              </a:ext>
            </a:extLst>
          </p:cNvPr>
          <p:cNvSpPr txBox="1"/>
          <p:nvPr/>
        </p:nvSpPr>
        <p:spPr>
          <a:xfrm>
            <a:off x="1733061" y="1793900"/>
            <a:ext cx="3068661" cy="369332"/>
          </a:xfrm>
          <a:prstGeom prst="rect">
            <a:avLst/>
          </a:prstGeom>
          <a:noFill/>
        </p:spPr>
        <p:txBody>
          <a:bodyPr wrap="none" rtlCol="0">
            <a:spAutoFit/>
          </a:bodyPr>
          <a:lstStyle/>
          <a:p>
            <a:r>
              <a:rPr lang="en-CA" i="1" dirty="0"/>
              <a:t>Community Population Choropleth</a:t>
            </a:r>
          </a:p>
        </p:txBody>
      </p:sp>
      <p:sp>
        <p:nvSpPr>
          <p:cNvPr id="13" name="TextBox 12">
            <a:extLst>
              <a:ext uri="{FF2B5EF4-FFF2-40B4-BE49-F238E27FC236}">
                <a16:creationId xmlns:a16="http://schemas.microsoft.com/office/drawing/2014/main" id="{A92430A0-EB06-4232-83E6-19F54EDAC5C8}"/>
              </a:ext>
            </a:extLst>
          </p:cNvPr>
          <p:cNvSpPr txBox="1"/>
          <p:nvPr/>
        </p:nvSpPr>
        <p:spPr>
          <a:xfrm>
            <a:off x="6936439" y="1804025"/>
            <a:ext cx="4403128" cy="369332"/>
          </a:xfrm>
          <a:prstGeom prst="rect">
            <a:avLst/>
          </a:prstGeom>
          <a:noFill/>
        </p:spPr>
        <p:txBody>
          <a:bodyPr wrap="none" rtlCol="0">
            <a:spAutoFit/>
          </a:bodyPr>
          <a:lstStyle/>
          <a:p>
            <a:r>
              <a:rPr lang="en-CA" i="1" dirty="0"/>
              <a:t>Community Median Household Income Choropleth</a:t>
            </a:r>
          </a:p>
        </p:txBody>
      </p:sp>
    </p:spTree>
    <p:extLst>
      <p:ext uri="{BB962C8B-B14F-4D97-AF65-F5344CB8AC3E}">
        <p14:creationId xmlns:p14="http://schemas.microsoft.com/office/powerpoint/2010/main" val="177427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4591-938F-49F9-8E9C-5364F6718D61}"/>
              </a:ext>
            </a:extLst>
          </p:cNvPr>
          <p:cNvSpPr>
            <a:spLocks noGrp="1"/>
          </p:cNvSpPr>
          <p:nvPr>
            <p:ph type="title"/>
          </p:nvPr>
        </p:nvSpPr>
        <p:spPr>
          <a:xfrm>
            <a:off x="919119" y="397565"/>
            <a:ext cx="10353762" cy="1073426"/>
          </a:xfrm>
        </p:spPr>
        <p:txBody>
          <a:bodyPr/>
          <a:lstStyle/>
          <a:p>
            <a:r>
              <a:rPr lang="en-CA" dirty="0"/>
              <a:t>Results</a:t>
            </a:r>
          </a:p>
        </p:txBody>
      </p:sp>
      <p:sp>
        <p:nvSpPr>
          <p:cNvPr id="7" name="TextBox 6">
            <a:extLst>
              <a:ext uri="{FF2B5EF4-FFF2-40B4-BE49-F238E27FC236}">
                <a16:creationId xmlns:a16="http://schemas.microsoft.com/office/drawing/2014/main" id="{25F044B3-FECE-467A-86E3-57693D095827}"/>
              </a:ext>
            </a:extLst>
          </p:cNvPr>
          <p:cNvSpPr txBox="1"/>
          <p:nvPr/>
        </p:nvSpPr>
        <p:spPr>
          <a:xfrm>
            <a:off x="5045613" y="1257187"/>
            <a:ext cx="2061901" cy="369332"/>
          </a:xfrm>
          <a:prstGeom prst="rect">
            <a:avLst/>
          </a:prstGeom>
          <a:noFill/>
        </p:spPr>
        <p:txBody>
          <a:bodyPr wrap="square" rtlCol="0">
            <a:spAutoFit/>
          </a:bodyPr>
          <a:lstStyle/>
          <a:p>
            <a:r>
              <a:rPr lang="en-CA" b="1" i="1" u="sng" dirty="0"/>
              <a:t>2. Choropleth Maps</a:t>
            </a:r>
            <a:endParaRPr lang="en-CA" dirty="0"/>
          </a:p>
        </p:txBody>
      </p:sp>
      <p:sp>
        <p:nvSpPr>
          <p:cNvPr id="12" name="TextBox 11">
            <a:extLst>
              <a:ext uri="{FF2B5EF4-FFF2-40B4-BE49-F238E27FC236}">
                <a16:creationId xmlns:a16="http://schemas.microsoft.com/office/drawing/2014/main" id="{1A13D0FB-992F-406B-9152-3C53F84DA841}"/>
              </a:ext>
            </a:extLst>
          </p:cNvPr>
          <p:cNvSpPr txBox="1"/>
          <p:nvPr/>
        </p:nvSpPr>
        <p:spPr>
          <a:xfrm>
            <a:off x="1901022" y="1793900"/>
            <a:ext cx="2680606" cy="369332"/>
          </a:xfrm>
          <a:prstGeom prst="rect">
            <a:avLst/>
          </a:prstGeom>
          <a:noFill/>
        </p:spPr>
        <p:txBody>
          <a:bodyPr wrap="none" rtlCol="0">
            <a:spAutoFit/>
          </a:bodyPr>
          <a:lstStyle/>
          <a:p>
            <a:r>
              <a:rPr lang="en-CA" i="1" dirty="0"/>
              <a:t>Market Saturation Choropleth</a:t>
            </a:r>
          </a:p>
        </p:txBody>
      </p:sp>
      <p:sp>
        <p:nvSpPr>
          <p:cNvPr id="13" name="TextBox 12">
            <a:extLst>
              <a:ext uri="{FF2B5EF4-FFF2-40B4-BE49-F238E27FC236}">
                <a16:creationId xmlns:a16="http://schemas.microsoft.com/office/drawing/2014/main" id="{A92430A0-EB06-4232-83E6-19F54EDAC5C8}"/>
              </a:ext>
            </a:extLst>
          </p:cNvPr>
          <p:cNvSpPr txBox="1"/>
          <p:nvPr/>
        </p:nvSpPr>
        <p:spPr>
          <a:xfrm>
            <a:off x="6920895" y="1793900"/>
            <a:ext cx="4555414" cy="369332"/>
          </a:xfrm>
          <a:prstGeom prst="rect">
            <a:avLst/>
          </a:prstGeom>
          <a:noFill/>
        </p:spPr>
        <p:txBody>
          <a:bodyPr wrap="none" rtlCol="0">
            <a:spAutoFit/>
          </a:bodyPr>
          <a:lstStyle/>
          <a:p>
            <a:r>
              <a:rPr lang="en-CA" i="1" dirty="0"/>
              <a:t>Community Market Potential Index Score Choropleth</a:t>
            </a:r>
          </a:p>
        </p:txBody>
      </p:sp>
      <p:pic>
        <p:nvPicPr>
          <p:cNvPr id="4" name="Picture 3">
            <a:extLst>
              <a:ext uri="{FF2B5EF4-FFF2-40B4-BE49-F238E27FC236}">
                <a16:creationId xmlns:a16="http://schemas.microsoft.com/office/drawing/2014/main" id="{6E825B9A-24C4-4F6C-AB7E-A5A7C9293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52" y="2330613"/>
            <a:ext cx="5709347" cy="3414204"/>
          </a:xfrm>
          <a:prstGeom prst="rect">
            <a:avLst/>
          </a:prstGeom>
        </p:spPr>
      </p:pic>
      <p:pic>
        <p:nvPicPr>
          <p:cNvPr id="6" name="Picture 5">
            <a:extLst>
              <a:ext uri="{FF2B5EF4-FFF2-40B4-BE49-F238E27FC236}">
                <a16:creationId xmlns:a16="http://schemas.microsoft.com/office/drawing/2014/main" id="{E949AFF9-A7EE-46C8-A6D3-002BFA1CD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234" y="2330613"/>
            <a:ext cx="5692737" cy="3414204"/>
          </a:xfrm>
          <a:prstGeom prst="rect">
            <a:avLst/>
          </a:prstGeom>
        </p:spPr>
      </p:pic>
    </p:spTree>
    <p:extLst>
      <p:ext uri="{BB962C8B-B14F-4D97-AF65-F5344CB8AC3E}">
        <p14:creationId xmlns:p14="http://schemas.microsoft.com/office/powerpoint/2010/main" val="223440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8C43-275D-4258-86C3-F5E775EB3E7C}"/>
              </a:ext>
            </a:extLst>
          </p:cNvPr>
          <p:cNvSpPr>
            <a:spLocks noGrp="1"/>
          </p:cNvSpPr>
          <p:nvPr>
            <p:ph type="title"/>
          </p:nvPr>
        </p:nvSpPr>
        <p:spPr>
          <a:xfrm>
            <a:off x="827656" y="374361"/>
            <a:ext cx="3512431" cy="874643"/>
          </a:xfrm>
        </p:spPr>
        <p:txBody>
          <a:bodyPr/>
          <a:lstStyle/>
          <a:p>
            <a:r>
              <a:rPr lang="en-CA" dirty="0"/>
              <a:t>Results</a:t>
            </a:r>
          </a:p>
        </p:txBody>
      </p:sp>
      <p:sp>
        <p:nvSpPr>
          <p:cNvPr id="3" name="TextBox 2">
            <a:extLst>
              <a:ext uri="{FF2B5EF4-FFF2-40B4-BE49-F238E27FC236}">
                <a16:creationId xmlns:a16="http://schemas.microsoft.com/office/drawing/2014/main" id="{C3D5994D-A105-4ACC-9C9B-D59C8F384BC0}"/>
              </a:ext>
            </a:extLst>
          </p:cNvPr>
          <p:cNvSpPr txBox="1"/>
          <p:nvPr/>
        </p:nvSpPr>
        <p:spPr>
          <a:xfrm>
            <a:off x="171674" y="1682234"/>
            <a:ext cx="4824396" cy="2308324"/>
          </a:xfrm>
          <a:prstGeom prst="rect">
            <a:avLst/>
          </a:prstGeom>
          <a:noFill/>
        </p:spPr>
        <p:txBody>
          <a:bodyPr wrap="square" rtlCol="0">
            <a:spAutoFit/>
          </a:bodyPr>
          <a:lstStyle/>
          <a:p>
            <a:r>
              <a:rPr lang="en-CA" b="1" i="1" u="sng" dirty="0"/>
              <a:t>3. K-Means Clustering/Community Segmentation</a:t>
            </a:r>
          </a:p>
          <a:p>
            <a:r>
              <a:rPr lang="en-CA" dirty="0"/>
              <a:t>	</a:t>
            </a:r>
          </a:p>
          <a:p>
            <a:r>
              <a:rPr lang="en-CA" dirty="0"/>
              <a:t>	The cluster results are visualized in the scatter plot to the right.  Each cluster label corresponds with a specific color as denoted by the provided legend, and each label and their respective color are given a descriptive label based on their respective income and saturation profiles.</a:t>
            </a:r>
          </a:p>
        </p:txBody>
      </p:sp>
      <p:pic>
        <p:nvPicPr>
          <p:cNvPr id="5" name="Picture 4">
            <a:extLst>
              <a:ext uri="{FF2B5EF4-FFF2-40B4-BE49-F238E27FC236}">
                <a16:creationId xmlns:a16="http://schemas.microsoft.com/office/drawing/2014/main" id="{4D7AF41D-ECB1-49B5-93CD-CD38A80B0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90" y="5048654"/>
            <a:ext cx="9850225" cy="1523853"/>
          </a:xfrm>
          <a:prstGeom prst="rect">
            <a:avLst/>
          </a:prstGeom>
        </p:spPr>
      </p:pic>
      <p:pic>
        <p:nvPicPr>
          <p:cNvPr id="7" name="Picture 6">
            <a:extLst>
              <a:ext uri="{FF2B5EF4-FFF2-40B4-BE49-F238E27FC236}">
                <a16:creationId xmlns:a16="http://schemas.microsoft.com/office/drawing/2014/main" id="{CF8E71EA-A7F9-4C9E-84A9-FE7F021E3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603" y="811683"/>
            <a:ext cx="5458587" cy="3772426"/>
          </a:xfrm>
          <a:prstGeom prst="rect">
            <a:avLst/>
          </a:prstGeom>
        </p:spPr>
      </p:pic>
    </p:spTree>
    <p:extLst>
      <p:ext uri="{BB962C8B-B14F-4D97-AF65-F5344CB8AC3E}">
        <p14:creationId xmlns:p14="http://schemas.microsoft.com/office/powerpoint/2010/main" val="312321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B8C8-4CAF-4680-A45B-7A84C93929E6}"/>
              </a:ext>
            </a:extLst>
          </p:cNvPr>
          <p:cNvSpPr>
            <a:spLocks noGrp="1"/>
          </p:cNvSpPr>
          <p:nvPr>
            <p:ph type="title"/>
          </p:nvPr>
        </p:nvSpPr>
        <p:spPr/>
        <p:txBody>
          <a:bodyPr>
            <a:normAutofit/>
          </a:bodyPr>
          <a:lstStyle/>
          <a:p>
            <a:r>
              <a:rPr lang="en-CA" sz="8000" dirty="0"/>
              <a:t>Background</a:t>
            </a:r>
          </a:p>
        </p:txBody>
      </p:sp>
      <p:sp>
        <p:nvSpPr>
          <p:cNvPr id="5" name="TextBox 4">
            <a:extLst>
              <a:ext uri="{FF2B5EF4-FFF2-40B4-BE49-F238E27FC236}">
                <a16:creationId xmlns:a16="http://schemas.microsoft.com/office/drawing/2014/main" id="{64FBD793-11C7-4ED1-956F-B11283ADFD12}"/>
              </a:ext>
            </a:extLst>
          </p:cNvPr>
          <p:cNvSpPr txBox="1"/>
          <p:nvPr/>
        </p:nvSpPr>
        <p:spPr>
          <a:xfrm>
            <a:off x="636103" y="2134392"/>
            <a:ext cx="10631453" cy="4154984"/>
          </a:xfrm>
          <a:prstGeom prst="rect">
            <a:avLst/>
          </a:prstGeom>
          <a:noFill/>
        </p:spPr>
        <p:txBody>
          <a:bodyPr wrap="square" rtlCol="0">
            <a:spAutoFit/>
          </a:bodyPr>
          <a:lstStyle/>
          <a:p>
            <a:r>
              <a:rPr lang="en-CA" sz="2400" dirty="0"/>
              <a:t>2020 has been a strange and turbulent year, and recent developments have seen metropolitan centres and their characteristic  bustle hollowed out and hushed as business close their doors and employees transition to working remotely.</a:t>
            </a:r>
          </a:p>
          <a:p>
            <a:endParaRPr lang="en-CA" sz="2400" dirty="0"/>
          </a:p>
          <a:p>
            <a:r>
              <a:rPr lang="en-CA" sz="2400" dirty="0"/>
              <a:t>An entrepreneurial coffee artisan hopes to capitalize on these changes by taking their skillset on the road and adapting the tried and true ice cream truck business model to the world of craft coffee.</a:t>
            </a:r>
          </a:p>
          <a:p>
            <a:endParaRPr lang="en-CA" sz="2400" dirty="0"/>
          </a:p>
          <a:p>
            <a:r>
              <a:rPr lang="en-CA" sz="2400" dirty="0"/>
              <a:t>They have approached you to aid them in leveraging data to profile Calgary’s residential communities for the purpose of identifying those communities and regions of the city best suited for their proposed operation.</a:t>
            </a:r>
          </a:p>
        </p:txBody>
      </p:sp>
    </p:spTree>
    <p:extLst>
      <p:ext uri="{BB962C8B-B14F-4D97-AF65-F5344CB8AC3E}">
        <p14:creationId xmlns:p14="http://schemas.microsoft.com/office/powerpoint/2010/main" val="1291100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6329-5D65-4CE2-AB27-D92E517BEE35}"/>
              </a:ext>
            </a:extLst>
          </p:cNvPr>
          <p:cNvSpPr>
            <a:spLocks noGrp="1"/>
          </p:cNvSpPr>
          <p:nvPr>
            <p:ph type="title"/>
          </p:nvPr>
        </p:nvSpPr>
        <p:spPr>
          <a:xfrm>
            <a:off x="746841" y="543313"/>
            <a:ext cx="3401090" cy="1257300"/>
          </a:xfrm>
        </p:spPr>
        <p:txBody>
          <a:bodyPr/>
          <a:lstStyle/>
          <a:p>
            <a:r>
              <a:rPr lang="en-CA" dirty="0"/>
              <a:t>Results</a:t>
            </a:r>
          </a:p>
        </p:txBody>
      </p:sp>
      <p:pic>
        <p:nvPicPr>
          <p:cNvPr id="4" name="Picture 3">
            <a:extLst>
              <a:ext uri="{FF2B5EF4-FFF2-40B4-BE49-F238E27FC236}">
                <a16:creationId xmlns:a16="http://schemas.microsoft.com/office/drawing/2014/main" id="{0D1E3767-349A-458F-95A1-EE391F8A0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547" y="543313"/>
            <a:ext cx="6131334" cy="5771373"/>
          </a:xfrm>
          <a:prstGeom prst="rect">
            <a:avLst/>
          </a:prstGeom>
        </p:spPr>
      </p:pic>
      <p:sp>
        <p:nvSpPr>
          <p:cNvPr id="5" name="TextBox 4">
            <a:extLst>
              <a:ext uri="{FF2B5EF4-FFF2-40B4-BE49-F238E27FC236}">
                <a16:creationId xmlns:a16="http://schemas.microsoft.com/office/drawing/2014/main" id="{8A4E005C-CDDA-495F-A6D7-7EF87DC94490}"/>
              </a:ext>
            </a:extLst>
          </p:cNvPr>
          <p:cNvSpPr txBox="1"/>
          <p:nvPr/>
        </p:nvSpPr>
        <p:spPr>
          <a:xfrm>
            <a:off x="238840" y="1800613"/>
            <a:ext cx="4531943" cy="2585323"/>
          </a:xfrm>
          <a:prstGeom prst="rect">
            <a:avLst/>
          </a:prstGeom>
          <a:noFill/>
        </p:spPr>
        <p:txBody>
          <a:bodyPr wrap="square" rtlCol="0">
            <a:spAutoFit/>
          </a:bodyPr>
          <a:lstStyle/>
          <a:p>
            <a:r>
              <a:rPr lang="en-CA" b="1" i="1" u="sng" dirty="0"/>
              <a:t>Clustering Continued…</a:t>
            </a:r>
          </a:p>
          <a:p>
            <a:endParaRPr lang="en-CA" b="1" i="1" u="sng" dirty="0"/>
          </a:p>
          <a:p>
            <a:r>
              <a:rPr lang="en-CA" dirty="0"/>
              <a:t>	The clustering results are then</a:t>
            </a:r>
          </a:p>
          <a:p>
            <a:r>
              <a:rPr lang="en-CA" dirty="0"/>
              <a:t>Appended to the primary community dataset</a:t>
            </a:r>
          </a:p>
          <a:p>
            <a:r>
              <a:rPr lang="en-CA" dirty="0"/>
              <a:t>and each community is mapped and identified</a:t>
            </a:r>
          </a:p>
          <a:p>
            <a:r>
              <a:rPr lang="en-CA" dirty="0"/>
              <a:t>with a marker corresponding to it’s color and </a:t>
            </a:r>
          </a:p>
          <a:p>
            <a:r>
              <a:rPr lang="en-CA" dirty="0"/>
              <a:t>respective cluster assignment. A descriptive </a:t>
            </a:r>
          </a:p>
          <a:p>
            <a:r>
              <a:rPr lang="en-CA" dirty="0"/>
              <a:t>label is provided and made visible by clicking on a given community. </a:t>
            </a:r>
          </a:p>
        </p:txBody>
      </p:sp>
    </p:spTree>
    <p:extLst>
      <p:ext uri="{BB962C8B-B14F-4D97-AF65-F5344CB8AC3E}">
        <p14:creationId xmlns:p14="http://schemas.microsoft.com/office/powerpoint/2010/main" val="137505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B8C8-4CAF-4680-A45B-7A84C93929E6}"/>
              </a:ext>
            </a:extLst>
          </p:cNvPr>
          <p:cNvSpPr>
            <a:spLocks noGrp="1"/>
          </p:cNvSpPr>
          <p:nvPr>
            <p:ph type="title"/>
          </p:nvPr>
        </p:nvSpPr>
        <p:spPr/>
        <p:txBody>
          <a:bodyPr>
            <a:normAutofit/>
          </a:bodyPr>
          <a:lstStyle/>
          <a:p>
            <a:r>
              <a:rPr lang="en-CA" sz="8000" dirty="0"/>
              <a:t>Business Problem</a:t>
            </a:r>
          </a:p>
        </p:txBody>
      </p:sp>
      <p:sp>
        <p:nvSpPr>
          <p:cNvPr id="5" name="TextBox 4">
            <a:extLst>
              <a:ext uri="{FF2B5EF4-FFF2-40B4-BE49-F238E27FC236}">
                <a16:creationId xmlns:a16="http://schemas.microsoft.com/office/drawing/2014/main" id="{64FBD793-11C7-4ED1-956F-B11283ADFD12}"/>
              </a:ext>
            </a:extLst>
          </p:cNvPr>
          <p:cNvSpPr txBox="1"/>
          <p:nvPr/>
        </p:nvSpPr>
        <p:spPr>
          <a:xfrm>
            <a:off x="636103" y="2134392"/>
            <a:ext cx="10631453" cy="2062103"/>
          </a:xfrm>
          <a:prstGeom prst="rect">
            <a:avLst/>
          </a:prstGeom>
          <a:noFill/>
        </p:spPr>
        <p:txBody>
          <a:bodyPr wrap="square" rtlCol="0">
            <a:spAutoFit/>
          </a:bodyPr>
          <a:lstStyle/>
          <a:p>
            <a:r>
              <a:rPr lang="en-CA" sz="3200" b="1" i="1" dirty="0">
                <a:effectLst/>
                <a:latin typeface="Calibri" panose="020F0502020204030204" pitchFamily="34" charset="0"/>
                <a:ea typeface="Calibri" panose="020F0502020204030204" pitchFamily="34" charset="0"/>
                <a:cs typeface="Arial" panose="020B0604020202020204" pitchFamily="34" charset="0"/>
              </a:rPr>
              <a:t>How can the various communities of the City of Calgary be profiled/classified for the purpose of identifying those communities which could be expected to provide the highest likelihood of positive returns for our client?</a:t>
            </a:r>
            <a:endParaRPr lang="en-CA" sz="3200" dirty="0"/>
          </a:p>
        </p:txBody>
      </p:sp>
    </p:spTree>
    <p:extLst>
      <p:ext uri="{BB962C8B-B14F-4D97-AF65-F5344CB8AC3E}">
        <p14:creationId xmlns:p14="http://schemas.microsoft.com/office/powerpoint/2010/main" val="42271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B8C8-4CAF-4680-A45B-7A84C93929E6}"/>
              </a:ext>
            </a:extLst>
          </p:cNvPr>
          <p:cNvSpPr>
            <a:spLocks noGrp="1"/>
          </p:cNvSpPr>
          <p:nvPr>
            <p:ph type="title"/>
          </p:nvPr>
        </p:nvSpPr>
        <p:spPr/>
        <p:txBody>
          <a:bodyPr>
            <a:normAutofit/>
          </a:bodyPr>
          <a:lstStyle/>
          <a:p>
            <a:r>
              <a:rPr lang="en-CA" sz="8000" dirty="0"/>
              <a:t>Data Sources</a:t>
            </a:r>
          </a:p>
        </p:txBody>
      </p:sp>
      <p:sp>
        <p:nvSpPr>
          <p:cNvPr id="3" name="TextBox 2">
            <a:extLst>
              <a:ext uri="{FF2B5EF4-FFF2-40B4-BE49-F238E27FC236}">
                <a16:creationId xmlns:a16="http://schemas.microsoft.com/office/drawing/2014/main" id="{B7D0EC02-B8B3-4427-8C18-EE994880EA7E}"/>
              </a:ext>
            </a:extLst>
          </p:cNvPr>
          <p:cNvSpPr txBox="1"/>
          <p:nvPr/>
        </p:nvSpPr>
        <p:spPr>
          <a:xfrm>
            <a:off x="636103" y="2134392"/>
            <a:ext cx="10631453" cy="4524315"/>
          </a:xfrm>
          <a:prstGeom prst="rect">
            <a:avLst/>
          </a:prstGeom>
          <a:noFill/>
        </p:spPr>
        <p:txBody>
          <a:bodyPr wrap="square" rtlCol="0">
            <a:spAutoFit/>
          </a:bodyPr>
          <a:lstStyle/>
          <a:p>
            <a:pPr marL="514350" indent="-514350">
              <a:buAutoNum type="arabicPeriod"/>
            </a:pPr>
            <a:r>
              <a:rPr lang="en-CA" sz="3200" dirty="0"/>
              <a:t>City of Calgary’s Community Profiles: </a:t>
            </a:r>
            <a:r>
              <a:rPr lang="en-CA" sz="3200" dirty="0">
                <a:hlinkClick r:id="rId2"/>
              </a:rPr>
              <a:t>https://www.calgary.ca/csps/cns/research-and-strategy/community-profiles/community-profiles.html</a:t>
            </a:r>
            <a:endParaRPr lang="en-CA" sz="3200" dirty="0"/>
          </a:p>
          <a:p>
            <a:pPr marL="514350" indent="-514350">
              <a:buAutoNum type="arabicPeriod"/>
            </a:pPr>
            <a:endParaRPr lang="en-CA" sz="3200" dirty="0"/>
          </a:p>
          <a:p>
            <a:pPr marL="514350" indent="-514350">
              <a:buAutoNum type="arabicPeriod"/>
            </a:pPr>
            <a:r>
              <a:rPr lang="en-CA" sz="3200" dirty="0"/>
              <a:t>City of Calgary’s Open Data Portal: https://data.calgary.ca/Base-Maps/Community-Boundaries/ab7m-fwn6</a:t>
            </a:r>
          </a:p>
          <a:p>
            <a:endParaRPr lang="en-CA" sz="3200" dirty="0"/>
          </a:p>
          <a:p>
            <a:r>
              <a:rPr lang="en-CA" sz="3200" dirty="0"/>
              <a:t>3. Foursquare Places API</a:t>
            </a:r>
          </a:p>
        </p:txBody>
      </p:sp>
    </p:spTree>
    <p:extLst>
      <p:ext uri="{BB962C8B-B14F-4D97-AF65-F5344CB8AC3E}">
        <p14:creationId xmlns:p14="http://schemas.microsoft.com/office/powerpoint/2010/main" val="19337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p:txBody>
          <a:bodyPr/>
          <a:lstStyle/>
          <a:p>
            <a:r>
              <a:rPr lang="en-CA" dirty="0"/>
              <a:t>Data Acquisition and Cleaning</a:t>
            </a:r>
          </a:p>
        </p:txBody>
      </p:sp>
      <p:sp>
        <p:nvSpPr>
          <p:cNvPr id="4" name="TextBox 3">
            <a:extLst>
              <a:ext uri="{FF2B5EF4-FFF2-40B4-BE49-F238E27FC236}">
                <a16:creationId xmlns:a16="http://schemas.microsoft.com/office/drawing/2014/main" id="{C3A4607F-AEAE-47E7-BDDD-DD3191FF391C}"/>
              </a:ext>
            </a:extLst>
          </p:cNvPr>
          <p:cNvSpPr txBox="1"/>
          <p:nvPr/>
        </p:nvSpPr>
        <p:spPr>
          <a:xfrm>
            <a:off x="913795" y="2160104"/>
            <a:ext cx="3949753" cy="3970318"/>
          </a:xfrm>
          <a:prstGeom prst="rect">
            <a:avLst/>
          </a:prstGeom>
          <a:noFill/>
        </p:spPr>
        <p:txBody>
          <a:bodyPr wrap="square" rtlCol="0">
            <a:spAutoFit/>
          </a:bodyPr>
          <a:lstStyle/>
          <a:p>
            <a:r>
              <a:rPr lang="en-CA" dirty="0"/>
              <a:t>Community boundary data was acquired for mapping purposes from the City of Calgary’s open data portal. Only residential communities and those outside of the downtown core were to be considered, as industrial areas/business parks are already saturated with food service vehicles and as well because the client is actively looking to capitalize on the shift in demand away from the city centre and into residential areas.  Thus, the </a:t>
            </a:r>
            <a:r>
              <a:rPr lang="en-CA" dirty="0" err="1"/>
              <a:t>geojson</a:t>
            </a:r>
            <a:r>
              <a:rPr lang="en-CA" dirty="0"/>
              <a:t> file containing boundary data for mapping was edited. The changes are represented by the images on the right.</a:t>
            </a:r>
            <a:endParaRPr lang="en-CA" sz="2400" dirty="0"/>
          </a:p>
        </p:txBody>
      </p:sp>
      <p:pic>
        <p:nvPicPr>
          <p:cNvPr id="6" name="Picture 5">
            <a:extLst>
              <a:ext uri="{FF2B5EF4-FFF2-40B4-BE49-F238E27FC236}">
                <a16:creationId xmlns:a16="http://schemas.microsoft.com/office/drawing/2014/main" id="{EA22EC6F-917E-43CD-AD89-FCF658E5B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609" y="1866900"/>
            <a:ext cx="3419952" cy="4286848"/>
          </a:xfrm>
          <a:prstGeom prst="rect">
            <a:avLst/>
          </a:prstGeom>
        </p:spPr>
      </p:pic>
      <p:pic>
        <p:nvPicPr>
          <p:cNvPr id="8" name="Picture 7">
            <a:extLst>
              <a:ext uri="{FF2B5EF4-FFF2-40B4-BE49-F238E27FC236}">
                <a16:creationId xmlns:a16="http://schemas.microsoft.com/office/drawing/2014/main" id="{CB04F3B7-6B1D-4BB0-B5B5-10CEFDFC6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9128" y="1866900"/>
            <a:ext cx="3134162" cy="4263522"/>
          </a:xfrm>
          <a:prstGeom prst="rect">
            <a:avLst/>
          </a:prstGeom>
        </p:spPr>
      </p:pic>
    </p:spTree>
    <p:extLst>
      <p:ext uri="{BB962C8B-B14F-4D97-AF65-F5344CB8AC3E}">
        <p14:creationId xmlns:p14="http://schemas.microsoft.com/office/powerpoint/2010/main" val="221288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p:txBody>
          <a:bodyPr/>
          <a:lstStyle/>
          <a:p>
            <a:r>
              <a:rPr lang="en-CA" dirty="0"/>
              <a:t>Data Acquisition and Cleaning</a:t>
            </a:r>
          </a:p>
        </p:txBody>
      </p:sp>
      <p:sp>
        <p:nvSpPr>
          <p:cNvPr id="4" name="TextBox 3">
            <a:extLst>
              <a:ext uri="{FF2B5EF4-FFF2-40B4-BE49-F238E27FC236}">
                <a16:creationId xmlns:a16="http://schemas.microsoft.com/office/drawing/2014/main" id="{C3A4607F-AEAE-47E7-BDDD-DD3191FF391C}"/>
              </a:ext>
            </a:extLst>
          </p:cNvPr>
          <p:cNvSpPr txBox="1"/>
          <p:nvPr/>
        </p:nvSpPr>
        <p:spPr>
          <a:xfrm>
            <a:off x="913795" y="2160104"/>
            <a:ext cx="10191527" cy="1477328"/>
          </a:xfrm>
          <a:prstGeom prst="rect">
            <a:avLst/>
          </a:prstGeom>
          <a:noFill/>
        </p:spPr>
        <p:txBody>
          <a:bodyPr wrap="square" rtlCol="0">
            <a:spAutoFit/>
          </a:bodyPr>
          <a:lstStyle/>
          <a:p>
            <a:r>
              <a:rPr lang="en-CA" dirty="0"/>
              <a:t>A feature set was then initiated for each community by extracting a list of communities from the </a:t>
            </a:r>
            <a:r>
              <a:rPr lang="en-CA" dirty="0" err="1"/>
              <a:t>geojson</a:t>
            </a:r>
            <a:r>
              <a:rPr lang="en-CA" dirty="0"/>
              <a:t> file and transforming it to a </a:t>
            </a:r>
            <a:r>
              <a:rPr lang="en-CA" dirty="0" err="1"/>
              <a:t>dataframe</a:t>
            </a:r>
            <a:r>
              <a:rPr lang="en-CA" dirty="0"/>
              <a:t>. This </a:t>
            </a:r>
            <a:r>
              <a:rPr lang="en-CA" dirty="0" err="1"/>
              <a:t>dataframe</a:t>
            </a:r>
            <a:r>
              <a:rPr lang="en-CA" dirty="0"/>
              <a:t> was then appended with Income and Population data from Calgary’s Community Profiles and Latitude and Longitude positions for each community were determined and appended to the </a:t>
            </a:r>
            <a:r>
              <a:rPr lang="en-CA" dirty="0" err="1"/>
              <a:t>dataframe</a:t>
            </a:r>
            <a:r>
              <a:rPr lang="en-CA" dirty="0"/>
              <a:t> by way of geocoding. This resulted in the incomplete Community Profile set seen below.</a:t>
            </a:r>
          </a:p>
        </p:txBody>
      </p:sp>
      <p:pic>
        <p:nvPicPr>
          <p:cNvPr id="9" name="Picture 8">
            <a:extLst>
              <a:ext uri="{FF2B5EF4-FFF2-40B4-BE49-F238E27FC236}">
                <a16:creationId xmlns:a16="http://schemas.microsoft.com/office/drawing/2014/main" id="{D97B78FD-8E56-4F89-B3AF-B1A813B34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10" y="3930636"/>
            <a:ext cx="9290379" cy="2063296"/>
          </a:xfrm>
          <a:prstGeom prst="rect">
            <a:avLst/>
          </a:prstGeom>
        </p:spPr>
      </p:pic>
    </p:spTree>
    <p:extLst>
      <p:ext uri="{BB962C8B-B14F-4D97-AF65-F5344CB8AC3E}">
        <p14:creationId xmlns:p14="http://schemas.microsoft.com/office/powerpoint/2010/main" val="21583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p:txBody>
          <a:bodyPr/>
          <a:lstStyle/>
          <a:p>
            <a:r>
              <a:rPr lang="en-CA" dirty="0"/>
              <a:t>Data Acquisition and Cleaning</a:t>
            </a:r>
          </a:p>
        </p:txBody>
      </p:sp>
      <p:sp>
        <p:nvSpPr>
          <p:cNvPr id="4" name="TextBox 3">
            <a:extLst>
              <a:ext uri="{FF2B5EF4-FFF2-40B4-BE49-F238E27FC236}">
                <a16:creationId xmlns:a16="http://schemas.microsoft.com/office/drawing/2014/main" id="{C3A4607F-AEAE-47E7-BDDD-DD3191FF391C}"/>
              </a:ext>
            </a:extLst>
          </p:cNvPr>
          <p:cNvSpPr txBox="1"/>
          <p:nvPr/>
        </p:nvSpPr>
        <p:spPr>
          <a:xfrm>
            <a:off x="913795" y="2160104"/>
            <a:ext cx="10191527" cy="3416320"/>
          </a:xfrm>
          <a:prstGeom prst="rect">
            <a:avLst/>
          </a:prstGeom>
          <a:noFill/>
        </p:spPr>
        <p:txBody>
          <a:bodyPr wrap="square" rtlCol="0">
            <a:spAutoFit/>
          </a:bodyPr>
          <a:lstStyle/>
          <a:p>
            <a:r>
              <a:rPr lang="en-CA" dirty="0"/>
              <a:t>To complete the community profile dataset and as well to initiate creation of a second necessary dataset the Foursquare places API was utilized to obtain venue information for each of the communities under consideration. An call is made to the Foursquare API which filtered on the following categories.</a:t>
            </a:r>
          </a:p>
          <a:p>
            <a:endParaRPr lang="en-CA" dirty="0"/>
          </a:p>
          <a:p>
            <a:pPr marL="342900" indent="-342900">
              <a:buAutoNum type="arabicPeriod"/>
            </a:pPr>
            <a:r>
              <a:rPr lang="en-CA" dirty="0"/>
              <a:t>Coffee shop</a:t>
            </a:r>
          </a:p>
          <a:p>
            <a:pPr marL="342900" indent="-342900">
              <a:buAutoNum type="arabicPeriod"/>
            </a:pPr>
            <a:r>
              <a:rPr lang="en-CA" dirty="0"/>
              <a:t>Café</a:t>
            </a:r>
          </a:p>
          <a:p>
            <a:endParaRPr lang="en-CA" dirty="0"/>
          </a:p>
          <a:p>
            <a:r>
              <a:rPr lang="en-CA" dirty="0"/>
              <a:t>Through consultation with the customer it was determined that establishments in food courts and those for which finished coffee products were not the primary product/service provided would not be meaningful competitors, so only the above categories were included. A search radius of 5km was applied in order to ensure that no venues were missed. A loop iterated over each community, passing their coordinates as parameters in the API call URL and all relevant venues were returned.</a:t>
            </a:r>
          </a:p>
        </p:txBody>
      </p:sp>
    </p:spTree>
    <p:extLst>
      <p:ext uri="{BB962C8B-B14F-4D97-AF65-F5344CB8AC3E}">
        <p14:creationId xmlns:p14="http://schemas.microsoft.com/office/powerpoint/2010/main" val="241888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p:txBody>
          <a:bodyPr/>
          <a:lstStyle/>
          <a:p>
            <a:r>
              <a:rPr lang="en-CA" dirty="0"/>
              <a:t>Data Acquisition and Cleaning</a:t>
            </a:r>
          </a:p>
        </p:txBody>
      </p:sp>
      <p:sp>
        <p:nvSpPr>
          <p:cNvPr id="4" name="TextBox 3">
            <a:extLst>
              <a:ext uri="{FF2B5EF4-FFF2-40B4-BE49-F238E27FC236}">
                <a16:creationId xmlns:a16="http://schemas.microsoft.com/office/drawing/2014/main" id="{C3A4607F-AEAE-47E7-BDDD-DD3191FF391C}"/>
              </a:ext>
            </a:extLst>
          </p:cNvPr>
          <p:cNvSpPr txBox="1"/>
          <p:nvPr/>
        </p:nvSpPr>
        <p:spPr>
          <a:xfrm>
            <a:off x="913795" y="2160104"/>
            <a:ext cx="9966239" cy="2031325"/>
          </a:xfrm>
          <a:prstGeom prst="rect">
            <a:avLst/>
          </a:prstGeom>
          <a:noFill/>
        </p:spPr>
        <p:txBody>
          <a:bodyPr wrap="square" rtlCol="0">
            <a:spAutoFit/>
          </a:bodyPr>
          <a:lstStyle/>
          <a:p>
            <a:r>
              <a:rPr lang="en-CA" dirty="0"/>
              <a:t>The results of the API call were then cleaned and processed to remove instances where unspecified categories were returned despite category filtering and as well to remove the many duplicates that resulted from overlapping search radii produced for the over 150 community coordinates passed by the loop.</a:t>
            </a:r>
          </a:p>
          <a:p>
            <a:endParaRPr lang="en-CA" dirty="0"/>
          </a:p>
          <a:p>
            <a:r>
              <a:rPr lang="en-CA" dirty="0"/>
              <a:t>Due to these overlapping search radii, the community labels returned were often inaccurate, so reverse geocoding was utilized to  assign accurate community labels to each of the venues returned. The incomplete venues dataset took the form seen below.</a:t>
            </a:r>
          </a:p>
        </p:txBody>
      </p:sp>
      <p:pic>
        <p:nvPicPr>
          <p:cNvPr id="7" name="Picture 6">
            <a:extLst>
              <a:ext uri="{FF2B5EF4-FFF2-40B4-BE49-F238E27FC236}">
                <a16:creationId xmlns:a16="http://schemas.microsoft.com/office/drawing/2014/main" id="{68828783-01BD-4C90-A6B2-237DEFAF0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854" y="4567174"/>
            <a:ext cx="7236292" cy="1948784"/>
          </a:xfrm>
          <a:prstGeom prst="rect">
            <a:avLst/>
          </a:prstGeom>
        </p:spPr>
      </p:pic>
    </p:spTree>
    <p:extLst>
      <p:ext uri="{BB962C8B-B14F-4D97-AF65-F5344CB8AC3E}">
        <p14:creationId xmlns:p14="http://schemas.microsoft.com/office/powerpoint/2010/main" val="198897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9CF-0C1E-48D7-B50E-131D433D9C2B}"/>
              </a:ext>
            </a:extLst>
          </p:cNvPr>
          <p:cNvSpPr>
            <a:spLocks noGrp="1"/>
          </p:cNvSpPr>
          <p:nvPr>
            <p:ph type="title"/>
          </p:nvPr>
        </p:nvSpPr>
        <p:spPr/>
        <p:txBody>
          <a:bodyPr/>
          <a:lstStyle/>
          <a:p>
            <a:r>
              <a:rPr lang="en-CA" dirty="0"/>
              <a:t>Data Acquisition and Cleaning</a:t>
            </a:r>
          </a:p>
        </p:txBody>
      </p:sp>
      <p:sp>
        <p:nvSpPr>
          <p:cNvPr id="4" name="TextBox 3">
            <a:extLst>
              <a:ext uri="{FF2B5EF4-FFF2-40B4-BE49-F238E27FC236}">
                <a16:creationId xmlns:a16="http://schemas.microsoft.com/office/drawing/2014/main" id="{C3A4607F-AEAE-47E7-BDDD-DD3191FF391C}"/>
              </a:ext>
            </a:extLst>
          </p:cNvPr>
          <p:cNvSpPr txBox="1"/>
          <p:nvPr/>
        </p:nvSpPr>
        <p:spPr>
          <a:xfrm>
            <a:off x="913795" y="2160104"/>
            <a:ext cx="9793961" cy="2862322"/>
          </a:xfrm>
          <a:prstGeom prst="rect">
            <a:avLst/>
          </a:prstGeom>
          <a:noFill/>
        </p:spPr>
        <p:txBody>
          <a:bodyPr wrap="square" rtlCol="0">
            <a:spAutoFit/>
          </a:bodyPr>
          <a:lstStyle/>
          <a:p>
            <a:r>
              <a:rPr lang="en-CA" dirty="0"/>
              <a:t>The community labels in both the venue set and profile set needed to be harmonized with those in the </a:t>
            </a:r>
            <a:r>
              <a:rPr lang="en-CA" dirty="0" err="1"/>
              <a:t>geojson</a:t>
            </a:r>
            <a:r>
              <a:rPr lang="en-CA" dirty="0"/>
              <a:t> file for ease of merging data and for mapping, so a function was devised to test for consistency across </a:t>
            </a:r>
            <a:r>
              <a:rPr lang="en-CA" dirty="0" err="1"/>
              <a:t>dataframes</a:t>
            </a:r>
            <a:r>
              <a:rPr lang="en-CA" dirty="0"/>
              <a:t> and a filter </a:t>
            </a:r>
            <a:r>
              <a:rPr lang="en-CA" dirty="0" err="1"/>
              <a:t>dataframe</a:t>
            </a:r>
            <a:r>
              <a:rPr lang="en-CA" dirty="0"/>
              <a:t> was created from the original unaltered </a:t>
            </a:r>
            <a:r>
              <a:rPr lang="en-CA" dirty="0" err="1"/>
              <a:t>geojson</a:t>
            </a:r>
            <a:r>
              <a:rPr lang="en-CA" dirty="0"/>
              <a:t> file. This was necessary for filtering out the city non-residential and downtown communities from the venue set.</a:t>
            </a:r>
          </a:p>
          <a:p>
            <a:endParaRPr lang="en-CA" dirty="0"/>
          </a:p>
          <a:p>
            <a:r>
              <a:rPr lang="en-CA" dirty="0"/>
              <a:t>The venue set was then tested, filtered and processed. Inconsistent labels were adjusted and unwanted communities were removed. A subset of the venue set was then produced and grouped according to community so that a venue count per community could be produced and appended to the community profile set. The completed Community profile set can be seen  on the following slide along with the completed venues set.</a:t>
            </a:r>
          </a:p>
        </p:txBody>
      </p:sp>
    </p:spTree>
    <p:extLst>
      <p:ext uri="{BB962C8B-B14F-4D97-AF65-F5344CB8AC3E}">
        <p14:creationId xmlns:p14="http://schemas.microsoft.com/office/powerpoint/2010/main" val="3848038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{2E93520C-6181-45D6-B07B-F57DB9305601}tf12214701_win32</Template>
  <TotalTime>382</TotalTime>
  <Words>1883</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Goudy Old Style</vt:lpstr>
      <vt:lpstr>Wingdings 2</vt:lpstr>
      <vt:lpstr>SlateVTI</vt:lpstr>
      <vt:lpstr>Java Truck Pilot Project</vt:lpstr>
      <vt:lpstr>Background</vt:lpstr>
      <vt:lpstr>Business Problem</vt:lpstr>
      <vt:lpstr>Data Sources</vt:lpstr>
      <vt:lpstr>Data Acquisition and Cleaning</vt:lpstr>
      <vt:lpstr>Data Acquisition and Cleaning</vt:lpstr>
      <vt:lpstr>Data Acquisition and Cleaning</vt:lpstr>
      <vt:lpstr>Data Acquisition and Cleaning</vt:lpstr>
      <vt:lpstr>Data Acquisition and Cleaning</vt:lpstr>
      <vt:lpstr>Data Acquisition and Cleaning</vt:lpstr>
      <vt:lpstr>Methodology/Analysis</vt:lpstr>
      <vt:lpstr>Methodology/Analysis</vt:lpstr>
      <vt:lpstr>Methodology/Analysis</vt:lpstr>
      <vt:lpstr>Methodology/Analysis</vt:lpstr>
      <vt:lpstr>Results</vt:lpstr>
      <vt:lpstr>Results</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Truck Pilot Project</dc:title>
  <dc:creator>Andy Clarke</dc:creator>
  <cp:lastModifiedBy>Andy Clarke</cp:lastModifiedBy>
  <cp:revision>24</cp:revision>
  <dcterms:created xsi:type="dcterms:W3CDTF">2020-09-11T00:05:58Z</dcterms:created>
  <dcterms:modified xsi:type="dcterms:W3CDTF">2020-09-11T18:44:28Z</dcterms:modified>
</cp:coreProperties>
</file>