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89" r:id="rId3"/>
    <p:sldId id="275" r:id="rId4"/>
    <p:sldId id="274" r:id="rId5"/>
    <p:sldId id="290" r:id="rId6"/>
    <p:sldId id="276" r:id="rId7"/>
    <p:sldId id="257" r:id="rId8"/>
    <p:sldId id="291" r:id="rId9"/>
    <p:sldId id="258" r:id="rId10"/>
    <p:sldId id="259" r:id="rId11"/>
    <p:sldId id="292" r:id="rId12"/>
    <p:sldId id="265" r:id="rId13"/>
    <p:sldId id="266" r:id="rId14"/>
    <p:sldId id="293" r:id="rId15"/>
    <p:sldId id="267" r:id="rId16"/>
    <p:sldId id="268" r:id="rId17"/>
    <p:sldId id="272" r:id="rId18"/>
    <p:sldId id="277" r:id="rId19"/>
    <p:sldId id="278" r:id="rId20"/>
    <p:sldId id="279" r:id="rId21"/>
    <p:sldId id="294" r:id="rId22"/>
    <p:sldId id="295" r:id="rId23"/>
    <p:sldId id="283" r:id="rId24"/>
    <p:sldId id="281" r:id="rId25"/>
    <p:sldId id="286" r:id="rId26"/>
    <p:sldId id="284" r:id="rId27"/>
    <p:sldId id="282"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477B7F2-07AE-400B-BE47-35D842C6D8B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2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71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19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19224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34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7340-5BCC-4B06-B29F-0B0D3CCC1A2C}"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7B7F2-07AE-400B-BE47-35D842C6D8B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14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77340-5BCC-4B06-B29F-0B0D3CCC1A2C}"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1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77340-5BCC-4B06-B29F-0B0D3CCC1A2C}"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7B7F2-07AE-400B-BE47-35D842C6D8B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05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77340-5BCC-4B06-B29F-0B0D3CCC1A2C}"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77B7F2-07AE-400B-BE47-35D842C6D8B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98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7340-5BCC-4B06-B29F-0B0D3CCC1A2C}"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77B7F2-07AE-400B-BE47-35D842C6D8B1}" type="slidenum">
              <a:rPr lang="en-IN" smtClean="0"/>
              <a:t>‹#›</a:t>
            </a:fld>
            <a:endParaRPr lang="en-IN"/>
          </a:p>
        </p:txBody>
      </p:sp>
    </p:spTree>
    <p:extLst>
      <p:ext uri="{BB962C8B-B14F-4D97-AF65-F5344CB8AC3E}">
        <p14:creationId xmlns:p14="http://schemas.microsoft.com/office/powerpoint/2010/main" val="391358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77340-5BCC-4B06-B29F-0B0D3CCC1A2C}"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17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077340-5BCC-4B06-B29F-0B0D3CCC1A2C}" type="datetimeFigureOut">
              <a:rPr lang="en-IN" smtClean="0"/>
              <a:t>09-09-2022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477B7F2-07AE-400B-BE47-35D842C6D8B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83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077340-5BCC-4B06-B29F-0B0D3CCC1A2C}" type="datetimeFigureOut">
              <a:rPr lang="en-IN" smtClean="0"/>
              <a:t>09-09-2022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77B7F2-07AE-400B-BE47-35D842C6D8B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47687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B828-A4FF-1AF5-B945-45D8F22592B1}"/>
              </a:ext>
            </a:extLst>
          </p:cNvPr>
          <p:cNvSpPr>
            <a:spLocks noGrp="1"/>
          </p:cNvSpPr>
          <p:nvPr>
            <p:ph type="ctrTitle" idx="4294967295"/>
          </p:nvPr>
        </p:nvSpPr>
        <p:spPr>
          <a:xfrm>
            <a:off x="1201943" y="0"/>
            <a:ext cx="9445990" cy="2737499"/>
          </a:xfrm>
        </p:spPr>
        <p:txBody>
          <a:bodyPr>
            <a:normAutofit/>
          </a:bodyPr>
          <a:lstStyle/>
          <a:p>
            <a:r>
              <a:rPr lang="en-IN" sz="4400" b="1" dirty="0">
                <a:latin typeface="Times New Roman" panose="02020603050405020304" pitchFamily="18" charset="0"/>
                <a:cs typeface="Times New Roman" panose="02020603050405020304" pitchFamily="18" charset="0"/>
              </a:rPr>
              <a:t>   TITLE: RETAIL STORE STOCK                                      INVENTORY ANALYTICS</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Domain: Data analytics</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TEAM ID: PNT2022TMID23044</a:t>
            </a:r>
          </a:p>
        </p:txBody>
      </p:sp>
      <p:sp>
        <p:nvSpPr>
          <p:cNvPr id="3" name="Subtitle 2">
            <a:extLst>
              <a:ext uri="{FF2B5EF4-FFF2-40B4-BE49-F238E27FC236}">
                <a16:creationId xmlns:a16="http://schemas.microsoft.com/office/drawing/2014/main" id="{99103864-31D7-BC7F-7397-25FD1E682DF2}"/>
              </a:ext>
            </a:extLst>
          </p:cNvPr>
          <p:cNvSpPr>
            <a:spLocks noGrp="1"/>
          </p:cNvSpPr>
          <p:nvPr>
            <p:ph type="subTitle" idx="4294967295"/>
          </p:nvPr>
        </p:nvSpPr>
        <p:spPr>
          <a:xfrm>
            <a:off x="9291508" y="3429000"/>
            <a:ext cx="2782304" cy="2314575"/>
          </a:xfrm>
        </p:spPr>
        <p:txBody>
          <a:bodyPr anchor="ctr">
            <a:noAutofit/>
          </a:bodyPr>
          <a:lstStyle/>
          <a:p>
            <a:pPr marL="0" indent="0">
              <a:buNone/>
            </a:pPr>
            <a:r>
              <a:rPr lang="en-IN" sz="1600" b="1" dirty="0">
                <a:latin typeface="Times New Roman" panose="02020603050405020304" pitchFamily="18" charset="0"/>
                <a:cs typeface="Times New Roman" panose="02020603050405020304" pitchFamily="18" charset="0"/>
              </a:rPr>
              <a:t>TEAM LEADER:</a:t>
            </a:r>
          </a:p>
          <a:p>
            <a:r>
              <a:rPr lang="en-IN" sz="1600" b="1" dirty="0">
                <a:latin typeface="Times New Roman" panose="02020603050405020304" pitchFamily="18" charset="0"/>
                <a:cs typeface="Times New Roman" panose="02020603050405020304" pitchFamily="18" charset="0"/>
              </a:rPr>
              <a:t>V.APARNA</a:t>
            </a:r>
          </a:p>
          <a:p>
            <a:pPr marL="0" indent="0">
              <a:buNone/>
            </a:pPr>
            <a:r>
              <a:rPr lang="en-IN" sz="1600" b="1" dirty="0">
                <a:solidFill>
                  <a:schemeClr val="tx1"/>
                </a:solidFill>
                <a:latin typeface="Times New Roman" panose="02020603050405020304" pitchFamily="18" charset="0"/>
                <a:cs typeface="Times New Roman" panose="02020603050405020304" pitchFamily="18" charset="0"/>
              </a:rPr>
              <a:t>TEAM MEMBERS:</a:t>
            </a:r>
            <a:endParaRPr lang="en-US" sz="1600" b="1" dirty="0">
              <a:solidFill>
                <a:schemeClr val="tx1"/>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P.JEYALAKSHMI</a:t>
            </a:r>
          </a:p>
          <a:p>
            <a:r>
              <a:rPr lang="en-US" sz="1600" b="1" dirty="0">
                <a:solidFill>
                  <a:schemeClr val="tx1"/>
                </a:solidFill>
                <a:latin typeface="Times New Roman" panose="02020603050405020304" pitchFamily="18" charset="0"/>
                <a:cs typeface="Times New Roman" panose="02020603050405020304" pitchFamily="18" charset="0"/>
              </a:rPr>
              <a:t>L.KEERTHANA</a:t>
            </a:r>
          </a:p>
          <a:p>
            <a:r>
              <a:rPr lang="en-US" sz="1600" b="1" dirty="0">
                <a:latin typeface="Times New Roman" panose="02020603050405020304" pitchFamily="18" charset="0"/>
                <a:cs typeface="Times New Roman" panose="02020603050405020304" pitchFamily="18" charset="0"/>
              </a:rPr>
              <a:t>M.PRIYADHARSHINI</a:t>
            </a:r>
            <a:r>
              <a:rPr lang="en-US" sz="1600" b="1" dirty="0">
                <a:solidFill>
                  <a:schemeClr val="tx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DF7958FD-CADF-80FD-8F55-FE3F30308209}"/>
              </a:ext>
            </a:extLst>
          </p:cNvPr>
          <p:cNvSpPr txBox="1"/>
          <p:nvPr/>
        </p:nvSpPr>
        <p:spPr>
          <a:xfrm>
            <a:off x="360483" y="4401621"/>
            <a:ext cx="556445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MENTOR : </a:t>
            </a:r>
            <a:r>
              <a:rPr lang="en-US" b="1" dirty="0" err="1">
                <a:latin typeface="Times New Roman" panose="02020603050405020304" pitchFamily="18" charset="0"/>
                <a:cs typeface="Times New Roman" panose="02020603050405020304" pitchFamily="18" charset="0"/>
              </a:rPr>
              <a:t>Mrs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Ponmalar</a:t>
            </a:r>
            <a:r>
              <a:rPr lang="en-US" b="1" dirty="0">
                <a:latin typeface="Times New Roman" panose="02020603050405020304" pitchFamily="18" charset="0"/>
                <a:cs typeface="Times New Roman" panose="02020603050405020304" pitchFamily="18" charset="0"/>
              </a:rPr>
              <a:t>. 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6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269963" y="96003"/>
            <a:ext cx="10364451" cy="995679"/>
          </a:xfrm>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269963" y="837526"/>
            <a:ext cx="11652074" cy="5096743"/>
          </a:xfrm>
        </p:spPr>
        <p:txBody>
          <a:bodyPr>
            <a:normAutofit/>
          </a:bodyPr>
          <a:lstStyle/>
          <a:p>
            <a:pPr>
              <a:buFont typeface="Wingdings" panose="05000000000000000000" pitchFamily="2" charset="2"/>
              <a:buChar char="Ø"/>
            </a:pPr>
            <a:r>
              <a:rPr lang="en-US" b="0" i="0" dirty="0">
                <a:solidFill>
                  <a:srgbClr val="333333"/>
                </a:solidFill>
                <a:effectLst/>
                <a:latin typeface="Arial" panose="020B0604020202020204" pitchFamily="34" charset="0"/>
              </a:rPr>
              <a:t>Technology </a:t>
            </a:r>
            <a:r>
              <a:rPr lang="en-US" b="0" i="0" dirty="0" err="1">
                <a:solidFill>
                  <a:srgbClr val="333333"/>
                </a:solidFill>
                <a:effectLst/>
                <a:latin typeface="Arial" panose="020B0604020202020204" pitchFamily="34" charset="0"/>
              </a:rPr>
              <a:t>roadmapping</a:t>
            </a:r>
            <a:r>
              <a:rPr lang="en-US" b="0" i="0" dirty="0">
                <a:solidFill>
                  <a:srgbClr val="333333"/>
                </a:solidFill>
                <a:effectLst/>
                <a:latin typeface="Arial" panose="020B0604020202020204" pitchFamily="34" charset="0"/>
              </a:rPr>
              <a:t> is a widely accepted method for offering industry foresight as it supports strategic innovation management and identifies the potential application of emerging technologies. While </a:t>
            </a:r>
            <a:r>
              <a:rPr lang="en-US" b="0" i="0" dirty="0" err="1">
                <a:solidFill>
                  <a:srgbClr val="333333"/>
                </a:solidFill>
                <a:effectLst/>
                <a:latin typeface="Arial" panose="020B0604020202020204" pitchFamily="34" charset="0"/>
              </a:rPr>
              <a:t>roadmapping</a:t>
            </a:r>
            <a:r>
              <a:rPr lang="en-US" b="0" i="0" dirty="0">
                <a:solidFill>
                  <a:srgbClr val="333333"/>
                </a:solidFill>
                <a:effectLst/>
                <a:latin typeface="Arial" panose="020B0604020202020204" pitchFamily="34" charset="0"/>
              </a:rPr>
              <a:t> applications have been implemented across different technologies and industries, prior studies have not addressed the potential application of emerging technologies in the retail industry.</a:t>
            </a:r>
          </a:p>
          <a:p>
            <a:pPr>
              <a:buFont typeface="Wingdings" panose="05000000000000000000" pitchFamily="2" charset="2"/>
              <a:buChar char="Ø"/>
            </a:pPr>
            <a:r>
              <a:rPr lang="en-US" b="0" i="0" dirty="0">
                <a:solidFill>
                  <a:srgbClr val="333333"/>
                </a:solidFill>
                <a:effectLst/>
                <a:latin typeface="Arial" panose="020B0604020202020204" pitchFamily="34" charset="0"/>
              </a:rPr>
              <a:t>we used a sequential method that consisted of both text mining and an expert review process. Our results show clear directions for the future of emerging technologies as the industry moves toward unmanned retail operations. We generate eight clusters of technologies and integrate them into a </a:t>
            </a:r>
            <a:r>
              <a:rPr lang="en-US" b="0" i="0" dirty="0" err="1">
                <a:solidFill>
                  <a:srgbClr val="333333"/>
                </a:solidFill>
                <a:effectLst/>
                <a:latin typeface="Arial" panose="020B0604020202020204" pitchFamily="34" charset="0"/>
              </a:rPr>
              <a:t>roadmapping</a:t>
            </a:r>
            <a:r>
              <a:rPr lang="en-US" b="0" i="0" dirty="0">
                <a:solidFill>
                  <a:srgbClr val="333333"/>
                </a:solidFill>
                <a:effectLst/>
                <a:latin typeface="Arial" panose="020B0604020202020204" pitchFamily="34" charset="0"/>
              </a:rPr>
              <a:t> model, illustrating their links to the market and business requirements</a:t>
            </a:r>
          </a:p>
          <a:p>
            <a:pPr>
              <a:buFont typeface="Wingdings" panose="05000000000000000000" pitchFamily="2" charset="2"/>
              <a:buChar char="Ø"/>
            </a:pPr>
            <a:r>
              <a:rPr lang="en-US" b="0" i="0" dirty="0">
                <a:solidFill>
                  <a:srgbClr val="333333"/>
                </a:solidFill>
                <a:effectLst/>
                <a:latin typeface="Arial" panose="020B0604020202020204" pitchFamily="34" charset="0"/>
              </a:rPr>
              <a:t>Our study has a number of implications and identifies potential bottlenecks between the integration of front- and back-end solutions for the future of unmanned retailing.</a:t>
            </a:r>
          </a:p>
        </p:txBody>
      </p:sp>
    </p:spTree>
    <p:extLst>
      <p:ext uri="{BB962C8B-B14F-4D97-AF65-F5344CB8AC3E}">
        <p14:creationId xmlns:p14="http://schemas.microsoft.com/office/powerpoint/2010/main" val="391828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2BBA-422A-63CE-D47A-81F3FF023FC8}"/>
              </a:ext>
            </a:extLst>
          </p:cNvPr>
          <p:cNvSpPr>
            <a:spLocks noGrp="1"/>
          </p:cNvSpPr>
          <p:nvPr>
            <p:ph type="title"/>
          </p:nvPr>
        </p:nvSpPr>
        <p:spPr/>
        <p:txBody>
          <a:bodyPr/>
          <a:lstStyle/>
          <a:p>
            <a:r>
              <a:rPr lang="en-US" dirty="0"/>
              <a:t>CRITICAL THINKING</a:t>
            </a:r>
            <a:endParaRPr lang="en-IN" dirty="0"/>
          </a:p>
        </p:txBody>
      </p:sp>
      <p:sp>
        <p:nvSpPr>
          <p:cNvPr id="3" name="Text Placeholder 2">
            <a:extLst>
              <a:ext uri="{FF2B5EF4-FFF2-40B4-BE49-F238E27FC236}">
                <a16:creationId xmlns:a16="http://schemas.microsoft.com/office/drawing/2014/main" id="{5A8946AC-4B90-BF36-684B-5CCF63BF0758}"/>
              </a:ext>
            </a:extLst>
          </p:cNvPr>
          <p:cNvSpPr>
            <a:spLocks noGrp="1"/>
          </p:cNvSpPr>
          <p:nvPr>
            <p:ph type="body" idx="1"/>
          </p:nvPr>
        </p:nvSpPr>
        <p:spPr/>
        <p:txBody>
          <a:bodyPr/>
          <a:lstStyle/>
          <a:p>
            <a:r>
              <a:rPr lang="en-US" dirty="0"/>
              <a:t>MERITS</a:t>
            </a:r>
            <a:endParaRPr lang="en-IN" dirty="0"/>
          </a:p>
        </p:txBody>
      </p:sp>
      <p:sp>
        <p:nvSpPr>
          <p:cNvPr id="4" name="Content Placeholder 3">
            <a:extLst>
              <a:ext uri="{FF2B5EF4-FFF2-40B4-BE49-F238E27FC236}">
                <a16:creationId xmlns:a16="http://schemas.microsoft.com/office/drawing/2014/main" id="{81B5D392-A30F-A25E-177B-81A2A591264D}"/>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01B70613-E478-908D-E0A2-29ACC7C84E21}"/>
              </a:ext>
            </a:extLst>
          </p:cNvPr>
          <p:cNvSpPr>
            <a:spLocks noGrp="1"/>
          </p:cNvSpPr>
          <p:nvPr>
            <p:ph type="body" sz="quarter" idx="3"/>
          </p:nvPr>
        </p:nvSpPr>
        <p:spPr/>
        <p:txBody>
          <a:bodyPr/>
          <a:lstStyle/>
          <a:p>
            <a:r>
              <a:rPr lang="en-US" dirty="0"/>
              <a:t>DE-MERITS</a:t>
            </a:r>
            <a:endParaRPr lang="en-IN" dirty="0"/>
          </a:p>
        </p:txBody>
      </p:sp>
      <p:sp>
        <p:nvSpPr>
          <p:cNvPr id="6" name="Content Placeholder 5">
            <a:extLst>
              <a:ext uri="{FF2B5EF4-FFF2-40B4-BE49-F238E27FC236}">
                <a16:creationId xmlns:a16="http://schemas.microsoft.com/office/drawing/2014/main" id="{3F2AC25B-18F3-6F55-A893-D3117A0EBE34}"/>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44214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406746" y="199053"/>
            <a:ext cx="10836642" cy="743339"/>
          </a:xfrm>
        </p:spPr>
        <p:txBody>
          <a:bodyPr/>
          <a:lstStyle/>
          <a:p>
            <a:r>
              <a:rPr lang="en-US" b="1" dirty="0">
                <a:latin typeface="Times New Roman" panose="02020603050405020304" pitchFamily="18" charset="0"/>
                <a:cs typeface="Times New Roman" panose="02020603050405020304" pitchFamily="18" charset="0"/>
              </a:rPr>
              <a:t>Journal 4</a:t>
            </a:r>
            <a:endParaRPr lang="en-IN" dirty="0"/>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406746" y="811942"/>
            <a:ext cx="11144552" cy="5038352"/>
          </a:xfrm>
        </p:spPr>
        <p:txBody>
          <a:bodyPr>
            <a:noAutofit/>
          </a:bodyPr>
          <a:lstStyle/>
          <a:p>
            <a:pPr marL="0" indent="0">
              <a:buNone/>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cap="none" dirty="0" err="1">
                <a:latin typeface="Times New Roman" panose="02020603050405020304" pitchFamily="18" charset="0"/>
                <a:cs typeface="Times New Roman" panose="02020603050405020304" pitchFamily="18" charset="0"/>
              </a:rPr>
              <a:t>Movinda</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rupasingh</a:t>
            </a:r>
            <a:r>
              <a:rPr lang="en-IN" dirty="0" err="1">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Millinda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perera</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Samantha </a:t>
            </a:r>
            <a:r>
              <a:rPr lang="en-IN" cap="none" dirty="0" err="1">
                <a:latin typeface="Times New Roman" panose="02020603050405020304" pitchFamily="18" charset="0"/>
                <a:cs typeface="Times New Roman" panose="02020603050405020304" pitchFamily="18" charset="0"/>
              </a:rPr>
              <a:t>thelijjagoda</a:t>
            </a:r>
            <a:r>
              <a:rPr lang="en-IN" cap="none" dirty="0">
                <a:latin typeface="Times New Roman" panose="02020603050405020304" pitchFamily="18" charset="0"/>
                <a:cs typeface="Times New Roman" panose="02020603050405020304" pitchFamily="18" charset="0"/>
              </a:rPr>
              <a:t>	</a:t>
            </a:r>
          </a:p>
          <a:p>
            <a:pPr marL="0" indent="0">
              <a:buNone/>
            </a:pPr>
            <a:r>
              <a:rPr lang="en-IN" b="1" cap="none" dirty="0">
                <a:latin typeface="Times New Roman" panose="02020603050405020304" pitchFamily="18" charset="0"/>
                <a:cs typeface="Times New Roman" panose="02020603050405020304" pitchFamily="18" charset="0"/>
              </a:rPr>
              <a:t>Paper Title: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Analysing the location </a:t>
            </a:r>
            <a:r>
              <a:rPr lang="en-IN" dirty="0" err="1">
                <a:latin typeface="Times New Roman" panose="02020603050405020304" pitchFamily="18" charset="0"/>
                <a:cs typeface="Times New Roman" panose="02020603050405020304" pitchFamily="18" charset="0"/>
              </a:rPr>
              <a:t>feasibilityfor</a:t>
            </a:r>
            <a:r>
              <a:rPr lang="en-IN" dirty="0">
                <a:latin typeface="Times New Roman" panose="02020603050405020304" pitchFamily="18" charset="0"/>
                <a:cs typeface="Times New Roman" panose="02020603050405020304" pitchFamily="18" charset="0"/>
              </a:rPr>
              <a:t> retail business using market location factors</a:t>
            </a:r>
            <a:endParaRPr lang="en-IN"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Journal Name: </a:t>
            </a:r>
          </a:p>
          <a:p>
            <a:pPr marL="342900" lvl="1" indent="-342900">
              <a:spcBef>
                <a:spcPts val="10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2018 IEEE International conference on information and automation for sustainability</a:t>
            </a:r>
            <a:endParaRPr lang="en-US" sz="2000"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Month: </a:t>
            </a:r>
            <a:r>
              <a:rPr lang="en-US" sz="2000" cap="none"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ecember</a:t>
            </a:r>
            <a:endParaRPr lang="en-US" sz="2000"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Year: </a:t>
            </a:r>
            <a:r>
              <a:rPr lang="en-US" sz="2000" cap="none" dirty="0">
                <a:latin typeface="Times New Roman" panose="02020603050405020304" pitchFamily="18" charset="0"/>
                <a:cs typeface="Times New Roman" panose="02020603050405020304" pitchFamily="18" charset="0"/>
              </a:rPr>
              <a:t>2018</a:t>
            </a:r>
            <a:endParaRPr lang="en-IN" sz="20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11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441648" y="111230"/>
            <a:ext cx="10605795" cy="560574"/>
          </a:xfrm>
        </p:spPr>
        <p:txBody>
          <a:bodyPr>
            <a:normAutofit/>
          </a:bodyPr>
          <a:lstStyle/>
          <a:p>
            <a:r>
              <a:rPr lang="en-US" b="1" dirty="0">
                <a:latin typeface="Times New Roman" panose="02020603050405020304" pitchFamily="18" charset="0"/>
                <a:cs typeface="Times New Roman" panose="02020603050405020304" pitchFamily="18" charset="0"/>
              </a:rPr>
              <a:t>O</a:t>
            </a:r>
            <a:r>
              <a:rPr lang="en-IN" b="1" dirty="0">
                <a:latin typeface="Times New Roman" panose="02020603050405020304" pitchFamily="18" charset="0"/>
                <a:cs typeface="Times New Roman" panose="02020603050405020304" pitchFamily="18" charset="0"/>
              </a:rPr>
              <a:t>BJECTIVES</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593358" y="990301"/>
            <a:ext cx="11172544" cy="4953299"/>
          </a:xfrm>
        </p:spPr>
        <p:txBody>
          <a:bodyPr>
            <a:noAutofit/>
          </a:bodyPr>
          <a:lstStyle/>
          <a:p>
            <a:pPr>
              <a:buFont typeface="Wingdings" panose="05000000000000000000" pitchFamily="2" charset="2"/>
              <a:buChar char="Ø"/>
            </a:pPr>
            <a:r>
              <a:rPr lang="en-US" b="0" i="0" dirty="0">
                <a:solidFill>
                  <a:srgbClr val="333333"/>
                </a:solidFill>
                <a:effectLst/>
                <a:latin typeface="Arial" panose="020B0604020202020204" pitchFamily="34" charset="0"/>
              </a:rPr>
              <a:t>The purpose of this study is to define a method and develop a system to analyze the feasibility of a selected location for a retail store. The factors used in this method are location and market factors of a selected area. </a:t>
            </a:r>
          </a:p>
          <a:p>
            <a:pPr>
              <a:buFont typeface="Wingdings" panose="05000000000000000000" pitchFamily="2" charset="2"/>
              <a:buChar char="Ø"/>
            </a:pPr>
            <a:r>
              <a:rPr lang="en-US" b="0" i="0" dirty="0">
                <a:solidFill>
                  <a:srgbClr val="333333"/>
                </a:solidFill>
                <a:effectLst/>
                <a:latin typeface="Arial" panose="020B0604020202020204" pitchFamily="34" charset="0"/>
              </a:rPr>
              <a:t>In order to define and test the method, we selected three different areas and five different retail store types. To retrieve location data, we used Google Maps web service. Consumer surveys were conducted in selected areas to get information about consumers' shopping patterns and selections.</a:t>
            </a:r>
          </a:p>
          <a:p>
            <a:pPr>
              <a:buFont typeface="Wingdings" panose="05000000000000000000" pitchFamily="2" charset="2"/>
              <a:buChar char="Ø"/>
            </a:pPr>
            <a:r>
              <a:rPr lang="en-US" b="0" i="0" dirty="0">
                <a:solidFill>
                  <a:srgbClr val="333333"/>
                </a:solidFill>
                <a:effectLst/>
                <a:latin typeface="Arial" panose="020B0604020202020204" pitchFamily="34" charset="0"/>
              </a:rPr>
              <a:t>The findings of this study and the method described is useful in deciding the feasibility of any given location for a retail outlet. Also the specified method and model can be modified and extended to analyze different kinds of business locations.</a:t>
            </a:r>
            <a:endParaRPr lang="en-IN"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0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ABC5-5905-247E-C8C5-8857F2E122A0}"/>
              </a:ext>
            </a:extLst>
          </p:cNvPr>
          <p:cNvSpPr>
            <a:spLocks noGrp="1"/>
          </p:cNvSpPr>
          <p:nvPr>
            <p:ph type="title"/>
          </p:nvPr>
        </p:nvSpPr>
        <p:spPr/>
        <p:txBody>
          <a:bodyPr/>
          <a:lstStyle/>
          <a:p>
            <a:r>
              <a:rPr lang="en-US" dirty="0"/>
              <a:t>CRITICAL THINKING</a:t>
            </a:r>
            <a:endParaRPr lang="en-IN" dirty="0"/>
          </a:p>
        </p:txBody>
      </p:sp>
      <p:sp>
        <p:nvSpPr>
          <p:cNvPr id="3" name="Text Placeholder 2">
            <a:extLst>
              <a:ext uri="{FF2B5EF4-FFF2-40B4-BE49-F238E27FC236}">
                <a16:creationId xmlns:a16="http://schemas.microsoft.com/office/drawing/2014/main" id="{DE174029-2516-A880-0AD7-C59AD6AE70EE}"/>
              </a:ext>
            </a:extLst>
          </p:cNvPr>
          <p:cNvSpPr>
            <a:spLocks noGrp="1"/>
          </p:cNvSpPr>
          <p:nvPr>
            <p:ph type="body" idx="1"/>
          </p:nvPr>
        </p:nvSpPr>
        <p:spPr/>
        <p:txBody>
          <a:bodyPr/>
          <a:lstStyle/>
          <a:p>
            <a:r>
              <a:rPr lang="en-US" dirty="0"/>
              <a:t>MERITS</a:t>
            </a:r>
            <a:endParaRPr lang="en-IN" dirty="0"/>
          </a:p>
        </p:txBody>
      </p:sp>
      <p:sp>
        <p:nvSpPr>
          <p:cNvPr id="4" name="Content Placeholder 3">
            <a:extLst>
              <a:ext uri="{FF2B5EF4-FFF2-40B4-BE49-F238E27FC236}">
                <a16:creationId xmlns:a16="http://schemas.microsoft.com/office/drawing/2014/main" id="{07A8E505-3353-FF63-157D-20118F8FCCCF}"/>
              </a:ext>
            </a:extLst>
          </p:cNvPr>
          <p:cNvSpPr>
            <a:spLocks noGrp="1"/>
          </p:cNvSpPr>
          <p:nvPr>
            <p:ph sz="half" idx="2"/>
          </p:nvPr>
        </p:nvSpPr>
        <p:spPr/>
        <p:txBody>
          <a:bodyPr/>
          <a:lstStyle/>
          <a:p>
            <a:endParaRPr lang="en-IN" dirty="0"/>
          </a:p>
        </p:txBody>
      </p:sp>
      <p:sp>
        <p:nvSpPr>
          <p:cNvPr id="5" name="Text Placeholder 4">
            <a:extLst>
              <a:ext uri="{FF2B5EF4-FFF2-40B4-BE49-F238E27FC236}">
                <a16:creationId xmlns:a16="http://schemas.microsoft.com/office/drawing/2014/main" id="{87F109AA-8E0D-D8B8-E51E-E8C7CD121C0B}"/>
              </a:ext>
            </a:extLst>
          </p:cNvPr>
          <p:cNvSpPr>
            <a:spLocks noGrp="1"/>
          </p:cNvSpPr>
          <p:nvPr>
            <p:ph type="body" sz="quarter" idx="3"/>
          </p:nvPr>
        </p:nvSpPr>
        <p:spPr/>
        <p:txBody>
          <a:bodyPr/>
          <a:lstStyle/>
          <a:p>
            <a:r>
              <a:rPr lang="en-US" dirty="0"/>
              <a:t>DE-MERITS</a:t>
            </a:r>
            <a:endParaRPr lang="en-IN" dirty="0"/>
          </a:p>
        </p:txBody>
      </p:sp>
      <p:sp>
        <p:nvSpPr>
          <p:cNvPr id="6" name="Content Placeholder 5">
            <a:extLst>
              <a:ext uri="{FF2B5EF4-FFF2-40B4-BE49-F238E27FC236}">
                <a16:creationId xmlns:a16="http://schemas.microsoft.com/office/drawing/2014/main" id="{BC61704B-5D3D-165D-35CA-AF8D7EBCAC81}"/>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310939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3" y="609600"/>
            <a:ext cx="10342119" cy="911469"/>
          </a:xfrm>
        </p:spPr>
        <p:txBody>
          <a:bodyPr/>
          <a:lstStyle/>
          <a:p>
            <a:r>
              <a:rPr lang="en-US" b="1" dirty="0">
                <a:latin typeface="Times New Roman" panose="02020603050405020304" pitchFamily="18" charset="0"/>
                <a:cs typeface="Times New Roman" panose="02020603050405020304" pitchFamily="18" charset="0"/>
              </a:rPr>
              <a:t>Journal 5</a:t>
            </a:r>
            <a:endParaRPr lang="en-IN" dirty="0"/>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677333" y="1168853"/>
            <a:ext cx="11097899" cy="4520293"/>
          </a:xfrm>
        </p:spPr>
        <p:txBody>
          <a:bodyPr>
            <a:noAutofit/>
          </a:bodyPr>
          <a:lstStyle/>
          <a:p>
            <a:pPr marL="0" indent="0">
              <a:buNone/>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Stephen </a:t>
            </a:r>
            <a:r>
              <a:rPr lang="en-IN" cap="none" dirty="0" err="1">
                <a:latin typeface="Times New Roman" panose="02020603050405020304" pitchFamily="18" charset="0"/>
                <a:cs typeface="Times New Roman" panose="02020603050405020304" pitchFamily="18" charset="0"/>
              </a:rPr>
              <a:t>mahar</a:t>
            </a:r>
            <a:endParaRPr lang="en-IN"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P.Daniel</a:t>
            </a:r>
            <a:r>
              <a:rPr lang="en-IN" dirty="0">
                <a:latin typeface="Times New Roman" panose="02020603050405020304" pitchFamily="18" charset="0"/>
                <a:cs typeface="Times New Roman" panose="02020603050405020304" pitchFamily="18" charset="0"/>
              </a:rPr>
              <a:t> wright</a:t>
            </a:r>
            <a:r>
              <a:rPr lang="en-IN" b="1" cap="none" dirty="0">
                <a:latin typeface="Times New Roman" panose="02020603050405020304" pitchFamily="18" charset="0"/>
                <a:cs typeface="Times New Roman" panose="02020603050405020304" pitchFamily="18" charset="0"/>
              </a:rPr>
              <a:t>	</a:t>
            </a:r>
          </a:p>
          <a:p>
            <a:pPr marL="0" indent="0">
              <a:buNone/>
            </a:pPr>
            <a:r>
              <a:rPr lang="en-IN" b="1" cap="none" dirty="0">
                <a:latin typeface="Times New Roman" panose="02020603050405020304" pitchFamily="18" charset="0"/>
                <a:cs typeface="Times New Roman" panose="02020603050405020304" pitchFamily="18" charset="0"/>
              </a:rPr>
              <a:t>Paper Title:</a:t>
            </a:r>
          </a:p>
          <a:p>
            <a:pPr marL="0" indent="0">
              <a:buNone/>
            </a:pPr>
            <a:r>
              <a:rPr lang="en-IN" b="1" cap="none"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In-store pickup and returns for a dual channel retail</a:t>
            </a:r>
          </a:p>
          <a:p>
            <a:pPr marL="0" indent="0">
              <a:buNone/>
            </a:pPr>
            <a:r>
              <a:rPr lang="en-US" sz="2000" b="1" cap="none" dirty="0">
                <a:latin typeface="Times New Roman" panose="02020603050405020304" pitchFamily="18" charset="0"/>
                <a:cs typeface="Times New Roman" panose="02020603050405020304" pitchFamily="18" charset="0"/>
              </a:rPr>
              <a:t>Journal Name: </a:t>
            </a:r>
          </a:p>
          <a:p>
            <a:pPr marL="0" indent="0">
              <a:buNone/>
            </a:pPr>
            <a:r>
              <a:rPr lang="en-US" dirty="0">
                <a:latin typeface="Times New Roman" panose="02020603050405020304" pitchFamily="18" charset="0"/>
                <a:cs typeface="Times New Roman" panose="02020603050405020304" pitchFamily="18" charset="0"/>
              </a:rPr>
              <a:t>IEEE Transactions on engineering management</a:t>
            </a:r>
            <a:endParaRPr lang="en-US" sz="2000"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Month: </a:t>
            </a:r>
            <a:r>
              <a:rPr lang="en-US" sz="2000" cap="none" dirty="0">
                <a:latin typeface="Times New Roman" panose="02020603050405020304" pitchFamily="18" charset="0"/>
                <a:cs typeface="Times New Roman" panose="02020603050405020304" pitchFamily="18" charset="0"/>
              </a:rPr>
              <a:t>April</a:t>
            </a: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Year: </a:t>
            </a:r>
            <a:r>
              <a:rPr lang="en-US" sz="2000" cap="none" dirty="0">
                <a:latin typeface="Times New Roman" panose="02020603050405020304" pitchFamily="18" charset="0"/>
                <a:cs typeface="Times New Roman" panose="02020603050405020304" pitchFamily="18" charset="0"/>
              </a:rPr>
              <a:t>2017</a:t>
            </a:r>
            <a:endParaRPr lang="en-IN" sz="2000" cap="none" dirty="0">
              <a:latin typeface="Arial" panose="020B0604020202020204" pitchFamily="34" charset="0"/>
              <a:cs typeface="Arial" panose="020B0604020202020204" pitchFamily="34" charset="0"/>
            </a:endParaRPr>
          </a:p>
          <a:p>
            <a:pPr marL="0" indent="0">
              <a:buNone/>
            </a:pP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01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801808" y="637179"/>
            <a:ext cx="10364451" cy="575801"/>
          </a:xfrm>
        </p:spPr>
        <p:txBody>
          <a:bodyPr>
            <a:normAutofit/>
          </a:bodyPr>
          <a:lstStyle/>
          <a:p>
            <a:r>
              <a:rPr lang="en-US" b="1" dirty="0">
                <a:latin typeface="Times New Roman" panose="02020603050405020304" pitchFamily="18" charset="0"/>
                <a:cs typeface="Times New Roman" panose="02020603050405020304" pitchFamily="18" charset="0"/>
              </a:rPr>
              <a:t>O</a:t>
            </a:r>
            <a:r>
              <a:rPr lang="en-IN" b="1" dirty="0">
                <a:latin typeface="Times New Roman" panose="02020603050405020304" pitchFamily="18" charset="0"/>
                <a:cs typeface="Times New Roman" panose="02020603050405020304" pitchFamily="18" charset="0"/>
              </a:rPr>
              <a:t>BJECTIVES</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484567" y="1707502"/>
            <a:ext cx="11349824" cy="4021493"/>
          </a:xfrm>
        </p:spPr>
        <p:txBody>
          <a:bodyPr>
            <a:noAutofit/>
          </a:bodyPr>
          <a:lstStyle/>
          <a:p>
            <a:pPr>
              <a:buFont typeface="Wingdings" panose="05000000000000000000" pitchFamily="2" charset="2"/>
              <a:buChar char="Ø"/>
            </a:pPr>
            <a:r>
              <a:rPr lang="en-US" b="0" i="0" dirty="0">
                <a:solidFill>
                  <a:srgbClr val="333333"/>
                </a:solidFill>
                <a:effectLst/>
                <a:latin typeface="Arial" panose="020B0604020202020204" pitchFamily="34" charset="0"/>
              </a:rPr>
              <a:t> This paper develops a mathematical model for analytically examining the cost and value of providing in-store pickup and return options in multi-echelon retail/e-tail organizations.</a:t>
            </a:r>
          </a:p>
          <a:p>
            <a:pPr>
              <a:buFont typeface="Wingdings" panose="05000000000000000000" pitchFamily="2" charset="2"/>
              <a:buChar char="Ø"/>
            </a:pPr>
            <a:r>
              <a:rPr lang="en-US" b="0" i="0" dirty="0">
                <a:solidFill>
                  <a:srgbClr val="333333"/>
                </a:solidFill>
                <a:effectLst/>
                <a:latin typeface="Arial" panose="020B0604020202020204" pitchFamily="34" charset="0"/>
              </a:rPr>
              <a:t>In this light, the model determines the optimal subset of a retailer/e-tailer's stores that should be set up to handle in-store pickups and online returns under stochastic channel demands. Computational results show that optimizing the set of pickup and return locations can reduce system cost by up to 20% on average over arbitrarily enabling all stores with Internet pickup/return capabilities, and firms can substantially increase customer value while maintaining cost minimization as an important selection criterion in choosing pickup and return locations.</a:t>
            </a:r>
            <a:endParaRPr lang="en-IN"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091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3" y="609600"/>
            <a:ext cx="11219197" cy="528735"/>
          </a:xfrm>
        </p:spPr>
        <p:txBody>
          <a:bodyPr>
            <a:normAutofit fontScale="90000"/>
          </a:bodyPr>
          <a:lstStyle/>
          <a:p>
            <a:r>
              <a:rPr lang="en-IN" b="1" dirty="0">
                <a:latin typeface="Times New Roman" panose="02020603050405020304" pitchFamily="18" charset="0"/>
                <a:cs typeface="Times New Roman" panose="02020603050405020304" pitchFamily="18" charset="0"/>
              </a:rPr>
              <a:t>Journal 6</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677334" y="1138335"/>
            <a:ext cx="11293842" cy="4903027"/>
          </a:xfrm>
        </p:spPr>
        <p:txBody>
          <a:bodyPr>
            <a:normAutofit fontScale="92500" lnSpcReduction="10000"/>
          </a:bodyPr>
          <a:lstStyle/>
          <a:p>
            <a:pPr marL="0" indent="0">
              <a:buNone/>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Gino </a:t>
            </a:r>
            <a:r>
              <a:rPr lang="en-IN" cap="none" dirty="0" err="1">
                <a:latin typeface="Times New Roman" panose="02020603050405020304" pitchFamily="18" charset="0"/>
                <a:cs typeface="Times New Roman" panose="02020603050405020304" pitchFamily="18" charset="0"/>
              </a:rPr>
              <a:t>marchet</a:t>
            </a:r>
            <a:endParaRPr lang="en-IN"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Marco </a:t>
            </a:r>
            <a:r>
              <a:rPr lang="en-IN" dirty="0" err="1">
                <a:latin typeface="Times New Roman" panose="02020603050405020304" pitchFamily="18" charset="0"/>
                <a:cs typeface="Times New Roman" panose="02020603050405020304" pitchFamily="18" charset="0"/>
              </a:rPr>
              <a:t>melacini</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Monica </a:t>
            </a:r>
            <a:r>
              <a:rPr lang="en-IN" cap="none" dirty="0" err="1">
                <a:latin typeface="Times New Roman" panose="02020603050405020304" pitchFamily="18" charset="0"/>
                <a:cs typeface="Times New Roman" panose="02020603050405020304" pitchFamily="18" charset="0"/>
              </a:rPr>
              <a:t>rasini</a:t>
            </a:r>
            <a:endParaRPr lang="en-IN"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Elena </a:t>
            </a:r>
            <a:r>
              <a:rPr lang="en-IN" cap="none" dirty="0" err="1">
                <a:latin typeface="Times New Roman" panose="02020603050405020304" pitchFamily="18" charset="0"/>
                <a:cs typeface="Times New Roman" panose="02020603050405020304" pitchFamily="18" charset="0"/>
              </a:rPr>
              <a:t>tappia</a:t>
            </a:r>
            <a:endParaRPr lang="en-IN" cap="none" dirty="0">
              <a:latin typeface="Times New Roman" panose="02020603050405020304" pitchFamily="18" charset="0"/>
              <a:cs typeface="Times New Roman" panose="02020603050405020304" pitchFamily="18" charset="0"/>
            </a:endParaRPr>
          </a:p>
          <a:p>
            <a:pPr marL="0" indent="0">
              <a:buNone/>
            </a:pPr>
            <a:r>
              <a:rPr lang="en-IN" b="1" cap="none" dirty="0">
                <a:latin typeface="Times New Roman" panose="02020603050405020304" pitchFamily="18" charset="0"/>
                <a:cs typeface="Times New Roman" panose="02020603050405020304" pitchFamily="18" charset="0"/>
              </a:rPr>
              <a:t>Paper Title: </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Logistics in omni- channel retailing –</a:t>
            </a:r>
            <a:r>
              <a:rPr lang="en-US" dirty="0">
                <a:latin typeface="Times New Roman" panose="02020603050405020304" pitchFamily="18" charset="0"/>
                <a:cs typeface="Times New Roman" panose="02020603050405020304" pitchFamily="18" charset="0"/>
              </a:rPr>
              <a:t>Modelling analysis of three distribution configuration</a:t>
            </a:r>
          </a:p>
          <a:p>
            <a:pPr marL="0" indent="0">
              <a:buNone/>
            </a:pPr>
            <a:r>
              <a:rPr lang="en-US" b="1" cap="none" dirty="0">
                <a:latin typeface="Times New Roman" panose="02020603050405020304" pitchFamily="18" charset="0"/>
                <a:cs typeface="Times New Roman" panose="02020603050405020304" pitchFamily="18" charset="0"/>
              </a:rPr>
              <a:t>Journal Name: </a:t>
            </a:r>
          </a:p>
          <a:p>
            <a:pPr marL="342900" lvl="1" indent="-342900">
              <a:spcBef>
                <a:spcPts val="1000"/>
              </a:spcBef>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IEEE International conference on service operations and logistics and informatics</a:t>
            </a: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Month: </a:t>
            </a:r>
            <a:r>
              <a:rPr lang="en-US" sz="2000" b="1" dirty="0">
                <a:latin typeface="Times New Roman" panose="02020603050405020304" pitchFamily="18" charset="0"/>
                <a:cs typeface="Times New Roman" panose="02020603050405020304" pitchFamily="18" charset="0"/>
              </a:rPr>
              <a:t>September</a:t>
            </a:r>
            <a:endParaRPr lang="en-US" sz="2000"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Year: </a:t>
            </a:r>
            <a:r>
              <a:rPr lang="en-US" sz="2000" cap="none" dirty="0">
                <a:latin typeface="Times New Roman" panose="02020603050405020304" pitchFamily="18" charset="0"/>
                <a:cs typeface="Times New Roman" panose="02020603050405020304" pitchFamily="18" charset="0"/>
              </a:rPr>
              <a:t>2017</a:t>
            </a:r>
            <a:endParaRPr lang="en-IN" sz="2000" cap="none" dirty="0">
              <a:latin typeface="Arial" panose="020B0604020202020204" pitchFamily="34" charset="0"/>
              <a:cs typeface="Arial" panose="020B0604020202020204" pitchFamily="34" charset="0"/>
            </a:endParaRPr>
          </a:p>
          <a:p>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32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797" y="618518"/>
            <a:ext cx="11028784" cy="585132"/>
          </a:xfrm>
        </p:spPr>
        <p:txBody>
          <a:bodyPr>
            <a:normAutofit/>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99796" y="1418254"/>
            <a:ext cx="11028784" cy="5924938"/>
          </a:xfrm>
        </p:spPr>
        <p:txBody>
          <a:bodyPr>
            <a:noAutofit/>
          </a:bodyPr>
          <a:lstStyle/>
          <a:p>
            <a:pPr>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With millions of students/employees browsing course information and job postings everyday, the need for accurate, effective, meaningful, and transparent course and job recommender systems is more evident than ever. The current recommendation research has attracted wide attention in the academic and industrial areas. However, existing studies primarily focus on content analysis and user feature extraction of courses or jobs and fail to investigate the problem of cross-domain data integration between career and education. </a:t>
            </a:r>
          </a:p>
          <a:p>
            <a:pPr>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At the same time, it also fails to fully utilize the relations between courses, skills, and jobs, which helps to improve the accuracy of the recommendation. Therefore, this study aims to propose a novel cross-domain recommendation model that can help students/employees search for suitable courses and jobs. Employing a heterogeneous graph and community detection algorithm, this study presents the graph-community-enabled(</a:t>
            </a:r>
            <a:r>
              <a:rPr lang="en-US" sz="1600" cap="none" dirty="0" err="1">
                <a:latin typeface="Times New Roman" panose="02020603050405020304" pitchFamily="18" charset="0"/>
                <a:cs typeface="Times New Roman" panose="02020603050405020304" pitchFamily="18" charset="0"/>
              </a:rPr>
              <a:t>gce</a:t>
            </a:r>
            <a:r>
              <a:rPr lang="en-US" sz="1600" cap="none" dirty="0">
                <a:latin typeface="Times New Roman" panose="02020603050405020304" pitchFamily="18" charset="0"/>
                <a:cs typeface="Times New Roman" panose="02020603050405020304" pitchFamily="18" charset="0"/>
              </a:rPr>
              <a:t>) model that merges course profiles and recruiting information data. </a:t>
            </a:r>
          </a:p>
          <a:p>
            <a:pPr>
              <a:buFont typeface="Wingdings" panose="05000000000000000000" pitchFamily="2" charset="2"/>
              <a:buChar char="Ø"/>
            </a:pPr>
            <a:r>
              <a:rPr lang="en-US" sz="1600" cap="none" dirty="0">
                <a:latin typeface="Times New Roman" panose="02020603050405020304" pitchFamily="18" charset="0"/>
                <a:cs typeface="Times New Roman" panose="02020603050405020304" pitchFamily="18" charset="0"/>
              </a:rPr>
              <a:t>Specifically, to address the skill difference between occupation and curriculum, the skill community calculated by the community detection algorithm is used to connect curriculum and job information. Then, the innovative heterogeneous graph approach and the random walk algorithm enable cross-domain information recommendation. The proposed model is evaluated on real job datasets from recruitment websites and the course datasets from </a:t>
            </a:r>
            <a:r>
              <a:rPr lang="en-US" sz="1600" cap="none" dirty="0" err="1">
                <a:latin typeface="Times New Roman" panose="02020603050405020304" pitchFamily="18" charset="0"/>
                <a:cs typeface="Times New Roman" panose="02020603050405020304" pitchFamily="18" charset="0"/>
              </a:rPr>
              <a:t>moocs</a:t>
            </a:r>
            <a:r>
              <a:rPr lang="en-US" sz="1600" cap="none" dirty="0">
                <a:latin typeface="Times New Roman" panose="02020603050405020304" pitchFamily="18" charset="0"/>
                <a:cs typeface="Times New Roman" panose="02020603050405020304" pitchFamily="18" charset="0"/>
              </a:rPr>
              <a:t> and higher education. Experiments show that the model is obviously superior to the classical baselines. The approach described can be replicated in a variety of education/career situations.</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590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5801"/>
          </a:xfrm>
        </p:spPr>
        <p:txBody>
          <a:bodyPr>
            <a:normAutofit/>
          </a:bodyPr>
          <a:lstStyle/>
          <a:p>
            <a:r>
              <a:rPr lang="en-IN" b="1" dirty="0">
                <a:latin typeface="Times New Roman" panose="02020603050405020304" pitchFamily="18" charset="0"/>
                <a:cs typeface="Times New Roman" panose="02020603050405020304" pitchFamily="18" charset="0"/>
              </a:rPr>
              <a:t>Journal 7</a:t>
            </a:r>
            <a:endParaRPr lang="en-IN" dirty="0"/>
          </a:p>
        </p:txBody>
      </p:sp>
      <p:sp>
        <p:nvSpPr>
          <p:cNvPr id="3" name="Content Placeholder 2"/>
          <p:cNvSpPr>
            <a:spLocks noGrp="1"/>
          </p:cNvSpPr>
          <p:nvPr>
            <p:ph sz="quarter" idx="13"/>
          </p:nvPr>
        </p:nvSpPr>
        <p:spPr>
          <a:xfrm>
            <a:off x="913774" y="1259632"/>
            <a:ext cx="10363826" cy="5141167"/>
          </a:xfrm>
        </p:spPr>
        <p:txBody>
          <a:bodyPr>
            <a:noAutofit/>
          </a:bodyPr>
          <a:lstStyle/>
          <a:p>
            <a:pPr marL="0" indent="0">
              <a:buNone/>
            </a:pPr>
            <a:r>
              <a:rPr lang="en-IN" b="1" cap="none" dirty="0">
                <a:latin typeface="Times New Roman" panose="02020603050405020304" pitchFamily="18" charset="0"/>
                <a:cs typeface="Times New Roman" panose="02020603050405020304" pitchFamily="18" charset="0"/>
              </a:rPr>
              <a:t>Authors:	</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Viktor P Semenov</a:t>
            </a:r>
          </a:p>
          <a:p>
            <a:pPr>
              <a:buFont typeface="Wingdings" panose="05000000000000000000" pitchFamily="2" charset="2"/>
              <a:buChar char="ü"/>
            </a:pPr>
            <a:r>
              <a:rPr lang="en-IN" cap="none" dirty="0">
                <a:latin typeface="Times New Roman" panose="02020603050405020304" pitchFamily="18" charset="0"/>
                <a:cs typeface="Times New Roman" panose="02020603050405020304" pitchFamily="18" charset="0"/>
              </a:rPr>
              <a:t>Vladimir V </a:t>
            </a:r>
            <a:r>
              <a:rPr lang="en-IN" cap="none" dirty="0" err="1">
                <a:latin typeface="Times New Roman" panose="02020603050405020304" pitchFamily="18" charset="0"/>
                <a:cs typeface="Times New Roman" panose="02020603050405020304" pitchFamily="18" charset="0"/>
              </a:rPr>
              <a:t>Chernokulsky</a:t>
            </a:r>
            <a:endParaRPr lang="en-IN" cap="none" dirty="0">
              <a:latin typeface="Times New Roman" panose="02020603050405020304" pitchFamily="18" charset="0"/>
              <a:cs typeface="Times New Roman" panose="02020603050405020304" pitchFamily="18" charset="0"/>
            </a:endParaRPr>
          </a:p>
          <a:p>
            <a:pPr marL="0" indent="0">
              <a:buNone/>
            </a:pPr>
            <a:r>
              <a:rPr lang="en-IN" b="1" cap="none" dirty="0">
                <a:latin typeface="Times New Roman" panose="02020603050405020304" pitchFamily="18" charset="0"/>
                <a:cs typeface="Times New Roman" panose="02020603050405020304" pitchFamily="18" charset="0"/>
              </a:rPr>
              <a:t>Paper Title: </a:t>
            </a:r>
          </a:p>
          <a:p>
            <a:pPr marL="342900" lvl="1" indent="-342900">
              <a:spcBef>
                <a:spcPts val="1000"/>
              </a:spcBef>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Research of Artificial intelligence in the retail management problem</a:t>
            </a: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Journal:</a:t>
            </a:r>
          </a:p>
          <a:p>
            <a:pPr marL="342900" lvl="1" indent="-342900">
              <a:spcBef>
                <a:spcPts val="10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IEEE II International conference on control in technical system</a:t>
            </a:r>
            <a:endParaRPr lang="en-US" sz="2000" cap="none" dirty="0">
              <a:latin typeface="Times New Roman" panose="02020603050405020304" pitchFamily="18" charset="0"/>
              <a:cs typeface="Times New Roman" panose="02020603050405020304" pitchFamily="18" charset="0"/>
            </a:endParaRP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Month: </a:t>
            </a:r>
            <a:r>
              <a:rPr lang="en-US" sz="2000" cap="none" dirty="0">
                <a:latin typeface="Times New Roman" panose="02020603050405020304" pitchFamily="18" charset="0"/>
                <a:cs typeface="Times New Roman" panose="02020603050405020304" pitchFamily="18" charset="0"/>
              </a:rPr>
              <a:t>October</a:t>
            </a:r>
          </a:p>
          <a:p>
            <a:pPr marL="0" lvl="1" indent="0">
              <a:spcBef>
                <a:spcPts val="1000"/>
              </a:spcBef>
              <a:buNone/>
            </a:pPr>
            <a:r>
              <a:rPr lang="en-US" sz="2000" b="1" cap="none" dirty="0">
                <a:latin typeface="Times New Roman" panose="02020603050405020304" pitchFamily="18" charset="0"/>
                <a:cs typeface="Times New Roman" panose="02020603050405020304" pitchFamily="18" charset="0"/>
              </a:rPr>
              <a:t>Published Year: </a:t>
            </a:r>
            <a:r>
              <a:rPr lang="en-US" sz="2000" cap="none" dirty="0">
                <a:latin typeface="Times New Roman" panose="02020603050405020304" pitchFamily="18" charset="0"/>
                <a:cs typeface="Times New Roman" panose="02020603050405020304" pitchFamily="18" charset="0"/>
              </a:rPr>
              <a:t>2017</a:t>
            </a:r>
            <a:endParaRPr lang="en-IN" sz="2000" cap="none" dirty="0">
              <a:latin typeface="Arial" panose="020B0604020202020204" pitchFamily="34" charset="0"/>
              <a:cs typeface="Arial" panose="020B0604020202020204" pitchFamily="34" charset="0"/>
            </a:endParaRPr>
          </a:p>
          <a:p>
            <a:endParaRPr lang="en-IN" cap="none" dirty="0"/>
          </a:p>
        </p:txBody>
      </p:sp>
    </p:spTree>
    <p:extLst>
      <p:ext uri="{BB962C8B-B14F-4D97-AF65-F5344CB8AC3E}">
        <p14:creationId xmlns:p14="http://schemas.microsoft.com/office/powerpoint/2010/main" val="308273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F368-6A49-3B52-ADA0-5E383D1AAB38}"/>
              </a:ext>
            </a:extLst>
          </p:cNvPr>
          <p:cNvSpPr>
            <a:spLocks noGrp="1"/>
          </p:cNvSpPr>
          <p:nvPr>
            <p:ph type="title" idx="4294967295"/>
          </p:nvPr>
        </p:nvSpPr>
        <p:spPr>
          <a:xfrm>
            <a:off x="3382639" y="111968"/>
            <a:ext cx="7148512" cy="938213"/>
          </a:xfrm>
        </p:spPr>
        <p:txBody>
          <a:bodyPr/>
          <a:lstStyle/>
          <a:p>
            <a:r>
              <a:rPr lang="en-US" dirty="0"/>
              <a:t>PROBLEM DEFINITIONS</a:t>
            </a:r>
            <a:endParaRPr lang="en-IN" dirty="0"/>
          </a:p>
        </p:txBody>
      </p:sp>
      <p:sp>
        <p:nvSpPr>
          <p:cNvPr id="5" name="TextBox 4">
            <a:extLst>
              <a:ext uri="{FF2B5EF4-FFF2-40B4-BE49-F238E27FC236}">
                <a16:creationId xmlns:a16="http://schemas.microsoft.com/office/drawing/2014/main" id="{C5759C12-138F-7C05-12E6-EB4CF6D6ABDF}"/>
              </a:ext>
            </a:extLst>
          </p:cNvPr>
          <p:cNvSpPr txBox="1"/>
          <p:nvPr/>
        </p:nvSpPr>
        <p:spPr>
          <a:xfrm>
            <a:off x="765111" y="1854675"/>
            <a:ext cx="10058400" cy="1785104"/>
          </a:xfrm>
          <a:prstGeom prst="rect">
            <a:avLst/>
          </a:prstGeom>
          <a:noFill/>
        </p:spPr>
        <p:txBody>
          <a:bodyPr wrap="square">
            <a:spAutoFit/>
          </a:bodyPr>
          <a:lstStyle/>
          <a:p>
            <a:r>
              <a:rPr lang="en-US" b="0" i="0" dirty="0">
                <a:solidFill>
                  <a:srgbClr val="333333"/>
                </a:solidFill>
                <a:effectLst/>
                <a:latin typeface="Georgia" panose="02040502050405020303" pitchFamily="18" charset="0"/>
              </a:rPr>
              <a:t>The forecasting problem in this research is to predict the demand for each product in each outlet of the case company. The short-term demand forecast is used for distributing the products from the central warehouse </a:t>
            </a:r>
            <a:r>
              <a:rPr lang="en-US" sz="2000" b="0" i="0" dirty="0">
                <a:solidFill>
                  <a:srgbClr val="333333"/>
                </a:solidFill>
                <a:effectLst/>
                <a:latin typeface="Georgia" panose="02040502050405020303" pitchFamily="18" charset="0"/>
              </a:rPr>
              <a:t>to</a:t>
            </a:r>
            <a:r>
              <a:rPr lang="en-US" b="0" i="0" dirty="0">
                <a:solidFill>
                  <a:srgbClr val="333333"/>
                </a:solidFill>
                <a:effectLst/>
                <a:latin typeface="Georgia" panose="02040502050405020303" pitchFamily="18" charset="0"/>
              </a:rPr>
              <a:t> the outlets in </a:t>
            </a:r>
            <a:r>
              <a:rPr lang="en-US" sz="1600" dirty="0">
                <a:solidFill>
                  <a:srgbClr val="333333"/>
                </a:solidFill>
                <a:latin typeface="Arial" panose="020B0604020202020204" pitchFamily="34" charset="0"/>
                <a:cs typeface="Arial" panose="020B0604020202020204" pitchFamily="34" charset="0"/>
              </a:rPr>
              <a:t>the</a:t>
            </a:r>
            <a:r>
              <a:rPr lang="en-US" b="0" i="0" dirty="0">
                <a:solidFill>
                  <a:srgbClr val="333333"/>
                </a:solidFill>
                <a:effectLst/>
                <a:latin typeface="Georgia" panose="02040502050405020303" pitchFamily="18" charset="0"/>
              </a:rPr>
              <a:t> most profitable way, but not for determining the optimal buying quantity. In fact total product quantities are assumed to be fixed for this problem since products are only bought once in a single tranche prior to the selling period according to the outcome of a long-term forecasting process which is not discussed in this research.</a:t>
            </a:r>
            <a:endParaRPr lang="en-IN" dirty="0"/>
          </a:p>
        </p:txBody>
      </p:sp>
    </p:spTree>
    <p:extLst>
      <p:ext uri="{BB962C8B-B14F-4D97-AF65-F5344CB8AC3E}">
        <p14:creationId xmlns:p14="http://schemas.microsoft.com/office/powerpoint/2010/main" val="51642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47810"/>
          </a:xfrm>
        </p:spPr>
        <p:txBody>
          <a:bodyPr>
            <a:normAutofit/>
          </a:bodyPr>
          <a:lstStyle/>
          <a:p>
            <a:r>
              <a:rPr lang="en-US"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p:cNvSpPr>
            <a:spLocks noGrp="1"/>
          </p:cNvSpPr>
          <p:nvPr>
            <p:ph sz="quarter" idx="13"/>
          </p:nvPr>
        </p:nvSpPr>
        <p:spPr>
          <a:xfrm>
            <a:off x="913773" y="1483566"/>
            <a:ext cx="10506895" cy="5159829"/>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Nowadays the term `cloud computing' is becoming as an imperative element for any organizational setup. In this paper, we recommend a service based cloud model to meet the education oriented technological needs of academic institutions in middle east.</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In this new globalized economy, academic institutions must provide high quality teaching-learning infrastructure to prepare students for the growing challenges of the 21 </a:t>
            </a:r>
            <a:r>
              <a:rPr lang="en-US" cap="none" dirty="0" err="1">
                <a:latin typeface="Times New Roman" panose="02020603050405020304" pitchFamily="18" charset="0"/>
                <a:cs typeface="Times New Roman" panose="02020603050405020304" pitchFamily="18" charset="0"/>
              </a:rPr>
              <a:t>st</a:t>
            </a:r>
            <a:r>
              <a:rPr lang="en-US" cap="none" dirty="0">
                <a:latin typeface="Times New Roman" panose="02020603050405020304" pitchFamily="18" charset="0"/>
                <a:cs typeface="Times New Roman" panose="02020603050405020304" pitchFamily="18" charset="0"/>
              </a:rPr>
              <a:t> century</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Therefore, this study will help in the improvement of the current educational system and it will balance the requirements of the industrial jobs. Multi-campus institutions or institutions under government can make use of this as part of their professional tie-up to share knowledge, resources and to upgrade skills by reducing the gap between the academic curriculum and industrial standards.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09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D54DFEC-CB85-267F-CB51-AA32AD7F4C66}"/>
              </a:ext>
            </a:extLst>
          </p:cNvPr>
          <p:cNvSpPr txBox="1">
            <a:spLocks/>
          </p:cNvSpPr>
          <p:nvPr/>
        </p:nvSpPr>
        <p:spPr>
          <a:xfrm>
            <a:off x="913774" y="1259632"/>
            <a:ext cx="10363826" cy="514116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IN" b="1">
                <a:latin typeface="Times New Roman" panose="02020603050405020304" pitchFamily="18" charset="0"/>
                <a:cs typeface="Times New Roman" panose="02020603050405020304" pitchFamily="18" charset="0"/>
              </a:rPr>
              <a:t>Authors:	</a:t>
            </a:r>
          </a:p>
          <a:p>
            <a:pPr>
              <a:buFont typeface="Wingdings" panose="05000000000000000000" pitchFamily="2" charset="2"/>
              <a:buChar char="ü"/>
            </a:pPr>
            <a:r>
              <a:rPr lang="en-IN">
                <a:latin typeface="Times New Roman" panose="02020603050405020304" pitchFamily="18" charset="0"/>
                <a:cs typeface="Times New Roman" panose="02020603050405020304" pitchFamily="18" charset="0"/>
              </a:rPr>
              <a:t>Viktor P Semenov</a:t>
            </a:r>
          </a:p>
          <a:p>
            <a:pPr>
              <a:buFont typeface="Wingdings" panose="05000000000000000000" pitchFamily="2" charset="2"/>
              <a:buChar char="ü"/>
            </a:pPr>
            <a:r>
              <a:rPr lang="en-IN">
                <a:latin typeface="Times New Roman" panose="02020603050405020304" pitchFamily="18" charset="0"/>
                <a:cs typeface="Times New Roman" panose="02020603050405020304" pitchFamily="18" charset="0"/>
              </a:rPr>
              <a:t>Vladimir V Chernokulsky</a:t>
            </a:r>
          </a:p>
          <a:p>
            <a:pPr marL="0" indent="0">
              <a:buFont typeface="Arial" panose="020B0604020202020204" pitchFamily="34" charset="0"/>
              <a:buNone/>
            </a:pPr>
            <a:r>
              <a:rPr lang="en-IN" b="1">
                <a:latin typeface="Times New Roman" panose="02020603050405020304" pitchFamily="18" charset="0"/>
                <a:cs typeface="Times New Roman" panose="02020603050405020304" pitchFamily="18" charset="0"/>
              </a:rPr>
              <a:t>Paper Title: </a:t>
            </a:r>
          </a:p>
          <a:p>
            <a:pPr marL="342900" lvl="1" indent="-342900">
              <a:spcBef>
                <a:spcPts val="1000"/>
              </a:spcBef>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Research of Artificial intelligence in the retail management problem</a:t>
            </a:r>
          </a:p>
          <a:p>
            <a:pPr marL="0" lvl="1" indent="0">
              <a:spcBef>
                <a:spcPts val="1000"/>
              </a:spcBef>
              <a:buFont typeface="Arial" panose="020B0604020202020204" pitchFamily="34" charset="0"/>
              <a:buNone/>
            </a:pPr>
            <a:r>
              <a:rPr lang="en-US" sz="2000" b="1">
                <a:latin typeface="Times New Roman" panose="02020603050405020304" pitchFamily="18" charset="0"/>
                <a:cs typeface="Times New Roman" panose="02020603050405020304" pitchFamily="18" charset="0"/>
              </a:rPr>
              <a:t>Journal:</a:t>
            </a:r>
          </a:p>
          <a:p>
            <a:pPr marL="342900" lvl="1" indent="-342900">
              <a:spcBef>
                <a:spcPts val="1000"/>
              </a:spcBef>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IEEE II International conference on control in technical system</a:t>
            </a:r>
          </a:p>
          <a:p>
            <a:pPr marL="0" lvl="1" indent="0">
              <a:spcBef>
                <a:spcPts val="1000"/>
              </a:spcBef>
              <a:buFont typeface="Arial" panose="020B0604020202020204" pitchFamily="34" charset="0"/>
              <a:buNone/>
            </a:pPr>
            <a:r>
              <a:rPr lang="en-US" sz="2000" b="1">
                <a:latin typeface="Times New Roman" panose="02020603050405020304" pitchFamily="18" charset="0"/>
                <a:cs typeface="Times New Roman" panose="02020603050405020304" pitchFamily="18" charset="0"/>
              </a:rPr>
              <a:t>Published Month: </a:t>
            </a:r>
            <a:r>
              <a:rPr lang="en-US" sz="2000">
                <a:latin typeface="Times New Roman" panose="02020603050405020304" pitchFamily="18" charset="0"/>
                <a:cs typeface="Times New Roman" panose="02020603050405020304" pitchFamily="18" charset="0"/>
              </a:rPr>
              <a:t>October</a:t>
            </a:r>
          </a:p>
          <a:p>
            <a:pPr marL="0" lvl="1" indent="0">
              <a:spcBef>
                <a:spcPts val="1000"/>
              </a:spcBef>
              <a:buFont typeface="Arial" panose="020B0604020202020204" pitchFamily="34" charset="0"/>
              <a:buNone/>
            </a:pPr>
            <a:r>
              <a:rPr lang="en-US" sz="2000" b="1">
                <a:latin typeface="Times New Roman" panose="02020603050405020304" pitchFamily="18" charset="0"/>
                <a:cs typeface="Times New Roman" panose="02020603050405020304" pitchFamily="18" charset="0"/>
              </a:rPr>
              <a:t>Published Year: </a:t>
            </a:r>
            <a:r>
              <a:rPr lang="en-US" sz="2000">
                <a:latin typeface="Times New Roman" panose="02020603050405020304" pitchFamily="18" charset="0"/>
                <a:cs typeface="Times New Roman" panose="02020603050405020304" pitchFamily="18" charset="0"/>
              </a:rPr>
              <a:t>2017</a:t>
            </a:r>
            <a:endParaRPr lang="en-IN" sz="200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86005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2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2B4-8E11-66E3-090A-A107D867D34D}"/>
              </a:ext>
            </a:extLst>
          </p:cNvPr>
          <p:cNvSpPr>
            <a:spLocks noGrp="1"/>
          </p:cNvSpPr>
          <p:nvPr>
            <p:ph type="ctrTitle"/>
          </p:nvPr>
        </p:nvSpPr>
        <p:spPr>
          <a:xfrm>
            <a:off x="1751012" y="746449"/>
            <a:ext cx="8689976" cy="559837"/>
          </a:xfrm>
        </p:spPr>
        <p:txBody>
          <a:bodyPr>
            <a:normAutofit/>
          </a:bodyPr>
          <a:lstStyle/>
          <a:p>
            <a:r>
              <a:rPr lang="en-IN" sz="3200" b="1" dirty="0">
                <a:latin typeface="Times New Roman" panose="02020603050405020304" pitchFamily="18" charset="0"/>
                <a:cs typeface="Times New Roman" panose="02020603050405020304" pitchFamily="18" charset="0"/>
              </a:rPr>
              <a:t>ABSTRACT</a:t>
            </a:r>
            <a:endParaRPr lang="ta-IN" sz="3200" b="1" dirty="0">
              <a:latin typeface="Times New Roman" panose="02020603050405020304" pitchFamily="18" charset="0"/>
            </a:endParaRPr>
          </a:p>
        </p:txBody>
      </p:sp>
      <p:sp>
        <p:nvSpPr>
          <p:cNvPr id="3" name="Subtitle 2">
            <a:extLst>
              <a:ext uri="{FF2B5EF4-FFF2-40B4-BE49-F238E27FC236}">
                <a16:creationId xmlns:a16="http://schemas.microsoft.com/office/drawing/2014/main" id="{93749C2A-28C1-B691-6DCF-0346E9A43840}"/>
              </a:ext>
            </a:extLst>
          </p:cNvPr>
          <p:cNvSpPr>
            <a:spLocks noGrp="1"/>
          </p:cNvSpPr>
          <p:nvPr>
            <p:ph type="subTitle" idx="1"/>
          </p:nvPr>
        </p:nvSpPr>
        <p:spPr>
          <a:xfrm>
            <a:off x="1129005" y="1306286"/>
            <a:ext cx="10105052" cy="4805265"/>
          </a:xfrm>
        </p:spPr>
        <p:txBody>
          <a:bodyPr>
            <a:normAutofit fontScale="92500" lnSpcReduction="10000"/>
          </a:bodyPr>
          <a:lstStyle/>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There has been a sudden boom in the technical industry and an increase in the number of good startups. Keeping track of various appropriate job openings in top industry names has become increasingly troublesome. This leads to deadlines and hence important opportunities being missed.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Through this research paper, the aim is to automate this process to eliminate this problem. To achieve this, Puppeteer and Representational State Transfer (REST) APIs for web crawling have been used. A hybrid system of Content-Based Filtering and Collaborative Filtering is implemented to recommend these jobs.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The intention is to aggregate and recommend appropriate jobs to job seekers, especially in the engineering domain. The entire process of accessing numerous company websites hoping to find a relevant job opening listed on their career portals is simplified.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The proposed recommendation system is tested on an array of test cases with a fully functioning user interface in the form of a web application. It has shown satisfactory results, outperforming the existing systems. It thus testifies to the agenda of quality over quantity.</a:t>
            </a:r>
            <a:endParaRPr lang="ta-IN" sz="2000" cap="none"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501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C913-24E0-0EE5-05BC-0BDFC1E553EB}"/>
              </a:ext>
            </a:extLst>
          </p:cNvPr>
          <p:cNvSpPr>
            <a:spLocks noGrp="1"/>
          </p:cNvSpPr>
          <p:nvPr>
            <p:ph type="ctrTitle"/>
          </p:nvPr>
        </p:nvSpPr>
        <p:spPr>
          <a:xfrm>
            <a:off x="1751012" y="765110"/>
            <a:ext cx="8689976" cy="662474"/>
          </a:xfrm>
        </p:spPr>
        <p:txBody>
          <a:bodyPr>
            <a:normAutofit/>
          </a:bodyPr>
          <a:lstStyle/>
          <a:p>
            <a:r>
              <a:rPr lang="en-IN" sz="3200" b="1" dirty="0">
                <a:latin typeface="Times New Roman" panose="02020603050405020304" pitchFamily="18" charset="0"/>
              </a:rPr>
              <a:t>JOURNAL 9</a:t>
            </a:r>
            <a:endParaRPr lang="ta-IN" sz="3200" b="1" dirty="0">
              <a:latin typeface="Times New Roman" panose="02020603050405020304" pitchFamily="18" charset="0"/>
            </a:endParaRPr>
          </a:p>
        </p:txBody>
      </p:sp>
      <p:sp>
        <p:nvSpPr>
          <p:cNvPr id="3" name="Subtitle 2">
            <a:extLst>
              <a:ext uri="{FF2B5EF4-FFF2-40B4-BE49-F238E27FC236}">
                <a16:creationId xmlns:a16="http://schemas.microsoft.com/office/drawing/2014/main" id="{6DD04461-D574-D68F-6463-1C6BC05AACD4}"/>
              </a:ext>
            </a:extLst>
          </p:cNvPr>
          <p:cNvSpPr>
            <a:spLocks noGrp="1"/>
          </p:cNvSpPr>
          <p:nvPr>
            <p:ph type="subTitle" idx="1"/>
          </p:nvPr>
        </p:nvSpPr>
        <p:spPr>
          <a:xfrm>
            <a:off x="1060547" y="1427584"/>
            <a:ext cx="9706980" cy="4823926"/>
          </a:xfrm>
        </p:spPr>
        <p:txBody>
          <a:bodyPr>
            <a:normAutofit/>
          </a:bodyPr>
          <a:lstStyle/>
          <a:p>
            <a:pPr marL="0" indent="0" algn="l">
              <a:buNone/>
            </a:pPr>
            <a:r>
              <a:rPr lang="en-IN" b="1" cap="none" dirty="0">
                <a:solidFill>
                  <a:schemeClr val="tx1"/>
                </a:solidFill>
                <a:latin typeface="Times New Roman" panose="02020603050405020304" pitchFamily="18" charset="0"/>
                <a:cs typeface="Times New Roman" panose="02020603050405020304" pitchFamily="18" charset="0"/>
              </a:rPr>
              <a:t>Authors:	</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Nikolas Dawson</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Marian-Andrei Rizoiu</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Mary-Anne Williams</a:t>
            </a:r>
          </a:p>
          <a:p>
            <a:pPr marL="0" indent="0" algn="l">
              <a:buNone/>
            </a:pPr>
            <a:r>
              <a:rPr lang="en-IN" b="1" cap="none" dirty="0">
                <a:solidFill>
                  <a:schemeClr val="tx1"/>
                </a:solidFill>
                <a:latin typeface="Times New Roman" panose="02020603050405020304" pitchFamily="18" charset="0"/>
                <a:cs typeface="Times New Roman" panose="02020603050405020304" pitchFamily="18" charset="0"/>
              </a:rPr>
              <a:t>Paper Title: </a:t>
            </a:r>
          </a:p>
          <a:p>
            <a:pPr algn="l">
              <a:buFont typeface="Wingdings" panose="05000000000000000000" pitchFamily="2" charset="2"/>
              <a:buChar char="Ø"/>
            </a:pPr>
            <a:r>
              <a:rPr lang="en-US" cap="none" dirty="0">
                <a:solidFill>
                  <a:schemeClr val="tx1"/>
                </a:solidFill>
                <a:latin typeface="Times New Roman" panose="02020603050405020304" pitchFamily="18" charset="0"/>
                <a:cs typeface="Times New Roman" panose="02020603050405020304" pitchFamily="18" charset="0"/>
              </a:rPr>
              <a:t>Skill-driven recommendations for job transition pathways</a:t>
            </a:r>
          </a:p>
          <a:p>
            <a:pPr marL="0" lvl="1" indent="0" algn="l">
              <a:spcBef>
                <a:spcPts val="1000"/>
              </a:spcBef>
              <a:buNone/>
            </a:pPr>
            <a:r>
              <a:rPr lang="en-US" sz="2000" b="1" cap="none" dirty="0">
                <a:latin typeface="Times New Roman" panose="02020603050405020304" pitchFamily="18" charset="0"/>
                <a:cs typeface="Times New Roman" panose="02020603050405020304" pitchFamily="18" charset="0"/>
              </a:rPr>
              <a:t>Journal Name: </a:t>
            </a:r>
          </a:p>
          <a:p>
            <a:pPr marL="285750" lvl="1" indent="-285750" algn="l">
              <a:spcBef>
                <a:spcPts val="1000"/>
              </a:spcBef>
              <a:buFont typeface="Wingdings" panose="05000000000000000000" pitchFamily="2" charset="2"/>
              <a:buChar char="Ø"/>
            </a:pPr>
            <a:r>
              <a:rPr lang="en-US" sz="2000" cap="none" dirty="0">
                <a:latin typeface="Times New Roman" panose="02020603050405020304" pitchFamily="18" charset="0"/>
                <a:cs typeface="Times New Roman" panose="02020603050405020304" pitchFamily="18" charset="0"/>
              </a:rPr>
              <a:t>PLOS ONE</a:t>
            </a:r>
          </a:p>
          <a:p>
            <a:pPr marL="0" lvl="1" indent="0" algn="l">
              <a:spcBef>
                <a:spcPts val="1000"/>
              </a:spcBef>
              <a:buNone/>
            </a:pPr>
            <a:r>
              <a:rPr lang="en-US" sz="2000" b="1" cap="none" dirty="0">
                <a:latin typeface="Times New Roman" panose="02020603050405020304" pitchFamily="18" charset="0"/>
                <a:cs typeface="Times New Roman" panose="02020603050405020304" pitchFamily="18" charset="0"/>
              </a:rPr>
              <a:t>Published Month: </a:t>
            </a:r>
            <a:r>
              <a:rPr lang="en-US" sz="2000" cap="none" dirty="0">
                <a:latin typeface="Times New Roman" panose="02020603050405020304" pitchFamily="18" charset="0"/>
                <a:cs typeface="Times New Roman" panose="02020603050405020304" pitchFamily="18" charset="0"/>
              </a:rPr>
              <a:t>August</a:t>
            </a:r>
          </a:p>
          <a:p>
            <a:pPr marL="0" lvl="1" indent="0" algn="l">
              <a:spcBef>
                <a:spcPts val="1000"/>
              </a:spcBef>
              <a:buNone/>
            </a:pPr>
            <a:r>
              <a:rPr lang="en-US" sz="2000" b="1" cap="none" dirty="0">
                <a:latin typeface="Times New Roman" panose="02020603050405020304" pitchFamily="18" charset="0"/>
                <a:cs typeface="Times New Roman" panose="02020603050405020304" pitchFamily="18" charset="0"/>
              </a:rPr>
              <a:t>Published Year: </a:t>
            </a:r>
            <a:r>
              <a:rPr lang="en-US" sz="2000" cap="none" dirty="0">
                <a:latin typeface="Times New Roman" panose="02020603050405020304" pitchFamily="18" charset="0"/>
                <a:cs typeface="Times New Roman" panose="02020603050405020304" pitchFamily="18" charset="0"/>
              </a:rPr>
              <a:t>2021</a:t>
            </a:r>
            <a:endParaRPr lang="en-IN" sz="2000" cap="none" dirty="0">
              <a:latin typeface="Arial" panose="020B0604020202020204" pitchFamily="34" charset="0"/>
              <a:cs typeface="Arial" panose="020B0604020202020204" pitchFamily="34" charset="0"/>
            </a:endParaRPr>
          </a:p>
          <a:p>
            <a:pPr algn="l"/>
            <a:endParaRPr lang="ta-IN" sz="2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36902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3E0-C758-9B3C-2053-99B8F4F355A3}"/>
              </a:ext>
            </a:extLst>
          </p:cNvPr>
          <p:cNvSpPr>
            <a:spLocks noGrp="1"/>
          </p:cNvSpPr>
          <p:nvPr>
            <p:ph type="ctrTitle"/>
          </p:nvPr>
        </p:nvSpPr>
        <p:spPr>
          <a:xfrm>
            <a:off x="1751012" y="531845"/>
            <a:ext cx="8689976" cy="625151"/>
          </a:xfrm>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ta-IN" sz="3200" b="1" dirty="0">
              <a:latin typeface="Times New Roman" panose="02020603050405020304" pitchFamily="18" charset="0"/>
            </a:endParaRPr>
          </a:p>
        </p:txBody>
      </p:sp>
      <p:sp>
        <p:nvSpPr>
          <p:cNvPr id="3" name="Subtitle 2">
            <a:extLst>
              <a:ext uri="{FF2B5EF4-FFF2-40B4-BE49-F238E27FC236}">
                <a16:creationId xmlns:a16="http://schemas.microsoft.com/office/drawing/2014/main" id="{6122FF76-B8CB-CF0F-16AA-017BC36CDFC2}"/>
              </a:ext>
            </a:extLst>
          </p:cNvPr>
          <p:cNvSpPr>
            <a:spLocks noGrp="1"/>
          </p:cNvSpPr>
          <p:nvPr>
            <p:ph type="subTitle" idx="1"/>
          </p:nvPr>
        </p:nvSpPr>
        <p:spPr>
          <a:xfrm>
            <a:off x="979714" y="1156996"/>
            <a:ext cx="10608906" cy="5934270"/>
          </a:xfrm>
        </p:spPr>
        <p:txBody>
          <a:bodyPr>
            <a:noAutofit/>
          </a:bodyPr>
          <a:lstStyle/>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 Job security can never be taken for granted, especially in times of rapid, widespread and unexpected social and economic change. These changes can force workers to transition to new jobs. This may be because new technologies emerge or production is moved abroad perhaps it is a global crisis, such as COVID-19, which shutters industries and displaces labor </a:t>
            </a:r>
            <a:r>
              <a:rPr lang="en-US" sz="2000" cap="none" dirty="0" err="1">
                <a:solidFill>
                  <a:schemeClr val="tx1"/>
                </a:solidFill>
                <a:latin typeface="Times New Roman" panose="02020603050405020304" pitchFamily="18" charset="0"/>
              </a:rPr>
              <a:t>en</a:t>
            </a:r>
            <a:r>
              <a:rPr lang="en-US" sz="2000" cap="none" dirty="0">
                <a:solidFill>
                  <a:schemeClr val="tx1"/>
                </a:solidFill>
                <a:latin typeface="Times New Roman" panose="02020603050405020304" pitchFamily="18" charset="0"/>
              </a:rPr>
              <a:t> masse. Regardless of the impetus, people are faced with the challenge of moving between jobs to find new work. Successful transitions typically occur when workers leverage their existing skills in the new occupation.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Here, we propose a novel method to measure the similarity between occupations using their underlying skills. We then build a recommender system for identifying optimal transition pathways between occupations using job advertisements data and a longitudinal household survey.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Our results show that not only can we accurately predict occupational transitions (accuracy = 76%), but we account for the asymmetric difficulties of moving between jobs. We also build an early warning indicator for new technology adoption, a major driver of rising job transitions.</a:t>
            </a:r>
            <a:endParaRPr lang="ta-IN" sz="2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1685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D1CE82-82EE-E5F4-FF9F-A176367A9658}"/>
              </a:ext>
            </a:extLst>
          </p:cNvPr>
          <p:cNvSpPr txBox="1">
            <a:spLocks/>
          </p:cNvSpPr>
          <p:nvPr/>
        </p:nvSpPr>
        <p:spPr>
          <a:xfrm>
            <a:off x="1751012" y="765110"/>
            <a:ext cx="8689976" cy="6624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IN" sz="3200" b="1" dirty="0">
                <a:latin typeface="Times New Roman" panose="02020603050405020304" pitchFamily="18" charset="0"/>
              </a:rPr>
              <a:t>JOURNAL 10</a:t>
            </a:r>
            <a:endParaRPr lang="ta-IN" sz="3200" b="1" dirty="0">
              <a:latin typeface="Times New Roman" panose="02020603050405020304" pitchFamily="18" charset="0"/>
            </a:endParaRPr>
          </a:p>
        </p:txBody>
      </p:sp>
      <p:sp>
        <p:nvSpPr>
          <p:cNvPr id="5" name="Subtitle 2">
            <a:extLst>
              <a:ext uri="{FF2B5EF4-FFF2-40B4-BE49-F238E27FC236}">
                <a16:creationId xmlns:a16="http://schemas.microsoft.com/office/drawing/2014/main" id="{29FAE808-FA80-1300-15E5-8D7D613ED4ED}"/>
              </a:ext>
            </a:extLst>
          </p:cNvPr>
          <p:cNvSpPr txBox="1">
            <a:spLocks/>
          </p:cNvSpPr>
          <p:nvPr/>
        </p:nvSpPr>
        <p:spPr>
          <a:xfrm>
            <a:off x="1060547" y="1427584"/>
            <a:ext cx="9464384" cy="4823926"/>
          </a:xfrm>
          <a:prstGeom prst="rect">
            <a:avLst/>
          </a:prstGeom>
        </p:spPr>
        <p:txBody>
          <a:bodyPr vert="horz" lIns="91440" tIns="45720" rIns="91440" bIns="45720" rtlCol="0">
            <a:normAutofit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en-IN" b="1" cap="none" dirty="0">
                <a:solidFill>
                  <a:schemeClr val="tx1"/>
                </a:solidFill>
                <a:latin typeface="Times New Roman" panose="02020603050405020304" pitchFamily="18" charset="0"/>
                <a:cs typeface="Times New Roman" panose="02020603050405020304" pitchFamily="18" charset="0"/>
              </a:rPr>
              <a:t>Authors:	</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Cheng Yang</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Yingya Zhang</a:t>
            </a:r>
          </a:p>
          <a:p>
            <a:pPr algn="l">
              <a:buFont typeface="Wingdings" panose="05000000000000000000" pitchFamily="2" charset="2"/>
              <a:buChar char="Ø"/>
            </a:pPr>
            <a:r>
              <a:rPr lang="pt-BR" cap="none" dirty="0">
                <a:solidFill>
                  <a:schemeClr val="tx1"/>
                </a:solidFill>
                <a:latin typeface="Times New Roman" panose="02020603050405020304" pitchFamily="18" charset="0"/>
                <a:cs typeface="Times New Roman" panose="02020603050405020304" pitchFamily="18" charset="0"/>
              </a:rPr>
              <a:t>Zhixiang Niu</a:t>
            </a:r>
          </a:p>
          <a:p>
            <a:pPr algn="l"/>
            <a:r>
              <a:rPr lang="en-IN" b="1" cap="none" dirty="0">
                <a:solidFill>
                  <a:schemeClr val="tx1"/>
                </a:solidFill>
                <a:latin typeface="Times New Roman" panose="02020603050405020304" pitchFamily="18" charset="0"/>
                <a:cs typeface="Times New Roman" panose="02020603050405020304" pitchFamily="18" charset="0"/>
              </a:rPr>
              <a:t>Paper Title: </a:t>
            </a:r>
          </a:p>
          <a:p>
            <a:pPr algn="l">
              <a:buFont typeface="Wingdings" panose="05000000000000000000" pitchFamily="2" charset="2"/>
              <a:buChar char="Ø"/>
            </a:pPr>
            <a:r>
              <a:rPr lang="en-US" cap="none" dirty="0">
                <a:solidFill>
                  <a:schemeClr val="tx1"/>
                </a:solidFill>
                <a:latin typeface="Times New Roman" panose="02020603050405020304" pitchFamily="18" charset="0"/>
                <a:cs typeface="Times New Roman" panose="02020603050405020304" pitchFamily="18" charset="0"/>
              </a:rPr>
              <a:t>A Research of Job Recommendation System Based on Collaborative Filtering</a:t>
            </a:r>
          </a:p>
          <a:p>
            <a:pPr marL="0" lvl="1" algn="l">
              <a:spcBef>
                <a:spcPts val="1000"/>
              </a:spcBef>
            </a:pPr>
            <a:r>
              <a:rPr lang="en-US" b="1" cap="none" dirty="0">
                <a:latin typeface="Times New Roman" panose="02020603050405020304" pitchFamily="18" charset="0"/>
                <a:cs typeface="Times New Roman" panose="02020603050405020304" pitchFamily="18" charset="0"/>
              </a:rPr>
              <a:t>Journal Name: </a:t>
            </a:r>
          </a:p>
          <a:p>
            <a:pPr marL="285750" lvl="1" indent="-285750" algn="l">
              <a:spcBef>
                <a:spcPts val="1000"/>
              </a:spcBef>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IEEEXplore</a:t>
            </a:r>
            <a:endParaRPr lang="en-US" cap="none" dirty="0">
              <a:latin typeface="Times New Roman" panose="02020603050405020304" pitchFamily="18" charset="0"/>
              <a:cs typeface="Times New Roman" panose="02020603050405020304" pitchFamily="18" charset="0"/>
            </a:endParaRPr>
          </a:p>
          <a:p>
            <a:pPr marL="0" lvl="1" algn="l">
              <a:spcBef>
                <a:spcPts val="1000"/>
              </a:spcBef>
            </a:pPr>
            <a:r>
              <a:rPr lang="en-US" b="1" cap="none" dirty="0">
                <a:latin typeface="Times New Roman" panose="02020603050405020304" pitchFamily="18" charset="0"/>
                <a:cs typeface="Times New Roman" panose="02020603050405020304" pitchFamily="18" charset="0"/>
              </a:rPr>
              <a:t>Published Month: December</a:t>
            </a:r>
            <a:endParaRPr lang="en-US" cap="none" dirty="0">
              <a:latin typeface="Times New Roman" panose="02020603050405020304" pitchFamily="18" charset="0"/>
              <a:cs typeface="Times New Roman" panose="02020603050405020304" pitchFamily="18" charset="0"/>
            </a:endParaRPr>
          </a:p>
          <a:p>
            <a:pPr marL="0" lvl="1" algn="l">
              <a:spcBef>
                <a:spcPts val="1000"/>
              </a:spcBef>
            </a:pPr>
            <a:r>
              <a:rPr lang="en-US" b="1" cap="none" dirty="0">
                <a:latin typeface="Times New Roman" panose="02020603050405020304" pitchFamily="18" charset="0"/>
                <a:cs typeface="Times New Roman" panose="02020603050405020304" pitchFamily="18" charset="0"/>
              </a:rPr>
              <a:t>Published Year: </a:t>
            </a:r>
            <a:r>
              <a:rPr lang="en-US" cap="none" dirty="0">
                <a:latin typeface="Times New Roman" panose="02020603050405020304" pitchFamily="18" charset="0"/>
                <a:cs typeface="Times New Roman" panose="02020603050405020304" pitchFamily="18" charset="0"/>
              </a:rPr>
              <a:t>2014</a:t>
            </a:r>
            <a:endParaRPr lang="en-IN" cap="none" dirty="0">
              <a:latin typeface="Arial" panose="020B0604020202020204" pitchFamily="34" charset="0"/>
              <a:cs typeface="Arial" panose="020B0604020202020204" pitchFamily="34" charset="0"/>
            </a:endParaRPr>
          </a:p>
          <a:p>
            <a:pPr algn="l"/>
            <a:endParaRPr lang="ta-IN" sz="2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32592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3E0-C758-9B3C-2053-99B8F4F355A3}"/>
              </a:ext>
            </a:extLst>
          </p:cNvPr>
          <p:cNvSpPr>
            <a:spLocks noGrp="1"/>
          </p:cNvSpPr>
          <p:nvPr>
            <p:ph type="ctrTitle"/>
          </p:nvPr>
        </p:nvSpPr>
        <p:spPr>
          <a:xfrm>
            <a:off x="1751012" y="531845"/>
            <a:ext cx="8689976" cy="625151"/>
          </a:xfrm>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ta-IN" sz="3200" b="1" dirty="0">
              <a:latin typeface="Times New Roman" panose="02020603050405020304" pitchFamily="18" charset="0"/>
            </a:endParaRPr>
          </a:p>
        </p:txBody>
      </p:sp>
      <p:sp>
        <p:nvSpPr>
          <p:cNvPr id="3" name="Subtitle 2">
            <a:extLst>
              <a:ext uri="{FF2B5EF4-FFF2-40B4-BE49-F238E27FC236}">
                <a16:creationId xmlns:a16="http://schemas.microsoft.com/office/drawing/2014/main" id="{6122FF76-B8CB-CF0F-16AA-017BC36CDFC2}"/>
              </a:ext>
            </a:extLst>
          </p:cNvPr>
          <p:cNvSpPr>
            <a:spLocks noGrp="1"/>
          </p:cNvSpPr>
          <p:nvPr>
            <p:ph type="subTitle" idx="1"/>
          </p:nvPr>
        </p:nvSpPr>
        <p:spPr>
          <a:xfrm>
            <a:off x="979714" y="1156996"/>
            <a:ext cx="10608906" cy="5934270"/>
          </a:xfrm>
        </p:spPr>
        <p:txBody>
          <a:bodyPr>
            <a:noAutofit/>
          </a:bodyPr>
          <a:lstStyle/>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 Dealing with the enormous amount of recruiting information on the Internet, a job seeker always spends hours to find useful ones.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To reduce this laborious work, we design an d implement a recommendation system for online jobhunting. In this paper, we contrast user-based and item-based collaborative filtering algorithm to choose a better performed one. </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We also take background information including students’ resumes and details of recruiting information into consideration, bring weights of co-apply users (the users who had applied the candidate jobs) and weights of student used liked jobs into their commendation algorithm.</a:t>
            </a:r>
          </a:p>
          <a:p>
            <a:pPr marL="342900" indent="-342900" algn="l">
              <a:buFont typeface="Wingdings" panose="05000000000000000000" pitchFamily="2" charset="2"/>
              <a:buChar char="Ø"/>
            </a:pPr>
            <a:r>
              <a:rPr lang="en-US" sz="2000" cap="none" dirty="0">
                <a:solidFill>
                  <a:schemeClr val="tx1"/>
                </a:solidFill>
                <a:latin typeface="Times New Roman" panose="02020603050405020304" pitchFamily="18" charset="0"/>
              </a:rPr>
              <a:t>At last, the model we proposed is verified through experiments study which is using actual data.</a:t>
            </a:r>
            <a:endParaRPr lang="ta-IN" sz="2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67475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3739-5313-DB51-A71B-053A2EBFE06D}"/>
              </a:ext>
            </a:extLst>
          </p:cNvPr>
          <p:cNvSpPr>
            <a:spLocks noGrp="1"/>
          </p:cNvSpPr>
          <p:nvPr>
            <p:ph type="ctrTitle"/>
          </p:nvPr>
        </p:nvSpPr>
        <p:spPr>
          <a:xfrm>
            <a:off x="1751012" y="951723"/>
            <a:ext cx="8689976" cy="485191"/>
          </a:xfrm>
        </p:spPr>
        <p:txBody>
          <a:bodyPr>
            <a:normAutofit fontScale="90000"/>
          </a:bodyPr>
          <a:lstStyle/>
          <a:p>
            <a:r>
              <a:rPr lang="en-US" sz="3200" b="1" dirty="0">
                <a:latin typeface="Times New Roman" panose="02020603050405020304" pitchFamily="18" charset="0"/>
                <a:cs typeface="Times New Roman" panose="02020603050405020304" pitchFamily="18" charset="0"/>
              </a:rPr>
              <a:t>CRITICAL THINKING</a:t>
            </a:r>
            <a:endParaRPr lang="ta-IN" sz="3200" b="1" dirty="0">
              <a:latin typeface="Times New Roman" panose="02020603050405020304" pitchFamily="18" charset="0"/>
            </a:endParaRPr>
          </a:p>
        </p:txBody>
      </p:sp>
      <p:sp>
        <p:nvSpPr>
          <p:cNvPr id="3" name="Subtitle 2">
            <a:extLst>
              <a:ext uri="{FF2B5EF4-FFF2-40B4-BE49-F238E27FC236}">
                <a16:creationId xmlns:a16="http://schemas.microsoft.com/office/drawing/2014/main" id="{9B7F6035-5455-0BA1-1595-2E3940E16E64}"/>
              </a:ext>
            </a:extLst>
          </p:cNvPr>
          <p:cNvSpPr>
            <a:spLocks noGrp="1"/>
          </p:cNvSpPr>
          <p:nvPr>
            <p:ph type="subTitle" idx="1"/>
          </p:nvPr>
        </p:nvSpPr>
        <p:spPr>
          <a:xfrm>
            <a:off x="1751012" y="1744824"/>
            <a:ext cx="8689976" cy="3984172"/>
          </a:xfrm>
        </p:spPr>
        <p:txBody>
          <a:bodyPr>
            <a:normAutofit/>
          </a:bodyPr>
          <a:lstStyle/>
          <a:p>
            <a:r>
              <a:rPr lang="en-US" dirty="0"/>
              <a:t>‘</a:t>
            </a:r>
            <a:endParaRPr lang="ta-IN" dirty="0"/>
          </a:p>
        </p:txBody>
      </p:sp>
    </p:spTree>
    <p:extLst>
      <p:ext uri="{BB962C8B-B14F-4D97-AF65-F5344CB8AC3E}">
        <p14:creationId xmlns:p14="http://schemas.microsoft.com/office/powerpoint/2010/main" val="77260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13124"/>
          </a:xfrm>
        </p:spPr>
        <p:txBody>
          <a:bodyPr>
            <a:normAutofit/>
          </a:bodyPr>
          <a:lstStyle/>
          <a:p>
            <a:r>
              <a:rPr lang="en-US" b="1" dirty="0">
                <a:latin typeface="Times New Roman" panose="02020603050405020304" pitchFamily="18" charset="0"/>
                <a:cs typeface="Times New Roman" panose="02020603050405020304" pitchFamily="18" charset="0"/>
              </a:rPr>
              <a:t>Journal 1</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5" y="1324947"/>
            <a:ext cx="10363826" cy="4795935"/>
          </a:xfrm>
        </p:spPr>
        <p:txBody>
          <a:bodyPr>
            <a:noAutofit/>
          </a:bodyPr>
          <a:lstStyle/>
          <a:p>
            <a:pPr marL="0" indent="0">
              <a:buNone/>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i="0" dirty="0" err="1">
                <a:solidFill>
                  <a:srgbClr val="333333"/>
                </a:solidFill>
                <a:effectLst/>
                <a:latin typeface="Arial" panose="020B0604020202020204" pitchFamily="34" charset="0"/>
              </a:rPr>
              <a:t>Bernat</a:t>
            </a:r>
            <a:r>
              <a:rPr lang="en-IN" b="1" i="0" dirty="0">
                <a:solidFill>
                  <a:srgbClr val="333333"/>
                </a:solidFill>
                <a:effectLst/>
                <a:latin typeface="Arial" panose="020B0604020202020204" pitchFamily="34" charset="0"/>
              </a:rPr>
              <a:t> </a:t>
            </a:r>
            <a:r>
              <a:rPr lang="en-IN" i="0" dirty="0">
                <a:solidFill>
                  <a:srgbClr val="333333"/>
                </a:solidFill>
                <a:effectLst/>
                <a:latin typeface="Arial" panose="020B0604020202020204" pitchFamily="34" charset="0"/>
              </a:rPr>
              <a:t>Gastón</a:t>
            </a:r>
          </a:p>
          <a:p>
            <a:pPr>
              <a:buFont typeface="Wingdings" panose="05000000000000000000" pitchFamily="2" charset="2"/>
              <a:buChar char="ü"/>
            </a:pPr>
            <a:r>
              <a:rPr lang="en-IN" i="0" dirty="0">
                <a:solidFill>
                  <a:srgbClr val="333333"/>
                </a:solidFill>
                <a:effectLst/>
                <a:latin typeface="Arial" panose="020B0604020202020204" pitchFamily="34" charset="0"/>
              </a:rPr>
              <a:t>Sergio López-Soriano</a:t>
            </a:r>
          </a:p>
          <a:p>
            <a:pPr>
              <a:buFont typeface="Wingdings" panose="05000000000000000000" pitchFamily="2" charset="2"/>
              <a:buChar char="ü"/>
            </a:pPr>
            <a:r>
              <a:rPr lang="en-IN" cap="none" dirty="0" err="1">
                <a:solidFill>
                  <a:srgbClr val="333333"/>
                </a:solidFill>
                <a:latin typeface="Arial" panose="020B0604020202020204" pitchFamily="34" charset="0"/>
                <a:cs typeface="Times New Roman" panose="02020603050405020304" pitchFamily="18" charset="0"/>
              </a:rPr>
              <a:t>G</a:t>
            </a:r>
            <a:r>
              <a:rPr lang="en-IN" b="1" cap="none" dirty="0" err="1">
                <a:solidFill>
                  <a:srgbClr val="333333"/>
                </a:solidFill>
                <a:latin typeface="Arial" panose="020B0604020202020204" pitchFamily="34" charset="0"/>
                <a:cs typeface="Times New Roman" panose="02020603050405020304" pitchFamily="18" charset="0"/>
              </a:rPr>
              <a:t>.</a:t>
            </a:r>
            <a:r>
              <a:rPr lang="en-IN" cap="none" dirty="0" err="1">
                <a:solidFill>
                  <a:srgbClr val="333333"/>
                </a:solidFill>
                <a:latin typeface="Arial" panose="020B0604020202020204" pitchFamily="34" charset="0"/>
                <a:cs typeface="Times New Roman" panose="02020603050405020304" pitchFamily="18" charset="0"/>
              </a:rPr>
              <a:t>Marrocco</a:t>
            </a:r>
            <a:endParaRPr lang="en-IN" cap="none" dirty="0">
              <a:latin typeface="Times New Roman" panose="02020603050405020304" pitchFamily="18" charset="0"/>
              <a:cs typeface="Times New Roman" panose="02020603050405020304" pitchFamily="18" charset="0"/>
            </a:endParaRPr>
          </a:p>
          <a:p>
            <a:pPr marL="0" indent="0">
              <a:buNone/>
            </a:pPr>
            <a:r>
              <a:rPr lang="en-IN" b="1" cap="none" dirty="0">
                <a:latin typeface="Times New Roman" panose="02020603050405020304" pitchFamily="18" charset="0"/>
                <a:cs typeface="Times New Roman" panose="02020603050405020304" pitchFamily="18" charset="0"/>
              </a:rPr>
              <a:t>Paper Title:</a:t>
            </a:r>
          </a:p>
          <a:p>
            <a:pPr>
              <a:buFont typeface="Wingdings" panose="05000000000000000000" pitchFamily="2" charset="2"/>
              <a:buChar char="ü"/>
            </a:pPr>
            <a:r>
              <a:rPr lang="en-IN" b="1" cap="none" dirty="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A simple solution to locate groups of items in large retail stores using an RFID robot</a:t>
            </a:r>
            <a:endParaRPr lang="en-IN" b="1" cap="none" dirty="0">
              <a:latin typeface="Times New Roman" panose="02020603050405020304" pitchFamily="18" charset="0"/>
              <a:cs typeface="Times New Roman" panose="02020603050405020304" pitchFamily="18" charset="0"/>
            </a:endParaRPr>
          </a:p>
          <a:p>
            <a:pPr marL="0" indent="0">
              <a:buNone/>
            </a:pPr>
            <a:r>
              <a:rPr lang="en-US" b="1" cap="none" dirty="0">
                <a:latin typeface="Times New Roman" panose="02020603050405020304" pitchFamily="18" charset="0"/>
                <a:cs typeface="Times New Roman" panose="02020603050405020304" pitchFamily="18" charset="0"/>
              </a:rPr>
              <a:t>Journal Name: </a:t>
            </a:r>
          </a:p>
          <a:p>
            <a:pPr>
              <a:buFont typeface="Wingdings" panose="05000000000000000000" pitchFamily="2" charset="2"/>
              <a:buChar char="ü"/>
            </a:pPr>
            <a:r>
              <a:rPr lang="en-IN" cap="none" dirty="0">
                <a:solidFill>
                  <a:schemeClr val="tx1">
                    <a:lumMod val="85000"/>
                    <a:lumOff val="15000"/>
                  </a:schemeClr>
                </a:solidFill>
                <a:latin typeface="Arial" panose="020B0604020202020204" pitchFamily="34" charset="0"/>
                <a:cs typeface="Times New Roman" panose="02020603050405020304" pitchFamily="18" charset="0"/>
              </a:rPr>
              <a:t>IEEE transactions </a:t>
            </a:r>
            <a:r>
              <a:rPr lang="en-IN" dirty="0">
                <a:solidFill>
                  <a:schemeClr val="tx1">
                    <a:lumMod val="85000"/>
                    <a:lumOff val="15000"/>
                  </a:schemeClr>
                </a:solidFill>
                <a:latin typeface="Arial" panose="020B0604020202020204" pitchFamily="34" charset="0"/>
                <a:cs typeface="Times New Roman" panose="02020603050405020304" pitchFamily="18" charset="0"/>
              </a:rPr>
              <a:t>on industrial informatics </a:t>
            </a:r>
            <a:endParaRPr lang="en-US" cap="none"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b="1" cap="none" dirty="0">
                <a:latin typeface="Times New Roman" panose="02020603050405020304" pitchFamily="18" charset="0"/>
                <a:cs typeface="Times New Roman" panose="02020603050405020304" pitchFamily="18" charset="0"/>
              </a:rPr>
              <a:t>Published Month: </a:t>
            </a:r>
            <a:r>
              <a:rPr lang="en-US" b="1" dirty="0">
                <a:latin typeface="Times New Roman" panose="02020603050405020304" pitchFamily="18" charset="0"/>
                <a:cs typeface="Times New Roman" panose="02020603050405020304" pitchFamily="18" charset="0"/>
              </a:rPr>
              <a:t>May</a:t>
            </a:r>
            <a:endParaRPr lang="en-US" cap="none" dirty="0">
              <a:latin typeface="Times New Roman" panose="02020603050405020304" pitchFamily="18" charset="0"/>
              <a:cs typeface="Times New Roman" panose="02020603050405020304" pitchFamily="18" charset="0"/>
            </a:endParaRPr>
          </a:p>
          <a:p>
            <a:pPr marL="0" indent="0">
              <a:buNone/>
            </a:pPr>
            <a:r>
              <a:rPr lang="en-US" b="1" cap="none" dirty="0">
                <a:latin typeface="Times New Roman" panose="02020603050405020304" pitchFamily="18" charset="0"/>
                <a:cs typeface="Times New Roman" panose="02020603050405020304" pitchFamily="18" charset="0"/>
              </a:rPr>
              <a:t>Published Year: </a:t>
            </a:r>
            <a:r>
              <a:rPr lang="en-US" cap="none" dirty="0">
                <a:latin typeface="Times New Roman" panose="02020603050405020304" pitchFamily="18" charset="0"/>
                <a:cs typeface="Times New Roman" panose="02020603050405020304" pitchFamily="18" charset="0"/>
              </a:rPr>
              <a:t>2021</a:t>
            </a:r>
            <a:endParaRPr lang="en-IN" cap="none" dirty="0">
              <a:latin typeface="Times New Roman" panose="02020603050405020304" pitchFamily="18" charset="0"/>
              <a:cs typeface="Times New Roman" panose="02020603050405020304" pitchFamily="18" charset="0"/>
            </a:endParaRPr>
          </a:p>
          <a:p>
            <a:pPr marL="0" indent="0">
              <a:buNone/>
            </a:pPr>
            <a:endParaRPr lang="en-IN" cap="none" dirty="0"/>
          </a:p>
        </p:txBody>
      </p:sp>
    </p:spTree>
    <p:extLst>
      <p:ext uri="{BB962C8B-B14F-4D97-AF65-F5344CB8AC3E}">
        <p14:creationId xmlns:p14="http://schemas.microsoft.com/office/powerpoint/2010/main" val="62347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54" y="142657"/>
            <a:ext cx="10364451" cy="491826"/>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92510" y="634482"/>
            <a:ext cx="11799489" cy="5430415"/>
          </a:xfrm>
        </p:spPr>
        <p:txBody>
          <a:bodyPr>
            <a:normAutofit/>
          </a:bodyPr>
          <a:lstStyle/>
          <a:p>
            <a:pPr>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solidFill>
                  <a:srgbClr val="333333"/>
                </a:solidFill>
                <a:effectLst/>
                <a:latin typeface="Arial" panose="020B0604020202020204" pitchFamily="34" charset="0"/>
              </a:rPr>
              <a:t>This article presents a simple solution to estimate the location of products in a retail store, using an autonomous ground robot with a radio frequency identification payload. </a:t>
            </a:r>
            <a:endParaRPr lang="en-US"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 </a:t>
            </a:r>
            <a:r>
              <a:rPr lang="en-US" b="0" i="0" dirty="0">
                <a:solidFill>
                  <a:srgbClr val="333333"/>
                </a:solidFill>
                <a:effectLst/>
                <a:latin typeface="Arial" panose="020B0604020202020204" pitchFamily="34" charset="0"/>
              </a:rPr>
              <a:t>The model used and explained in this article is designed to be as simple and versatile as possible, while achieving accurate location estimations when compared with other proposed models in the state of the art.</a:t>
            </a:r>
          </a:p>
          <a:p>
            <a:pPr algn="l">
              <a:buFont typeface="Wingdings" panose="05000000000000000000" pitchFamily="2" charset="2"/>
              <a:buChar char="ü"/>
            </a:pPr>
            <a:r>
              <a:rPr lang="en-US" b="0" i="0" dirty="0">
                <a:solidFill>
                  <a:srgbClr val="333333"/>
                </a:solidFill>
                <a:effectLst/>
                <a:latin typeface="Arial" panose="020B0604020202020204" pitchFamily="34" charset="0"/>
              </a:rPr>
              <a:t> The research results are obtained from experiments of the model in different environments, achieving accurate location estimations in a controlled laboratory environment. Moreover, for the first time, the model has been tested in a large retail store, where the results obtained met the requirements of the store owners.</a:t>
            </a:r>
          </a:p>
          <a:p>
            <a:pPr marL="0" indent="0">
              <a:buNone/>
            </a:pPr>
            <a:br>
              <a:rPr lang="en-US" dirty="0"/>
            </a:br>
            <a:endParaRPr lang="en-US" b="0" i="0" dirty="0">
              <a:solidFill>
                <a:srgbClr val="333333"/>
              </a:solidFill>
              <a:effectLst/>
              <a:latin typeface="Arial" panose="020B0604020202020204" pitchFamily="34" charset="0"/>
            </a:endParaRPr>
          </a:p>
          <a:p>
            <a:pPr>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25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214C-AB40-0200-F6F6-77DA0FC3C791}"/>
              </a:ext>
            </a:extLst>
          </p:cNvPr>
          <p:cNvSpPr>
            <a:spLocks noGrp="1"/>
          </p:cNvSpPr>
          <p:nvPr>
            <p:ph type="title"/>
          </p:nvPr>
        </p:nvSpPr>
        <p:spPr/>
        <p:txBody>
          <a:bodyPr/>
          <a:lstStyle/>
          <a:p>
            <a:r>
              <a:rPr lang="en-US" dirty="0"/>
              <a:t>CRITICAL THINKING</a:t>
            </a:r>
            <a:endParaRPr lang="en-IN" dirty="0"/>
          </a:p>
        </p:txBody>
      </p:sp>
      <p:sp>
        <p:nvSpPr>
          <p:cNvPr id="3" name="Text Placeholder 2">
            <a:extLst>
              <a:ext uri="{FF2B5EF4-FFF2-40B4-BE49-F238E27FC236}">
                <a16:creationId xmlns:a16="http://schemas.microsoft.com/office/drawing/2014/main" id="{318173AA-0247-5241-5A72-8B0CD4EC9B8B}"/>
              </a:ext>
            </a:extLst>
          </p:cNvPr>
          <p:cNvSpPr>
            <a:spLocks noGrp="1"/>
          </p:cNvSpPr>
          <p:nvPr>
            <p:ph type="body" idx="1"/>
          </p:nvPr>
        </p:nvSpPr>
        <p:spPr/>
        <p:txBody>
          <a:bodyPr/>
          <a:lstStyle/>
          <a:p>
            <a:r>
              <a:rPr lang="en-US" dirty="0"/>
              <a:t>MERITS</a:t>
            </a:r>
            <a:endParaRPr lang="en-IN" dirty="0"/>
          </a:p>
        </p:txBody>
      </p:sp>
      <p:sp>
        <p:nvSpPr>
          <p:cNvPr id="4" name="Content Placeholder 3">
            <a:extLst>
              <a:ext uri="{FF2B5EF4-FFF2-40B4-BE49-F238E27FC236}">
                <a16:creationId xmlns:a16="http://schemas.microsoft.com/office/drawing/2014/main" id="{31DC754D-C6A3-C598-165E-0D62DDC862C0}"/>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806DEEDE-AE9F-74E7-F85B-F26B9977BEFE}"/>
              </a:ext>
            </a:extLst>
          </p:cNvPr>
          <p:cNvSpPr>
            <a:spLocks noGrp="1"/>
          </p:cNvSpPr>
          <p:nvPr>
            <p:ph type="body" sz="quarter" idx="3"/>
          </p:nvPr>
        </p:nvSpPr>
        <p:spPr/>
        <p:txBody>
          <a:bodyPr/>
          <a:lstStyle/>
          <a:p>
            <a:r>
              <a:rPr lang="en-US" dirty="0"/>
              <a:t>DE-MERITS</a:t>
            </a:r>
            <a:endParaRPr lang="en-IN" dirty="0"/>
          </a:p>
        </p:txBody>
      </p:sp>
      <p:sp>
        <p:nvSpPr>
          <p:cNvPr id="6" name="Content Placeholder 5">
            <a:extLst>
              <a:ext uri="{FF2B5EF4-FFF2-40B4-BE49-F238E27FC236}">
                <a16:creationId xmlns:a16="http://schemas.microsoft.com/office/drawing/2014/main" id="{656494FF-D07B-D21D-88C2-F04891D0D051}"/>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30513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41116"/>
          </a:xfrm>
        </p:spPr>
        <p:txBody>
          <a:bodyPr>
            <a:normAutofit/>
          </a:bodyPr>
          <a:lstStyle/>
          <a:p>
            <a:r>
              <a:rPr lang="en-US" b="1" dirty="0">
                <a:latin typeface="Times New Roman" panose="02020603050405020304" pitchFamily="18" charset="0"/>
                <a:cs typeface="Times New Roman" panose="02020603050405020304" pitchFamily="18" charset="0"/>
              </a:rPr>
              <a:t>Journal 2</a:t>
            </a:r>
            <a:endParaRPr lang="en-IN" dirty="0"/>
          </a:p>
        </p:txBody>
      </p:sp>
      <p:sp>
        <p:nvSpPr>
          <p:cNvPr id="3" name="Content Placeholder 2"/>
          <p:cNvSpPr>
            <a:spLocks noGrp="1"/>
          </p:cNvSpPr>
          <p:nvPr>
            <p:ph sz="quarter" idx="13"/>
          </p:nvPr>
        </p:nvSpPr>
        <p:spPr>
          <a:xfrm>
            <a:off x="913774" y="1259634"/>
            <a:ext cx="10363826" cy="4531565"/>
          </a:xfrm>
        </p:spPr>
        <p:txBody>
          <a:bodyPr>
            <a:noAutofit/>
          </a:bodyPr>
          <a:lstStyle/>
          <a:p>
            <a:pPr>
              <a:buFont typeface="Wingdings" panose="05000000000000000000" pitchFamily="2" charset="2"/>
              <a:buChar char="Ø"/>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cap="none" dirty="0" err="1">
                <a:latin typeface="Times New Roman" panose="02020603050405020304" pitchFamily="18" charset="0"/>
                <a:cs typeface="Times New Roman" panose="02020603050405020304" pitchFamily="18" charset="0"/>
              </a:rPr>
              <a:t>V.Aruna</a:t>
            </a:r>
            <a:endParaRPr lang="en-IN"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A.Abdul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Gafoor</a:t>
            </a:r>
            <a:r>
              <a:rPr lang="en-IN" b="1" cap="none"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b="1" cap="none" dirty="0">
                <a:latin typeface="Times New Roman" panose="02020603050405020304" pitchFamily="18" charset="0"/>
                <a:cs typeface="Times New Roman" panose="02020603050405020304" pitchFamily="18" charset="0"/>
              </a:rPr>
              <a:t>Paper Title: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Foreign direct investment(FDI) in the multi-brand retail sector</a:t>
            </a:r>
          </a:p>
          <a:p>
            <a:pPr>
              <a:buFont typeface="Wingdings" panose="05000000000000000000" pitchFamily="2" charset="2"/>
              <a:buChar char="Ø"/>
            </a:pPr>
            <a:r>
              <a:rPr lang="en-US" b="1" cap="none" dirty="0">
                <a:latin typeface="Times New Roman" panose="02020603050405020304" pitchFamily="18" charset="0"/>
                <a:cs typeface="Times New Roman" panose="02020603050405020304" pitchFamily="18" charset="0"/>
              </a:rPr>
              <a:t>Journal Name: </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IEEE</a:t>
            </a:r>
          </a:p>
          <a:p>
            <a:pPr marL="0" indent="0">
              <a:buNone/>
            </a:pPr>
            <a:r>
              <a:rPr lang="en-US" b="1" cap="none" dirty="0">
                <a:latin typeface="Times New Roman" panose="02020603050405020304" pitchFamily="18" charset="0"/>
                <a:cs typeface="Times New Roman" panose="02020603050405020304" pitchFamily="18" charset="0"/>
              </a:rPr>
              <a:t>Published Month: </a:t>
            </a:r>
            <a:r>
              <a:rPr lang="en-US" cap="none" dirty="0">
                <a:latin typeface="Times New Roman" panose="02020603050405020304" pitchFamily="18" charset="0"/>
                <a:cs typeface="Times New Roman" panose="02020603050405020304" pitchFamily="18" charset="0"/>
              </a:rPr>
              <a:t>June</a:t>
            </a:r>
          </a:p>
          <a:p>
            <a:pPr marL="0" indent="0">
              <a:buNone/>
            </a:pPr>
            <a:r>
              <a:rPr lang="en-US" b="1" cap="none" dirty="0">
                <a:latin typeface="Times New Roman" panose="02020603050405020304" pitchFamily="18" charset="0"/>
                <a:cs typeface="Times New Roman" panose="02020603050405020304" pitchFamily="18" charset="0"/>
              </a:rPr>
              <a:t>Published Year: </a:t>
            </a:r>
            <a:r>
              <a:rPr lang="en-US" cap="none" dirty="0">
                <a:latin typeface="Times New Roman" panose="02020603050405020304" pitchFamily="18" charset="0"/>
                <a:cs typeface="Times New Roman" panose="02020603050405020304" pitchFamily="18" charset="0"/>
              </a:rPr>
              <a:t>2012</a:t>
            </a:r>
            <a:endParaRPr lang="en-IN" cap="none" dirty="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76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465905" y="189309"/>
            <a:ext cx="10364451" cy="622454"/>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OBJECTIVES</a:t>
            </a:r>
            <a:br>
              <a:rPr lang="en-US" b="1" dirty="0">
                <a:latin typeface="Times New Roman" panose="02020603050405020304" pitchFamily="18" charset="0"/>
                <a:cs typeface="Times New Roman" panose="02020603050405020304" pitchFamily="18" charset="0"/>
              </a:rPr>
            </a:br>
            <a:r>
              <a:rPr lang="en-IN" dirty="0"/>
              <a:t>	</a:t>
            </a:r>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792476" y="933062"/>
            <a:ext cx="11399524" cy="5206481"/>
          </a:xfrm>
        </p:spPr>
        <p:txBody>
          <a:bodyPr>
            <a:noAutofit/>
          </a:bodyPr>
          <a:lstStyle/>
          <a:p>
            <a:pPr>
              <a:buFont typeface="Wingdings" panose="05000000000000000000" pitchFamily="2" charset="2"/>
              <a:buChar char="ü"/>
            </a:pPr>
            <a:r>
              <a:rPr lang="en-US" b="0" i="0" dirty="0">
                <a:solidFill>
                  <a:srgbClr val="333333"/>
                </a:solidFill>
                <a:effectLst/>
                <a:latin typeface="Arial" panose="020B0604020202020204" pitchFamily="34" charset="0"/>
              </a:rPr>
              <a:t>Retailing in India is one of the pillars of its economy and accounts for about 15 percent of its GDP. </a:t>
            </a:r>
            <a:r>
              <a:rPr lang="en-US" b="0" i="0" dirty="0" err="1">
                <a:solidFill>
                  <a:srgbClr val="333333"/>
                </a:solidFill>
                <a:effectLst/>
                <a:latin typeface="Arial" panose="020B0604020202020204" pitchFamily="34" charset="0"/>
              </a:rPr>
              <a:t>Organised</a:t>
            </a:r>
            <a:r>
              <a:rPr lang="en-US" b="0" i="0" dirty="0">
                <a:solidFill>
                  <a:srgbClr val="333333"/>
                </a:solidFill>
                <a:effectLst/>
                <a:latin typeface="Arial" panose="020B0604020202020204" pitchFamily="34" charset="0"/>
              </a:rPr>
              <a:t> retailing is absent in most rural and small towns of India. Supermarkets and similar organized retail stores account for just 4 percent of the market.</a:t>
            </a:r>
          </a:p>
          <a:p>
            <a:pPr>
              <a:buFont typeface="Wingdings" panose="05000000000000000000" pitchFamily="2" charset="2"/>
              <a:buChar char="ü"/>
            </a:pPr>
            <a:r>
              <a:rPr lang="en-US" b="0" i="0" dirty="0">
                <a:solidFill>
                  <a:srgbClr val="333333"/>
                </a:solidFill>
                <a:effectLst/>
                <a:latin typeface="Arial" panose="020B0604020202020204" pitchFamily="34" charset="0"/>
              </a:rPr>
              <a:t>Retailing in India is one of the pillars of its economy and accounts for about 15 percent of its GDP. </a:t>
            </a:r>
            <a:r>
              <a:rPr lang="en-US" b="0" i="0" dirty="0" err="1">
                <a:solidFill>
                  <a:srgbClr val="333333"/>
                </a:solidFill>
                <a:effectLst/>
                <a:latin typeface="Arial" panose="020B0604020202020204" pitchFamily="34" charset="0"/>
              </a:rPr>
              <a:t>Organised</a:t>
            </a:r>
            <a:r>
              <a:rPr lang="en-US" b="0" i="0" dirty="0">
                <a:solidFill>
                  <a:srgbClr val="333333"/>
                </a:solidFill>
                <a:effectLst/>
                <a:latin typeface="Arial" panose="020B0604020202020204" pitchFamily="34" charset="0"/>
              </a:rPr>
              <a:t> retailing is absent in most rural and small towns of India. Supermarkets and similar organized retail stores account for just 4 percent of the market.</a:t>
            </a:r>
          </a:p>
          <a:p>
            <a:pPr>
              <a:buFont typeface="Wingdings" panose="05000000000000000000" pitchFamily="2" charset="2"/>
              <a:buChar char="ü"/>
            </a:pPr>
            <a:r>
              <a:rPr lang="en-US" b="0" i="0" dirty="0">
                <a:solidFill>
                  <a:srgbClr val="333333"/>
                </a:solidFill>
                <a:effectLst/>
                <a:latin typeface="Arial" panose="020B0604020202020204" pitchFamily="34" charset="0"/>
              </a:rPr>
              <a:t>single-brand retail was limited to 51 percent ownership with government approval. But now, the government continues the hold on retail reforms for multi-brand stores. There are some, who are in </a:t>
            </a:r>
            <a:r>
              <a:rPr lang="en-US" b="0" i="0" dirty="0" err="1">
                <a:solidFill>
                  <a:srgbClr val="333333"/>
                </a:solidFill>
                <a:effectLst/>
                <a:latin typeface="Arial" panose="020B0604020202020204" pitchFamily="34" charset="0"/>
              </a:rPr>
              <a:t>favour</a:t>
            </a:r>
            <a:r>
              <a:rPr lang="en-US" b="0" i="0" dirty="0">
                <a:solidFill>
                  <a:srgbClr val="333333"/>
                </a:solidFill>
                <a:effectLst/>
                <a:latin typeface="Arial" panose="020B0604020202020204" pitchFamily="34" charset="0"/>
              </a:rPr>
              <a:t> of the entry of FDI in multi- brand retail in </a:t>
            </a:r>
            <a:r>
              <a:rPr lang="en-US" dirty="0">
                <a:solidFill>
                  <a:srgbClr val="333333"/>
                </a:solidFill>
                <a:latin typeface="Arial" panose="020B0604020202020204" pitchFamily="34" charset="0"/>
              </a:rPr>
              <a:t>I</a:t>
            </a:r>
            <a:r>
              <a:rPr lang="en-US" b="0" i="0" dirty="0">
                <a:solidFill>
                  <a:srgbClr val="333333"/>
                </a:solidFill>
                <a:effectLst/>
                <a:latin typeface="Arial" panose="020B0604020202020204" pitchFamily="34" charset="0"/>
              </a:rPr>
              <a:t>ndia and some against it. This paper analyses all the views and presents a clear picture.</a:t>
            </a:r>
          </a:p>
        </p:txBody>
      </p:sp>
    </p:spTree>
    <p:extLst>
      <p:ext uri="{BB962C8B-B14F-4D97-AF65-F5344CB8AC3E}">
        <p14:creationId xmlns:p14="http://schemas.microsoft.com/office/powerpoint/2010/main" val="114375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DE82-DB2E-AD3E-9CA5-00E66AD1A51D}"/>
              </a:ext>
            </a:extLst>
          </p:cNvPr>
          <p:cNvSpPr>
            <a:spLocks noGrp="1"/>
          </p:cNvSpPr>
          <p:nvPr>
            <p:ph type="title"/>
          </p:nvPr>
        </p:nvSpPr>
        <p:spPr/>
        <p:txBody>
          <a:bodyPr/>
          <a:lstStyle/>
          <a:p>
            <a:r>
              <a:rPr lang="en-US" dirty="0"/>
              <a:t>CRITICAL THINKING</a:t>
            </a:r>
            <a:endParaRPr lang="en-IN" dirty="0"/>
          </a:p>
        </p:txBody>
      </p:sp>
      <p:sp>
        <p:nvSpPr>
          <p:cNvPr id="3" name="Text Placeholder 2">
            <a:extLst>
              <a:ext uri="{FF2B5EF4-FFF2-40B4-BE49-F238E27FC236}">
                <a16:creationId xmlns:a16="http://schemas.microsoft.com/office/drawing/2014/main" id="{6B161555-07AA-763D-A224-CB8C9FC72E43}"/>
              </a:ext>
            </a:extLst>
          </p:cNvPr>
          <p:cNvSpPr>
            <a:spLocks noGrp="1"/>
          </p:cNvSpPr>
          <p:nvPr>
            <p:ph type="body" idx="1"/>
          </p:nvPr>
        </p:nvSpPr>
        <p:spPr/>
        <p:txBody>
          <a:bodyPr>
            <a:normAutofit fontScale="92500" lnSpcReduction="10000"/>
          </a:bodyPr>
          <a:lstStyle/>
          <a:p>
            <a:r>
              <a:rPr lang="en-US" dirty="0"/>
              <a:t>MERIT</a:t>
            </a:r>
            <a:endParaRPr lang="en-IN" dirty="0"/>
          </a:p>
        </p:txBody>
      </p:sp>
      <p:sp>
        <p:nvSpPr>
          <p:cNvPr id="4" name="Content Placeholder 3">
            <a:extLst>
              <a:ext uri="{FF2B5EF4-FFF2-40B4-BE49-F238E27FC236}">
                <a16:creationId xmlns:a16="http://schemas.microsoft.com/office/drawing/2014/main" id="{A3D4DE79-6743-0B03-0DB8-9C326ED40031}"/>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681675AC-2644-C05C-E64C-ADFA77C8A660}"/>
              </a:ext>
            </a:extLst>
          </p:cNvPr>
          <p:cNvSpPr>
            <a:spLocks noGrp="1"/>
          </p:cNvSpPr>
          <p:nvPr>
            <p:ph type="body" sz="quarter" idx="3"/>
          </p:nvPr>
        </p:nvSpPr>
        <p:spPr/>
        <p:txBody>
          <a:bodyPr>
            <a:normAutofit fontScale="92500" lnSpcReduction="10000"/>
          </a:bodyPr>
          <a:lstStyle/>
          <a:p>
            <a:endParaRPr lang="en-US" dirty="0"/>
          </a:p>
          <a:p>
            <a:r>
              <a:rPr lang="en-IN" dirty="0"/>
              <a:t>DE-MERIT</a:t>
            </a:r>
          </a:p>
        </p:txBody>
      </p:sp>
      <p:sp>
        <p:nvSpPr>
          <p:cNvPr id="6" name="Content Placeholder 5">
            <a:extLst>
              <a:ext uri="{FF2B5EF4-FFF2-40B4-BE49-F238E27FC236}">
                <a16:creationId xmlns:a16="http://schemas.microsoft.com/office/drawing/2014/main" id="{FE50E4AA-5275-4BEB-DE64-6EA3160F2545}"/>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117162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236-ACE4-E6E2-0853-7C10C45A38DC}"/>
              </a:ext>
            </a:extLst>
          </p:cNvPr>
          <p:cNvSpPr>
            <a:spLocks noGrp="1"/>
          </p:cNvSpPr>
          <p:nvPr>
            <p:ph type="title"/>
          </p:nvPr>
        </p:nvSpPr>
        <p:spPr>
          <a:xfrm>
            <a:off x="677333" y="609601"/>
            <a:ext cx="10920617" cy="734008"/>
          </a:xfrm>
        </p:spPr>
        <p:txBody>
          <a:bodyPr/>
          <a:lstStyle/>
          <a:p>
            <a:r>
              <a:rPr lang="en-US" b="1" cap="none" dirty="0">
                <a:latin typeface="Times New Roman" panose="02020603050405020304" pitchFamily="18" charset="0"/>
                <a:cs typeface="Times New Roman" panose="02020603050405020304" pitchFamily="18" charset="0"/>
              </a:rPr>
              <a:t>JOURNAL 3</a:t>
            </a:r>
            <a:endParaRPr lang="en-IN" cap="none" dirty="0"/>
          </a:p>
        </p:txBody>
      </p:sp>
      <p:sp>
        <p:nvSpPr>
          <p:cNvPr id="3" name="Content Placeholder 2">
            <a:extLst>
              <a:ext uri="{FF2B5EF4-FFF2-40B4-BE49-F238E27FC236}">
                <a16:creationId xmlns:a16="http://schemas.microsoft.com/office/drawing/2014/main" id="{8A204BF0-D04F-9EAB-4C1C-EB651261E920}"/>
              </a:ext>
            </a:extLst>
          </p:cNvPr>
          <p:cNvSpPr>
            <a:spLocks noGrp="1"/>
          </p:cNvSpPr>
          <p:nvPr>
            <p:ph sz="quarter" idx="13"/>
          </p:nvPr>
        </p:nvSpPr>
        <p:spPr>
          <a:xfrm>
            <a:off x="677334" y="1521069"/>
            <a:ext cx="10845972" cy="4520293"/>
          </a:xfrm>
        </p:spPr>
        <p:txBody>
          <a:bodyPr>
            <a:normAutofit fontScale="92500" lnSpcReduction="10000"/>
          </a:bodyPr>
          <a:lstStyle/>
          <a:p>
            <a:pPr marL="0" indent="0">
              <a:buNone/>
            </a:pPr>
            <a:r>
              <a:rPr lang="en-IN" b="1" cap="none" dirty="0">
                <a:latin typeface="Times New Roman" panose="02020603050405020304" pitchFamily="18" charset="0"/>
                <a:cs typeface="Times New Roman" panose="02020603050405020304" pitchFamily="18" charset="0"/>
              </a:rPr>
              <a:t>Authors: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Christopher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Simms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Jahangir Wasim</a:t>
            </a:r>
          </a:p>
          <a:p>
            <a:pPr>
              <a:buFont typeface="Wingdings" panose="05000000000000000000" pitchFamily="2" charset="2"/>
              <a:buChar char="ü"/>
            </a:pPr>
            <a:r>
              <a:rPr lang="en-IN" cap="none" dirty="0" err="1">
                <a:latin typeface="Times New Roman" panose="02020603050405020304" pitchFamily="18" charset="0"/>
                <a:cs typeface="Times New Roman" panose="02020603050405020304" pitchFamily="18" charset="0"/>
              </a:rPr>
              <a:t>Sercan</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ozcan</a:t>
            </a:r>
            <a:endParaRPr lang="en-IN" cap="none" dirty="0">
              <a:latin typeface="Times New Roman" panose="02020603050405020304" pitchFamily="18" charset="0"/>
              <a:cs typeface="Times New Roman" panose="02020603050405020304" pitchFamily="18" charset="0"/>
            </a:endParaRPr>
          </a:p>
          <a:p>
            <a:pPr marL="0" indent="0">
              <a:buNone/>
            </a:pPr>
            <a:r>
              <a:rPr lang="en-IN" b="1" cap="none" dirty="0">
                <a:latin typeface="Times New Roman" panose="02020603050405020304" pitchFamily="18" charset="0"/>
                <a:cs typeface="Times New Roman" panose="02020603050405020304" pitchFamily="18" charset="0"/>
              </a:rPr>
              <a:t>Paper title:</a:t>
            </a:r>
          </a:p>
          <a:p>
            <a:pPr marL="0" indent="0">
              <a:buNone/>
            </a:pPr>
            <a:r>
              <a:rPr lang="en-US" cap="none" dirty="0">
                <a:latin typeface="Times New Roman" panose="02020603050405020304" pitchFamily="18" charset="0"/>
                <a:cs typeface="Times New Roman" panose="02020603050405020304" pitchFamily="18" charset="0"/>
              </a:rPr>
              <a:t>Technology </a:t>
            </a:r>
            <a:r>
              <a:rPr lang="en-US" cap="none" dirty="0" err="1">
                <a:latin typeface="Times New Roman" panose="02020603050405020304" pitchFamily="18" charset="0"/>
                <a:cs typeface="Times New Roman" panose="02020603050405020304" pitchFamily="18" charset="0"/>
              </a:rPr>
              <a:t>roadmapping</a:t>
            </a:r>
            <a:r>
              <a:rPr lang="en-US" cap="none" dirty="0">
                <a:latin typeface="Times New Roman" panose="02020603050405020304" pitchFamily="18" charset="0"/>
                <a:cs typeface="Times New Roman" panose="02020603050405020304" pitchFamily="18" charset="0"/>
              </a:rPr>
              <a:t> using </a:t>
            </a:r>
            <a:r>
              <a:rPr lang="en-US" dirty="0">
                <a:latin typeface="Times New Roman" panose="02020603050405020304" pitchFamily="18" charset="0"/>
                <a:cs typeface="Times New Roman" panose="02020603050405020304" pitchFamily="18" charset="0"/>
              </a:rPr>
              <a:t>text </a:t>
            </a:r>
            <a:r>
              <a:rPr lang="en-US" dirty="0" err="1">
                <a:latin typeface="Times New Roman" panose="02020603050405020304" pitchFamily="18" charset="0"/>
                <a:cs typeface="Times New Roman" panose="02020603050405020304" pitchFamily="18" charset="0"/>
              </a:rPr>
              <a:t>mining:a</a:t>
            </a:r>
            <a:r>
              <a:rPr lang="en-US" dirty="0">
                <a:latin typeface="Times New Roman" panose="02020603050405020304" pitchFamily="18" charset="0"/>
                <a:cs typeface="Times New Roman" panose="02020603050405020304" pitchFamily="18" charset="0"/>
              </a:rPr>
              <a:t> foresight study for the retail industry</a:t>
            </a:r>
          </a:p>
          <a:p>
            <a:pPr marL="0" indent="0">
              <a:buNone/>
            </a:pPr>
            <a:r>
              <a:rPr lang="en-US" b="1" cap="none" dirty="0">
                <a:latin typeface="Times New Roman" panose="02020603050405020304" pitchFamily="18" charset="0"/>
                <a:cs typeface="Times New Roman" panose="02020603050405020304" pitchFamily="18" charset="0"/>
              </a:rPr>
              <a:t>Journal name:</a:t>
            </a:r>
          </a:p>
          <a:p>
            <a:pPr marL="0" indent="0">
              <a:buNone/>
            </a:pPr>
            <a:r>
              <a:rPr lang="en-IN" cap="none" dirty="0">
                <a:latin typeface="Times New Roman" panose="02020603050405020304" pitchFamily="18" charset="0"/>
                <a:cs typeface="Times New Roman" panose="02020603050405020304" pitchFamily="18" charset="0"/>
              </a:rPr>
              <a:t>IEEE Transactions on engineering management </a:t>
            </a:r>
          </a:p>
          <a:p>
            <a:pPr marL="0" indent="0">
              <a:buNone/>
            </a:pPr>
            <a:r>
              <a:rPr lang="en-US" b="1" cap="none" dirty="0">
                <a:latin typeface="Times New Roman" panose="02020603050405020304" pitchFamily="18" charset="0"/>
                <a:cs typeface="Times New Roman" panose="02020603050405020304" pitchFamily="18" charset="0"/>
              </a:rPr>
              <a:t> Published </a:t>
            </a:r>
            <a:r>
              <a:rPr lang="en-US" b="1" cap="none" dirty="0" err="1">
                <a:latin typeface="Times New Roman" panose="02020603050405020304" pitchFamily="18" charset="0"/>
                <a:cs typeface="Times New Roman" panose="02020603050405020304" pitchFamily="18" charset="0"/>
              </a:rPr>
              <a:t>month</a:t>
            </a:r>
            <a:r>
              <a:rPr lang="en-US" cap="none" dirty="0" err="1">
                <a:latin typeface="Times New Roman" panose="02020603050405020304" pitchFamily="18" charset="0"/>
                <a:cs typeface="Times New Roman" panose="02020603050405020304" pitchFamily="18" charset="0"/>
              </a:rPr>
              <a:t>:April</a:t>
            </a:r>
            <a:endParaRPr lang="en-US" cap="none"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Published year</a:t>
            </a:r>
            <a:r>
              <a:rPr lang="en-US" cap="non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2021</a:t>
            </a:r>
            <a:endParaRPr lang="en-US"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7116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399</TotalTime>
  <Words>2174</Words>
  <Application>Microsoft Office PowerPoint</Application>
  <PresentationFormat>Widescreen</PresentationFormat>
  <Paragraphs>174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Georgia</vt:lpstr>
      <vt:lpstr>Gill Sans MT</vt:lpstr>
      <vt:lpstr>Times New Roman</vt:lpstr>
      <vt:lpstr>Wingdings</vt:lpstr>
      <vt:lpstr>Gallery</vt:lpstr>
      <vt:lpstr>   TITLE: RETAIL STORE STOCK                                      INVENTORY ANALYTICS             Domain: Data analytics                  TEAM ID: PNT2022TMID23044</vt:lpstr>
      <vt:lpstr>PROBLEM DEFINITIONS</vt:lpstr>
      <vt:lpstr>Journal 1</vt:lpstr>
      <vt:lpstr>OBJECTIVE</vt:lpstr>
      <vt:lpstr>CRITICAL THINKING</vt:lpstr>
      <vt:lpstr>Journal 2</vt:lpstr>
      <vt:lpstr>OBJECTIVES  </vt:lpstr>
      <vt:lpstr>CRITICAL THINKING</vt:lpstr>
      <vt:lpstr>JOURNAL 3</vt:lpstr>
      <vt:lpstr>OBJECTIVES</vt:lpstr>
      <vt:lpstr>CRITICAL THINKING</vt:lpstr>
      <vt:lpstr>Journal 4</vt:lpstr>
      <vt:lpstr>OBJECTIVES</vt:lpstr>
      <vt:lpstr>CRITICAL THINKING</vt:lpstr>
      <vt:lpstr>Journal 5</vt:lpstr>
      <vt:lpstr>OBJECTIVES</vt:lpstr>
      <vt:lpstr>Journal 6</vt:lpstr>
      <vt:lpstr>ABSTRACT</vt:lpstr>
      <vt:lpstr>Journal 7</vt:lpstr>
      <vt:lpstr>ABSTRACT</vt:lpstr>
      <vt:lpstr>PowerPoint Presentation</vt:lpstr>
      <vt:lpstr>PowerPoint Presentation</vt:lpstr>
      <vt:lpstr>ABSTRACT</vt:lpstr>
      <vt:lpstr>JOURNAL 9</vt:lpstr>
      <vt:lpstr>ABSTRACT</vt:lpstr>
      <vt:lpstr>PowerPoint Presentation</vt:lpstr>
      <vt:lpstr>ABSTRACT</vt:lpstr>
      <vt:lpstr>CRITICAL THINKING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SKILL AND JOB RECOMMENDER  TEAM ID: PNT2022TMID22972</dc:title>
  <dc:creator>Anbaran Arivukoe N</dc:creator>
  <cp:lastModifiedBy>Priya dharshini</cp:lastModifiedBy>
  <cp:revision>20</cp:revision>
  <dcterms:created xsi:type="dcterms:W3CDTF">2022-09-08T11:33:18Z</dcterms:created>
  <dcterms:modified xsi:type="dcterms:W3CDTF">2022-09-09T10:38:06Z</dcterms:modified>
</cp:coreProperties>
</file>