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0" r:id="rId7"/>
    <p:sldId id="264" r:id="rId8"/>
    <p:sldId id="263" r:id="rId9"/>
    <p:sldId id="261"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1CA89-4484-487A-AAD9-3398358F930A}" v="413" dt="2021-01-28T09:30:57.098"/>
    <p1510:client id="{70CBC21F-31C8-461B-BFBA-C7E39AC92B5A}" v="2281" dt="2021-01-28T17:40:07.9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494811-691C-43E9-AEE0-94BE601D59C9}" type="doc">
      <dgm:prSet loTypeId="urn:microsoft.com/office/officeart/2005/8/layout/default" loCatId="list" qsTypeId="urn:microsoft.com/office/officeart/2005/8/quickstyle/simple2" qsCatId="simple" csTypeId="urn:microsoft.com/office/officeart/2005/8/colors/colorful5" csCatId="colorful" phldr="1"/>
      <dgm:spPr/>
      <dgm:t>
        <a:bodyPr/>
        <a:lstStyle/>
        <a:p>
          <a:endParaRPr lang="en-US"/>
        </a:p>
      </dgm:t>
    </dgm:pt>
    <dgm:pt modelId="{297661D8-05BF-4912-BFAD-32F7AAD90F12}">
      <dgm:prSet phldrT="[Text]" phldr="0"/>
      <dgm:spPr/>
      <dgm:t>
        <a:bodyPr/>
        <a:lstStyle/>
        <a:p>
          <a:pPr rtl="0"/>
          <a:r>
            <a:rPr lang="en-US" dirty="0">
              <a:latin typeface="Calibri Light" panose="020F0302020204030204"/>
            </a:rPr>
            <a:t>Arduino UNO</a:t>
          </a:r>
          <a:endParaRPr lang="en-US" dirty="0"/>
        </a:p>
      </dgm:t>
    </dgm:pt>
    <dgm:pt modelId="{AB04BC89-2DE7-435D-A3AC-0D66F87AA52D}" type="parTrans" cxnId="{0648AE31-2479-428B-9A6B-C54DF0161E14}">
      <dgm:prSet/>
      <dgm:spPr/>
      <dgm:t>
        <a:bodyPr/>
        <a:lstStyle/>
        <a:p>
          <a:endParaRPr lang="en-US"/>
        </a:p>
      </dgm:t>
    </dgm:pt>
    <dgm:pt modelId="{6ECF6905-CDD5-4A46-ADB1-85790CF26740}" type="sibTrans" cxnId="{0648AE31-2479-428B-9A6B-C54DF0161E14}">
      <dgm:prSet/>
      <dgm:spPr/>
      <dgm:t>
        <a:bodyPr/>
        <a:lstStyle/>
        <a:p>
          <a:endParaRPr lang="en-US"/>
        </a:p>
      </dgm:t>
    </dgm:pt>
    <dgm:pt modelId="{B86DFFD1-2A75-4B3A-8381-464336C18F54}">
      <dgm:prSet phldrT="[Text]" phldr="0"/>
      <dgm:spPr/>
      <dgm:t>
        <a:bodyPr/>
        <a:lstStyle/>
        <a:p>
          <a:pPr rtl="0"/>
          <a:r>
            <a:rPr lang="en-US" dirty="0">
              <a:latin typeface="Calibri Light" panose="020F0302020204030204"/>
            </a:rPr>
            <a:t>MQ3 Sensor</a:t>
          </a:r>
        </a:p>
      </dgm:t>
    </dgm:pt>
    <dgm:pt modelId="{06437EF8-5BB9-40F9-8E5A-6100464A3E9C}" type="parTrans" cxnId="{361E5B24-B4BA-4F51-9C9F-BD0EF8F193F2}">
      <dgm:prSet/>
      <dgm:spPr/>
      <dgm:t>
        <a:bodyPr/>
        <a:lstStyle/>
        <a:p>
          <a:endParaRPr lang="en-US"/>
        </a:p>
      </dgm:t>
    </dgm:pt>
    <dgm:pt modelId="{1C825212-22B8-4183-BDCD-EF4208FE086D}" type="sibTrans" cxnId="{361E5B24-B4BA-4F51-9C9F-BD0EF8F193F2}">
      <dgm:prSet/>
      <dgm:spPr/>
      <dgm:t>
        <a:bodyPr/>
        <a:lstStyle/>
        <a:p>
          <a:endParaRPr lang="en-US"/>
        </a:p>
      </dgm:t>
    </dgm:pt>
    <dgm:pt modelId="{CEDC4A5F-BD86-4D6E-8E65-8B051906A8A5}">
      <dgm:prSet phldrT="[Text]" phldr="0"/>
      <dgm:spPr/>
      <dgm:t>
        <a:bodyPr/>
        <a:lstStyle/>
        <a:p>
          <a:pPr rtl="0"/>
          <a:r>
            <a:rPr lang="en-US" dirty="0">
              <a:latin typeface="Calibri Light" panose="020F0302020204030204"/>
            </a:rPr>
            <a:t>Push button</a:t>
          </a:r>
          <a:endParaRPr lang="en-US" dirty="0"/>
        </a:p>
      </dgm:t>
    </dgm:pt>
    <dgm:pt modelId="{F4D5797F-A595-4B74-BBEC-4A610EE8AA6A}" type="parTrans" cxnId="{F7004BB6-FDA1-47E0-8ACF-160AEEEBA965}">
      <dgm:prSet/>
      <dgm:spPr/>
      <dgm:t>
        <a:bodyPr/>
        <a:lstStyle/>
        <a:p>
          <a:endParaRPr lang="en-US"/>
        </a:p>
      </dgm:t>
    </dgm:pt>
    <dgm:pt modelId="{124463D2-8F78-4687-BBD6-5DFCC47B5AE8}" type="sibTrans" cxnId="{F7004BB6-FDA1-47E0-8ACF-160AEEEBA965}">
      <dgm:prSet/>
      <dgm:spPr/>
      <dgm:t>
        <a:bodyPr/>
        <a:lstStyle/>
        <a:p>
          <a:endParaRPr lang="en-US"/>
        </a:p>
      </dgm:t>
    </dgm:pt>
    <dgm:pt modelId="{34C3A051-BB0B-4A49-AB92-F3B27E15AA08}">
      <dgm:prSet phldrT="[Text]" phldr="0"/>
      <dgm:spPr/>
      <dgm:t>
        <a:bodyPr/>
        <a:lstStyle/>
        <a:p>
          <a:pPr rtl="0"/>
          <a:r>
            <a:rPr lang="en-US" dirty="0">
              <a:latin typeface="Calibri Light" panose="020F0302020204030204"/>
            </a:rPr>
            <a:t>DC Motor</a:t>
          </a:r>
        </a:p>
      </dgm:t>
    </dgm:pt>
    <dgm:pt modelId="{401EC71C-A02D-43EE-8D9E-1512FA2D6A74}" type="parTrans" cxnId="{981F857E-834A-48D1-9B96-0DE1E8B230DE}">
      <dgm:prSet/>
      <dgm:spPr/>
      <dgm:t>
        <a:bodyPr/>
        <a:lstStyle/>
        <a:p>
          <a:endParaRPr lang="en-US"/>
        </a:p>
      </dgm:t>
    </dgm:pt>
    <dgm:pt modelId="{0DC00FB0-8814-42E6-8266-34351FCAAC30}" type="sibTrans" cxnId="{981F857E-834A-48D1-9B96-0DE1E8B230DE}">
      <dgm:prSet/>
      <dgm:spPr/>
      <dgm:t>
        <a:bodyPr/>
        <a:lstStyle/>
        <a:p>
          <a:endParaRPr lang="en-US"/>
        </a:p>
      </dgm:t>
    </dgm:pt>
    <dgm:pt modelId="{8018AE04-17D2-458D-A99F-D306AE3EBAB4}">
      <dgm:prSet phldrT="[Text]" phldr="0"/>
      <dgm:spPr/>
      <dgm:t>
        <a:bodyPr/>
        <a:lstStyle/>
        <a:p>
          <a:r>
            <a:rPr lang="en-US" dirty="0">
              <a:latin typeface="Calibri Light" panose="020F0302020204030204"/>
            </a:rPr>
            <a:t>Battery</a:t>
          </a:r>
          <a:endParaRPr lang="en-US" dirty="0"/>
        </a:p>
      </dgm:t>
    </dgm:pt>
    <dgm:pt modelId="{CD80F72B-70AB-47E4-95EE-DEE065AF0A98}" type="parTrans" cxnId="{1A0B4A50-BBB1-4418-BDB4-A8983E4E2C29}">
      <dgm:prSet/>
      <dgm:spPr/>
      <dgm:t>
        <a:bodyPr/>
        <a:lstStyle/>
        <a:p>
          <a:endParaRPr lang="en-US"/>
        </a:p>
      </dgm:t>
    </dgm:pt>
    <dgm:pt modelId="{33894A47-275B-4842-B602-145CC4245F7A}" type="sibTrans" cxnId="{1A0B4A50-BBB1-4418-BDB4-A8983E4E2C29}">
      <dgm:prSet/>
      <dgm:spPr/>
      <dgm:t>
        <a:bodyPr/>
        <a:lstStyle/>
        <a:p>
          <a:endParaRPr lang="en-US"/>
        </a:p>
      </dgm:t>
    </dgm:pt>
    <dgm:pt modelId="{C4C9F9F0-A60B-4B90-B635-32A74FFD9C44}">
      <dgm:prSet phldr="0"/>
      <dgm:spPr/>
      <dgm:t>
        <a:bodyPr/>
        <a:lstStyle/>
        <a:p>
          <a:r>
            <a:rPr lang="en-US" dirty="0">
              <a:latin typeface="Calibri Light" panose="020F0302020204030204"/>
            </a:rPr>
            <a:t>Relay</a:t>
          </a:r>
          <a:endParaRPr lang="en-US" dirty="0"/>
        </a:p>
      </dgm:t>
    </dgm:pt>
    <dgm:pt modelId="{08F03897-6030-4F78-9486-DA0BEBF9FDBE}" type="parTrans" cxnId="{49ECCC23-AE0E-4028-BCDD-8E65B92B07C0}">
      <dgm:prSet/>
      <dgm:spPr/>
    </dgm:pt>
    <dgm:pt modelId="{DF05FD2E-CCBC-41E0-B3A4-147478AF501C}" type="sibTrans" cxnId="{49ECCC23-AE0E-4028-BCDD-8E65B92B07C0}">
      <dgm:prSet/>
      <dgm:spPr/>
    </dgm:pt>
    <dgm:pt modelId="{BA6DF68F-89BB-4802-ABC6-F0836134E5E9}" type="pres">
      <dgm:prSet presAssocID="{C9494811-691C-43E9-AEE0-94BE601D59C9}" presName="diagram" presStyleCnt="0">
        <dgm:presLayoutVars>
          <dgm:dir/>
          <dgm:resizeHandles val="exact"/>
        </dgm:presLayoutVars>
      </dgm:prSet>
      <dgm:spPr/>
    </dgm:pt>
    <dgm:pt modelId="{9F47527B-B9F5-4792-A6E5-DB65538BAF79}" type="pres">
      <dgm:prSet presAssocID="{297661D8-05BF-4912-BFAD-32F7AAD90F12}" presName="node" presStyleLbl="node1" presStyleIdx="0" presStyleCnt="6">
        <dgm:presLayoutVars>
          <dgm:bulletEnabled val="1"/>
        </dgm:presLayoutVars>
      </dgm:prSet>
      <dgm:spPr/>
    </dgm:pt>
    <dgm:pt modelId="{94873EB8-5C38-46EE-B799-474ACB292F41}" type="pres">
      <dgm:prSet presAssocID="{6ECF6905-CDD5-4A46-ADB1-85790CF26740}" presName="sibTrans" presStyleCnt="0"/>
      <dgm:spPr/>
    </dgm:pt>
    <dgm:pt modelId="{395A6678-7208-4CBE-883F-C5397E24EE50}" type="pres">
      <dgm:prSet presAssocID="{B86DFFD1-2A75-4B3A-8381-464336C18F54}" presName="node" presStyleLbl="node1" presStyleIdx="1" presStyleCnt="6">
        <dgm:presLayoutVars>
          <dgm:bulletEnabled val="1"/>
        </dgm:presLayoutVars>
      </dgm:prSet>
      <dgm:spPr/>
    </dgm:pt>
    <dgm:pt modelId="{2E42DE85-2DD1-452B-8A9B-A9E84A4E2953}" type="pres">
      <dgm:prSet presAssocID="{1C825212-22B8-4183-BDCD-EF4208FE086D}" presName="sibTrans" presStyleCnt="0"/>
      <dgm:spPr/>
    </dgm:pt>
    <dgm:pt modelId="{A6E985C5-52C2-4F35-AC58-A05EA17FD6B9}" type="pres">
      <dgm:prSet presAssocID="{C4C9F9F0-A60B-4B90-B635-32A74FFD9C44}" presName="node" presStyleLbl="node1" presStyleIdx="2" presStyleCnt="6">
        <dgm:presLayoutVars>
          <dgm:bulletEnabled val="1"/>
        </dgm:presLayoutVars>
      </dgm:prSet>
      <dgm:spPr/>
    </dgm:pt>
    <dgm:pt modelId="{8CB81CC2-7E9C-4B5C-93A7-69D5EB7009E4}" type="pres">
      <dgm:prSet presAssocID="{DF05FD2E-CCBC-41E0-B3A4-147478AF501C}" presName="sibTrans" presStyleCnt="0"/>
      <dgm:spPr/>
    </dgm:pt>
    <dgm:pt modelId="{E0AAC453-77F8-4B46-A5A1-6B2AF8DC9D49}" type="pres">
      <dgm:prSet presAssocID="{CEDC4A5F-BD86-4D6E-8E65-8B051906A8A5}" presName="node" presStyleLbl="node1" presStyleIdx="3" presStyleCnt="6">
        <dgm:presLayoutVars>
          <dgm:bulletEnabled val="1"/>
        </dgm:presLayoutVars>
      </dgm:prSet>
      <dgm:spPr/>
    </dgm:pt>
    <dgm:pt modelId="{DBCF0889-D3EE-4C56-8589-DCFB89E85C43}" type="pres">
      <dgm:prSet presAssocID="{124463D2-8F78-4687-BBD6-5DFCC47B5AE8}" presName="sibTrans" presStyleCnt="0"/>
      <dgm:spPr/>
    </dgm:pt>
    <dgm:pt modelId="{120B0CA3-FB73-48FC-BBCF-8987900D9447}" type="pres">
      <dgm:prSet presAssocID="{34C3A051-BB0B-4A49-AB92-F3B27E15AA08}" presName="node" presStyleLbl="node1" presStyleIdx="4" presStyleCnt="6">
        <dgm:presLayoutVars>
          <dgm:bulletEnabled val="1"/>
        </dgm:presLayoutVars>
      </dgm:prSet>
      <dgm:spPr/>
    </dgm:pt>
    <dgm:pt modelId="{AFC1E710-5971-4DCF-9C2E-E0F9D69840C1}" type="pres">
      <dgm:prSet presAssocID="{0DC00FB0-8814-42E6-8266-34351FCAAC30}" presName="sibTrans" presStyleCnt="0"/>
      <dgm:spPr/>
    </dgm:pt>
    <dgm:pt modelId="{90C11E5A-C60F-411F-954B-F392659377E1}" type="pres">
      <dgm:prSet presAssocID="{8018AE04-17D2-458D-A99F-D306AE3EBAB4}" presName="node" presStyleLbl="node1" presStyleIdx="5" presStyleCnt="6">
        <dgm:presLayoutVars>
          <dgm:bulletEnabled val="1"/>
        </dgm:presLayoutVars>
      </dgm:prSet>
      <dgm:spPr/>
    </dgm:pt>
  </dgm:ptLst>
  <dgm:cxnLst>
    <dgm:cxn modelId="{4F66990F-3235-4EEE-A92E-3729D806C428}" type="presOf" srcId="{CEDC4A5F-BD86-4D6E-8E65-8B051906A8A5}" destId="{E0AAC453-77F8-4B46-A5A1-6B2AF8DC9D49}" srcOrd="0" destOrd="0" presId="urn:microsoft.com/office/officeart/2005/8/layout/default"/>
    <dgm:cxn modelId="{49ECCC23-AE0E-4028-BCDD-8E65B92B07C0}" srcId="{C9494811-691C-43E9-AEE0-94BE601D59C9}" destId="{C4C9F9F0-A60B-4B90-B635-32A74FFD9C44}" srcOrd="2" destOrd="0" parTransId="{08F03897-6030-4F78-9486-DA0BEBF9FDBE}" sibTransId="{DF05FD2E-CCBC-41E0-B3A4-147478AF501C}"/>
    <dgm:cxn modelId="{361E5B24-B4BA-4F51-9C9F-BD0EF8F193F2}" srcId="{C9494811-691C-43E9-AEE0-94BE601D59C9}" destId="{B86DFFD1-2A75-4B3A-8381-464336C18F54}" srcOrd="1" destOrd="0" parTransId="{06437EF8-5BB9-40F9-8E5A-6100464A3E9C}" sibTransId="{1C825212-22B8-4183-BDCD-EF4208FE086D}"/>
    <dgm:cxn modelId="{3076DE28-BC7A-408D-9FF1-DDD31063CE36}" type="presOf" srcId="{C4C9F9F0-A60B-4B90-B635-32A74FFD9C44}" destId="{A6E985C5-52C2-4F35-AC58-A05EA17FD6B9}" srcOrd="0" destOrd="0" presId="urn:microsoft.com/office/officeart/2005/8/layout/default"/>
    <dgm:cxn modelId="{D36FB52B-B205-438A-B020-BF7D939476D3}" type="presOf" srcId="{297661D8-05BF-4912-BFAD-32F7AAD90F12}" destId="{9F47527B-B9F5-4792-A6E5-DB65538BAF79}" srcOrd="0" destOrd="0" presId="urn:microsoft.com/office/officeart/2005/8/layout/default"/>
    <dgm:cxn modelId="{0648AE31-2479-428B-9A6B-C54DF0161E14}" srcId="{C9494811-691C-43E9-AEE0-94BE601D59C9}" destId="{297661D8-05BF-4912-BFAD-32F7AAD90F12}" srcOrd="0" destOrd="0" parTransId="{AB04BC89-2DE7-435D-A3AC-0D66F87AA52D}" sibTransId="{6ECF6905-CDD5-4A46-ADB1-85790CF26740}"/>
    <dgm:cxn modelId="{1A0B4A50-BBB1-4418-BDB4-A8983E4E2C29}" srcId="{C9494811-691C-43E9-AEE0-94BE601D59C9}" destId="{8018AE04-17D2-458D-A99F-D306AE3EBAB4}" srcOrd="5" destOrd="0" parTransId="{CD80F72B-70AB-47E4-95EE-DEE065AF0A98}" sibTransId="{33894A47-275B-4842-B602-145CC4245F7A}"/>
    <dgm:cxn modelId="{981F857E-834A-48D1-9B96-0DE1E8B230DE}" srcId="{C9494811-691C-43E9-AEE0-94BE601D59C9}" destId="{34C3A051-BB0B-4A49-AB92-F3B27E15AA08}" srcOrd="4" destOrd="0" parTransId="{401EC71C-A02D-43EE-8D9E-1512FA2D6A74}" sibTransId="{0DC00FB0-8814-42E6-8266-34351FCAAC30}"/>
    <dgm:cxn modelId="{6533DF93-72C8-4CBE-8B57-31EC78592629}" type="presOf" srcId="{C9494811-691C-43E9-AEE0-94BE601D59C9}" destId="{BA6DF68F-89BB-4802-ABC6-F0836134E5E9}" srcOrd="0" destOrd="0" presId="urn:microsoft.com/office/officeart/2005/8/layout/default"/>
    <dgm:cxn modelId="{1C02CE94-0EE1-4265-94DA-A1D83E13655A}" type="presOf" srcId="{B86DFFD1-2A75-4B3A-8381-464336C18F54}" destId="{395A6678-7208-4CBE-883F-C5397E24EE50}" srcOrd="0" destOrd="0" presId="urn:microsoft.com/office/officeart/2005/8/layout/default"/>
    <dgm:cxn modelId="{F7004BB6-FDA1-47E0-8ACF-160AEEEBA965}" srcId="{C9494811-691C-43E9-AEE0-94BE601D59C9}" destId="{CEDC4A5F-BD86-4D6E-8E65-8B051906A8A5}" srcOrd="3" destOrd="0" parTransId="{F4D5797F-A595-4B74-BBEC-4A610EE8AA6A}" sibTransId="{124463D2-8F78-4687-BBD6-5DFCC47B5AE8}"/>
    <dgm:cxn modelId="{4229B3EF-1577-4183-88A6-E8243637C441}" type="presOf" srcId="{34C3A051-BB0B-4A49-AB92-F3B27E15AA08}" destId="{120B0CA3-FB73-48FC-BBCF-8987900D9447}" srcOrd="0" destOrd="0" presId="urn:microsoft.com/office/officeart/2005/8/layout/default"/>
    <dgm:cxn modelId="{DFD7BAFF-E88F-45D4-8B5E-F98ECABE09C0}" type="presOf" srcId="{8018AE04-17D2-458D-A99F-D306AE3EBAB4}" destId="{90C11E5A-C60F-411F-954B-F392659377E1}" srcOrd="0" destOrd="0" presId="urn:microsoft.com/office/officeart/2005/8/layout/default"/>
    <dgm:cxn modelId="{1772FBBA-1651-49EB-A541-7F5BED6BDDA6}" type="presParOf" srcId="{BA6DF68F-89BB-4802-ABC6-F0836134E5E9}" destId="{9F47527B-B9F5-4792-A6E5-DB65538BAF79}" srcOrd="0" destOrd="0" presId="urn:microsoft.com/office/officeart/2005/8/layout/default"/>
    <dgm:cxn modelId="{1554DA48-3678-43DA-956A-719045D5D144}" type="presParOf" srcId="{BA6DF68F-89BB-4802-ABC6-F0836134E5E9}" destId="{94873EB8-5C38-46EE-B799-474ACB292F41}" srcOrd="1" destOrd="0" presId="urn:microsoft.com/office/officeart/2005/8/layout/default"/>
    <dgm:cxn modelId="{2762C1E2-5065-45E2-96A4-C72B1ECAB3D1}" type="presParOf" srcId="{BA6DF68F-89BB-4802-ABC6-F0836134E5E9}" destId="{395A6678-7208-4CBE-883F-C5397E24EE50}" srcOrd="2" destOrd="0" presId="urn:microsoft.com/office/officeart/2005/8/layout/default"/>
    <dgm:cxn modelId="{EAE77A44-7C6D-4A53-A0A4-60B1D1BBE65E}" type="presParOf" srcId="{BA6DF68F-89BB-4802-ABC6-F0836134E5E9}" destId="{2E42DE85-2DD1-452B-8A9B-A9E84A4E2953}" srcOrd="3" destOrd="0" presId="urn:microsoft.com/office/officeart/2005/8/layout/default"/>
    <dgm:cxn modelId="{ED720D7C-BE8D-4B5E-80C6-5DCE41A70AC2}" type="presParOf" srcId="{BA6DF68F-89BB-4802-ABC6-F0836134E5E9}" destId="{A6E985C5-52C2-4F35-AC58-A05EA17FD6B9}" srcOrd="4" destOrd="0" presId="urn:microsoft.com/office/officeart/2005/8/layout/default"/>
    <dgm:cxn modelId="{76480E28-007D-4E27-8247-62CD267296A4}" type="presParOf" srcId="{BA6DF68F-89BB-4802-ABC6-F0836134E5E9}" destId="{8CB81CC2-7E9C-4B5C-93A7-69D5EB7009E4}" srcOrd="5" destOrd="0" presId="urn:microsoft.com/office/officeart/2005/8/layout/default"/>
    <dgm:cxn modelId="{C0255A9C-4188-4829-9614-C1DE6D76B92E}" type="presParOf" srcId="{BA6DF68F-89BB-4802-ABC6-F0836134E5E9}" destId="{E0AAC453-77F8-4B46-A5A1-6B2AF8DC9D49}" srcOrd="6" destOrd="0" presId="urn:microsoft.com/office/officeart/2005/8/layout/default"/>
    <dgm:cxn modelId="{0B45769F-7E62-4055-8774-EC2D75C0803E}" type="presParOf" srcId="{BA6DF68F-89BB-4802-ABC6-F0836134E5E9}" destId="{DBCF0889-D3EE-4C56-8589-DCFB89E85C43}" srcOrd="7" destOrd="0" presId="urn:microsoft.com/office/officeart/2005/8/layout/default"/>
    <dgm:cxn modelId="{66CE11F9-B8E2-4938-A9A1-0B7AB5CB855C}" type="presParOf" srcId="{BA6DF68F-89BB-4802-ABC6-F0836134E5E9}" destId="{120B0CA3-FB73-48FC-BBCF-8987900D9447}" srcOrd="8" destOrd="0" presId="urn:microsoft.com/office/officeart/2005/8/layout/default"/>
    <dgm:cxn modelId="{EDDCED84-8E00-431C-A58D-6C46D6092032}" type="presParOf" srcId="{BA6DF68F-89BB-4802-ABC6-F0836134E5E9}" destId="{AFC1E710-5971-4DCF-9C2E-E0F9D69840C1}" srcOrd="9" destOrd="0" presId="urn:microsoft.com/office/officeart/2005/8/layout/default"/>
    <dgm:cxn modelId="{AB10607E-112A-4FBA-849A-BE019D8613C6}" type="presParOf" srcId="{BA6DF68F-89BB-4802-ABC6-F0836134E5E9}" destId="{90C11E5A-C60F-411F-954B-F392659377E1}"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7527B-B9F5-4792-A6E5-DB65538BAF79}">
      <dsp:nvSpPr>
        <dsp:cNvPr id="0" name=""/>
        <dsp:cNvSpPr/>
      </dsp:nvSpPr>
      <dsp:spPr>
        <a:xfrm>
          <a:off x="140082" y="2652"/>
          <a:ext cx="2861560" cy="1716936"/>
        </a:xfrm>
        <a:prstGeom prst="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rtl="0">
            <a:lnSpc>
              <a:spcPct val="90000"/>
            </a:lnSpc>
            <a:spcBef>
              <a:spcPct val="0"/>
            </a:spcBef>
            <a:spcAft>
              <a:spcPct val="35000"/>
            </a:spcAft>
            <a:buNone/>
          </a:pPr>
          <a:r>
            <a:rPr lang="en-US" sz="4800" kern="1200" dirty="0">
              <a:latin typeface="Calibri Light" panose="020F0302020204030204"/>
            </a:rPr>
            <a:t>Arduino UNO</a:t>
          </a:r>
          <a:endParaRPr lang="en-US" sz="4800" kern="1200" dirty="0"/>
        </a:p>
      </dsp:txBody>
      <dsp:txXfrm>
        <a:off x="140082" y="2652"/>
        <a:ext cx="2861560" cy="1716936"/>
      </dsp:txXfrm>
    </dsp:sp>
    <dsp:sp modelId="{395A6678-7208-4CBE-883F-C5397E24EE50}">
      <dsp:nvSpPr>
        <dsp:cNvPr id="0" name=""/>
        <dsp:cNvSpPr/>
      </dsp:nvSpPr>
      <dsp:spPr>
        <a:xfrm>
          <a:off x="3287799" y="2652"/>
          <a:ext cx="2861560" cy="1716936"/>
        </a:xfrm>
        <a:prstGeom prst="rect">
          <a:avLst/>
        </a:prstGeom>
        <a:solidFill>
          <a:schemeClr val="accent5">
            <a:hueOff val="-400987"/>
            <a:satOff val="220"/>
            <a:lumOff val="105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rtl="0">
            <a:lnSpc>
              <a:spcPct val="90000"/>
            </a:lnSpc>
            <a:spcBef>
              <a:spcPct val="0"/>
            </a:spcBef>
            <a:spcAft>
              <a:spcPct val="35000"/>
            </a:spcAft>
            <a:buNone/>
          </a:pPr>
          <a:r>
            <a:rPr lang="en-US" sz="4800" kern="1200" dirty="0">
              <a:latin typeface="Calibri Light" panose="020F0302020204030204"/>
            </a:rPr>
            <a:t>MQ3 Sensor</a:t>
          </a:r>
        </a:p>
      </dsp:txBody>
      <dsp:txXfrm>
        <a:off x="3287799" y="2652"/>
        <a:ext cx="2861560" cy="1716936"/>
      </dsp:txXfrm>
    </dsp:sp>
    <dsp:sp modelId="{A6E985C5-52C2-4F35-AC58-A05EA17FD6B9}">
      <dsp:nvSpPr>
        <dsp:cNvPr id="0" name=""/>
        <dsp:cNvSpPr/>
      </dsp:nvSpPr>
      <dsp:spPr>
        <a:xfrm>
          <a:off x="6435515" y="2652"/>
          <a:ext cx="2861560" cy="1716936"/>
        </a:xfrm>
        <a:prstGeom prst="rect">
          <a:avLst/>
        </a:prstGeom>
        <a:solidFill>
          <a:schemeClr val="accent5">
            <a:hueOff val="-801975"/>
            <a:satOff val="441"/>
            <a:lumOff val="211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latin typeface="Calibri Light" panose="020F0302020204030204"/>
            </a:rPr>
            <a:t>Relay</a:t>
          </a:r>
          <a:endParaRPr lang="en-US" sz="4800" kern="1200" dirty="0"/>
        </a:p>
      </dsp:txBody>
      <dsp:txXfrm>
        <a:off x="6435515" y="2652"/>
        <a:ext cx="2861560" cy="1716936"/>
      </dsp:txXfrm>
    </dsp:sp>
    <dsp:sp modelId="{E0AAC453-77F8-4B46-A5A1-6B2AF8DC9D49}">
      <dsp:nvSpPr>
        <dsp:cNvPr id="0" name=""/>
        <dsp:cNvSpPr/>
      </dsp:nvSpPr>
      <dsp:spPr>
        <a:xfrm>
          <a:off x="140082" y="2005744"/>
          <a:ext cx="2861560" cy="1716936"/>
        </a:xfrm>
        <a:prstGeom prst="rect">
          <a:avLst/>
        </a:prstGeom>
        <a:solidFill>
          <a:schemeClr val="accent5">
            <a:hueOff val="-1202962"/>
            <a:satOff val="661"/>
            <a:lumOff val="317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rtl="0">
            <a:lnSpc>
              <a:spcPct val="90000"/>
            </a:lnSpc>
            <a:spcBef>
              <a:spcPct val="0"/>
            </a:spcBef>
            <a:spcAft>
              <a:spcPct val="35000"/>
            </a:spcAft>
            <a:buNone/>
          </a:pPr>
          <a:r>
            <a:rPr lang="en-US" sz="4800" kern="1200" dirty="0">
              <a:latin typeface="Calibri Light" panose="020F0302020204030204"/>
            </a:rPr>
            <a:t>Push button</a:t>
          </a:r>
          <a:endParaRPr lang="en-US" sz="4800" kern="1200" dirty="0"/>
        </a:p>
      </dsp:txBody>
      <dsp:txXfrm>
        <a:off x="140082" y="2005744"/>
        <a:ext cx="2861560" cy="1716936"/>
      </dsp:txXfrm>
    </dsp:sp>
    <dsp:sp modelId="{120B0CA3-FB73-48FC-BBCF-8987900D9447}">
      <dsp:nvSpPr>
        <dsp:cNvPr id="0" name=""/>
        <dsp:cNvSpPr/>
      </dsp:nvSpPr>
      <dsp:spPr>
        <a:xfrm>
          <a:off x="3287799" y="2005744"/>
          <a:ext cx="2861560" cy="1716936"/>
        </a:xfrm>
        <a:prstGeom prst="rect">
          <a:avLst/>
        </a:prstGeom>
        <a:solidFill>
          <a:schemeClr val="accent5">
            <a:hueOff val="-1603950"/>
            <a:satOff val="882"/>
            <a:lumOff val="423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rtl="0">
            <a:lnSpc>
              <a:spcPct val="90000"/>
            </a:lnSpc>
            <a:spcBef>
              <a:spcPct val="0"/>
            </a:spcBef>
            <a:spcAft>
              <a:spcPct val="35000"/>
            </a:spcAft>
            <a:buNone/>
          </a:pPr>
          <a:r>
            <a:rPr lang="en-US" sz="4800" kern="1200" dirty="0">
              <a:latin typeface="Calibri Light" panose="020F0302020204030204"/>
            </a:rPr>
            <a:t>DC Motor</a:t>
          </a:r>
        </a:p>
      </dsp:txBody>
      <dsp:txXfrm>
        <a:off x="3287799" y="2005744"/>
        <a:ext cx="2861560" cy="1716936"/>
      </dsp:txXfrm>
    </dsp:sp>
    <dsp:sp modelId="{90C11E5A-C60F-411F-954B-F392659377E1}">
      <dsp:nvSpPr>
        <dsp:cNvPr id="0" name=""/>
        <dsp:cNvSpPr/>
      </dsp:nvSpPr>
      <dsp:spPr>
        <a:xfrm>
          <a:off x="6435515" y="2005744"/>
          <a:ext cx="2861560" cy="1716936"/>
        </a:xfrm>
        <a:prstGeom prst="rect">
          <a:avLst/>
        </a:prstGeom>
        <a:solidFill>
          <a:schemeClr val="accent5">
            <a:hueOff val="-2004937"/>
            <a:satOff val="1102"/>
            <a:lumOff val="529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latin typeface="Calibri Light" panose="020F0302020204030204"/>
            </a:rPr>
            <a:t>Battery</a:t>
          </a:r>
          <a:endParaRPr lang="en-US" sz="4800" kern="1200" dirty="0"/>
        </a:p>
      </dsp:txBody>
      <dsp:txXfrm>
        <a:off x="6435515" y="2005744"/>
        <a:ext cx="2861560" cy="171693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1/29/2021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524" y="1374796"/>
            <a:ext cx="13466254" cy="2421464"/>
          </a:xfrm>
        </p:spPr>
        <p:txBody>
          <a:bodyPr>
            <a:normAutofit/>
          </a:bodyPr>
          <a:lstStyle/>
          <a:p>
            <a:r>
              <a:rPr lang="en-US" sz="7200" b="1" dirty="0">
                <a:latin typeface="Book Antiqua"/>
                <a:cs typeface="Calibri Light"/>
              </a:rPr>
              <a:t>Safe driving system</a:t>
            </a:r>
          </a:p>
        </p:txBody>
      </p:sp>
      <p:sp>
        <p:nvSpPr>
          <p:cNvPr id="3" name="Subtitle 2"/>
          <p:cNvSpPr>
            <a:spLocks noGrp="1"/>
          </p:cNvSpPr>
          <p:nvPr>
            <p:ph type="subTitle" idx="1"/>
          </p:nvPr>
        </p:nvSpPr>
        <p:spPr/>
        <p:txBody>
          <a:bodyPr vert="horz" lIns="91440" tIns="45720" rIns="91440" bIns="45720" rtlCol="0" anchor="t">
            <a:noAutofit/>
          </a:bodyPr>
          <a:lstStyle/>
          <a:p>
            <a:r>
              <a:rPr lang="en-US" sz="2800" b="1" dirty="0">
                <a:cs typeface="Calibri"/>
              </a:rPr>
              <a:t>Team t:</a:t>
            </a:r>
          </a:p>
          <a:p>
            <a:r>
              <a:rPr lang="en-US" sz="2800" dirty="0">
                <a:cs typeface="Calibri"/>
              </a:rPr>
              <a:t>Aparna a </a:t>
            </a:r>
          </a:p>
          <a:p>
            <a:r>
              <a:rPr lang="en-US" sz="2800" dirty="0">
                <a:cs typeface="Calibri"/>
              </a:rPr>
              <a:t>Shiju np </a:t>
            </a:r>
          </a:p>
          <a:p>
            <a:r>
              <a:rPr lang="en-US" sz="2800" dirty="0">
                <a:cs typeface="Calibri"/>
              </a:rPr>
              <a:t>Gishnu </a:t>
            </a:r>
            <a:r>
              <a:rPr lang="en-US" sz="2800" dirty="0" err="1">
                <a:cs typeface="Calibri"/>
              </a:rPr>
              <a:t>reghu</a:t>
            </a:r>
            <a:endParaRPr lang="en-US" sz="2800" dirty="0">
              <a:cs typeface="Calibri"/>
            </a:endParaRPr>
          </a:p>
          <a:p>
            <a:endParaRPr lang="en-US" sz="2800" dirty="0">
              <a:cs typeface="Calibri"/>
            </a:endParaRPr>
          </a:p>
        </p:txBody>
      </p:sp>
      <p:sp>
        <p:nvSpPr>
          <p:cNvPr id="4" name="Slide Number Placeholder 3">
            <a:extLst>
              <a:ext uri="{FF2B5EF4-FFF2-40B4-BE49-F238E27FC236}">
                <a16:creationId xmlns:a16="http://schemas.microsoft.com/office/drawing/2014/main" id="{1E636517-0EA2-4A1B-9B05-19575D99719B}"/>
              </a:ext>
            </a:extLst>
          </p:cNvPr>
          <p:cNvSpPr>
            <a:spLocks noGrp="1"/>
          </p:cNvSpPr>
          <p:nvPr>
            <p:ph type="sldNum" sz="quarter" idx="12"/>
          </p:nvPr>
        </p:nvSpPr>
        <p:spPr>
          <a:xfrm>
            <a:off x="11514732" y="205896"/>
            <a:ext cx="551167" cy="377825"/>
          </a:xfrm>
        </p:spPr>
        <p:txBody>
          <a:bodyPr/>
          <a:lstStyle/>
          <a:p>
            <a:fld id="{D57F1E4F-1CFF-5643-939E-217C01CDF565}" type="slidenum">
              <a:rPr lang="en-US" sz="2000" dirty="0"/>
              <a:pPr/>
              <a:t>1</a:t>
            </a:fld>
            <a:endParaRPr lang="en-US" sz="2000"/>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40EC-7493-4707-AF7F-1FCC068F9658}"/>
              </a:ext>
            </a:extLst>
          </p:cNvPr>
          <p:cNvSpPr>
            <a:spLocks noGrp="1"/>
          </p:cNvSpPr>
          <p:nvPr>
            <p:ph type="title"/>
          </p:nvPr>
        </p:nvSpPr>
        <p:spPr>
          <a:xfrm>
            <a:off x="685801" y="322053"/>
            <a:ext cx="10131425" cy="1743814"/>
          </a:xfrm>
        </p:spPr>
        <p:txBody>
          <a:bodyPr>
            <a:normAutofit/>
          </a:bodyPr>
          <a:lstStyle/>
          <a:p>
            <a:r>
              <a:rPr lang="en-US" sz="5400" b="1" dirty="0">
                <a:cs typeface="Calibri Light"/>
              </a:rPr>
              <a:t>                   </a:t>
            </a:r>
            <a:r>
              <a:rPr lang="en-US" sz="6000" b="1" dirty="0">
                <a:cs typeface="Calibri Light"/>
              </a:rPr>
              <a:t>CONCLUSION</a:t>
            </a:r>
          </a:p>
        </p:txBody>
      </p:sp>
      <p:sp>
        <p:nvSpPr>
          <p:cNvPr id="3" name="Content Placeholder 2">
            <a:extLst>
              <a:ext uri="{FF2B5EF4-FFF2-40B4-BE49-F238E27FC236}">
                <a16:creationId xmlns:a16="http://schemas.microsoft.com/office/drawing/2014/main" id="{E6B3AC77-79CC-49E9-818D-78D2F46D16CA}"/>
              </a:ext>
            </a:extLst>
          </p:cNvPr>
          <p:cNvSpPr>
            <a:spLocks noGrp="1"/>
          </p:cNvSpPr>
          <p:nvPr>
            <p:ph idx="1"/>
          </p:nvPr>
        </p:nvSpPr>
        <p:spPr>
          <a:xfrm>
            <a:off x="685801" y="2012671"/>
            <a:ext cx="10620255" cy="4238604"/>
          </a:xfrm>
        </p:spPr>
        <p:txBody>
          <a:bodyPr vert="horz" lIns="91440" tIns="45720" rIns="91440" bIns="45720" rtlCol="0" anchor="ctr">
            <a:noAutofit/>
          </a:bodyPr>
          <a:lstStyle/>
          <a:p>
            <a:pPr>
              <a:buClr>
                <a:srgbClr val="FFFFFF"/>
              </a:buClr>
              <a:buFont typeface="Wingdings"/>
              <a:buChar char="Ø"/>
            </a:pPr>
            <a:endParaRPr lang="en-US" dirty="0">
              <a:cs typeface="Calibri" panose="020F0502020204030204"/>
            </a:endParaRPr>
          </a:p>
          <a:p>
            <a:pPr>
              <a:buClr>
                <a:srgbClr val="FFFFFF"/>
              </a:buClr>
              <a:buFont typeface="Wingdings"/>
              <a:buChar char="Ø"/>
            </a:pPr>
            <a:r>
              <a:rPr lang="en-US" sz="2400">
                <a:ea typeface="+mn-lt"/>
                <a:cs typeface="+mn-lt"/>
              </a:rPr>
              <a:t>We have given an incredibly capable way to deal and to develop a smart system for vehicles to diminish number of disasters caused in light of alcoholic driving.</a:t>
            </a:r>
          </a:p>
          <a:p>
            <a:pPr>
              <a:buClr>
                <a:srgbClr val="FFFFFF"/>
              </a:buClr>
              <a:buFont typeface="Wingdings"/>
              <a:buChar char="Ø"/>
            </a:pPr>
            <a:r>
              <a:rPr lang="en-US" sz="2400">
                <a:cs typeface="Calibri" panose="020F0502020204030204"/>
              </a:rPr>
              <a:t>Safe driving system can be implemented in any four wheelers, and it helps to prevent accidents due to drunk driving.</a:t>
            </a:r>
            <a:endParaRPr lang="en-US" sz="2400" dirty="0">
              <a:cs typeface="Calibri"/>
            </a:endParaRPr>
          </a:p>
          <a:p>
            <a:pPr>
              <a:buClr>
                <a:srgbClr val="FFFFFF"/>
              </a:buClr>
              <a:buFont typeface="Wingdings"/>
              <a:buChar char="Ø"/>
            </a:pPr>
            <a:r>
              <a:rPr lang="en-US" sz="2400">
                <a:ea typeface="+mn-lt"/>
                <a:cs typeface="+mn-lt"/>
              </a:rPr>
              <a:t>This system improves the security of individual and in this manner giving the convincing progression in the vehicle business regarding decrease setbacks caused in light of driving.</a:t>
            </a:r>
            <a:endParaRPr lang="en-US" sz="2400" dirty="0">
              <a:cs typeface="Calibri" panose="020F0502020204030204"/>
            </a:endParaRPr>
          </a:p>
          <a:p>
            <a:pPr>
              <a:buClr>
                <a:srgbClr val="FFFFFF"/>
              </a:buClr>
              <a:buFont typeface="Wingdings"/>
              <a:buChar char="Ø"/>
            </a:pPr>
            <a:endParaRPr lang="en-US" sz="2400" dirty="0">
              <a:cs typeface="Calibri" panose="020F0502020204030204"/>
            </a:endParaRPr>
          </a:p>
          <a:p>
            <a:pPr>
              <a:buClr>
                <a:srgbClr val="FFFFFF"/>
              </a:buClr>
              <a:buFont typeface="Wingdings"/>
              <a:buChar char="Ø"/>
            </a:pPr>
            <a:endParaRPr lang="en-US" dirty="0">
              <a:cs typeface="Calibri" panose="020F0502020204030204"/>
            </a:endParaRPr>
          </a:p>
        </p:txBody>
      </p:sp>
      <p:sp>
        <p:nvSpPr>
          <p:cNvPr id="4" name="Slide Number Placeholder 3">
            <a:extLst>
              <a:ext uri="{FF2B5EF4-FFF2-40B4-BE49-F238E27FC236}">
                <a16:creationId xmlns:a16="http://schemas.microsoft.com/office/drawing/2014/main" id="{AFFA6271-CDC2-48F3-8C02-F5AD7D273672}"/>
              </a:ext>
            </a:extLst>
          </p:cNvPr>
          <p:cNvSpPr>
            <a:spLocks noGrp="1"/>
          </p:cNvSpPr>
          <p:nvPr>
            <p:ph type="sldNum" sz="quarter" idx="12"/>
          </p:nvPr>
        </p:nvSpPr>
        <p:spPr>
          <a:xfrm>
            <a:off x="11445003" y="234650"/>
            <a:ext cx="551167" cy="377825"/>
          </a:xfrm>
        </p:spPr>
        <p:txBody>
          <a:bodyPr/>
          <a:lstStyle/>
          <a:p>
            <a:fld id="{D57F1E4F-1CFF-5643-939E-217C01CDF565}" type="slidenum">
              <a:rPr lang="en-US" sz="2000" dirty="0"/>
              <a:pPr/>
              <a:t>10</a:t>
            </a:fld>
            <a:endParaRPr lang="en-US" sz="2000"/>
          </a:p>
        </p:txBody>
      </p:sp>
    </p:spTree>
    <p:extLst>
      <p:ext uri="{BB962C8B-B14F-4D97-AF65-F5344CB8AC3E}">
        <p14:creationId xmlns:p14="http://schemas.microsoft.com/office/powerpoint/2010/main" val="116799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26" name="Rectangle 29">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lose-up of pink flowers blooming outdoors">
            <a:extLst>
              <a:ext uri="{FF2B5EF4-FFF2-40B4-BE49-F238E27FC236}">
                <a16:creationId xmlns:a16="http://schemas.microsoft.com/office/drawing/2014/main" id="{FD14DCD6-1242-4335-9C75-336E26C4F123}"/>
              </a:ext>
            </a:extLst>
          </p:cNvPr>
          <p:cNvPicPr>
            <a:picLocks noChangeAspect="1"/>
          </p:cNvPicPr>
          <p:nvPr/>
        </p:nvPicPr>
        <p:blipFill rotWithShape="1">
          <a:blip r:embed="rId3">
            <a:alphaModFix amt="35000"/>
          </a:blip>
          <a:srcRect t="15730"/>
          <a:stretch/>
        </p:blipFill>
        <p:spPr>
          <a:xfrm>
            <a:off x="20" y="10"/>
            <a:ext cx="12191980" cy="6857990"/>
          </a:xfrm>
          <a:prstGeom prst="rect">
            <a:avLst/>
          </a:prstGeom>
        </p:spPr>
      </p:pic>
      <p:pic>
        <p:nvPicPr>
          <p:cNvPr id="27" name="Picture 31">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53851D44-FEC5-4442-B542-EBC8BF5B87AD}"/>
              </a:ext>
            </a:extLst>
          </p:cNvPr>
          <p:cNvSpPr>
            <a:spLocks noGrp="1"/>
          </p:cNvSpPr>
          <p:nvPr>
            <p:ph type="title"/>
          </p:nvPr>
        </p:nvSpPr>
        <p:spPr>
          <a:xfrm>
            <a:off x="1978324" y="929097"/>
            <a:ext cx="7197726" cy="2421464"/>
          </a:xfrm>
        </p:spPr>
        <p:txBody>
          <a:bodyPr vert="horz" lIns="91440" tIns="45720" rIns="91440" bIns="45720" rtlCol="0" anchor="b">
            <a:normAutofit/>
          </a:bodyPr>
          <a:lstStyle/>
          <a:p>
            <a:pPr algn="r"/>
            <a:r>
              <a:rPr lang="en-US" sz="8800" b="1"/>
              <a:t>Thank you</a:t>
            </a:r>
            <a:endParaRPr lang="en-US" sz="8800" b="1">
              <a:cs typeface="Calibri Light"/>
            </a:endParaRPr>
          </a:p>
        </p:txBody>
      </p:sp>
      <p:sp>
        <p:nvSpPr>
          <p:cNvPr id="4" name="Slide Number Placeholder 3">
            <a:extLst>
              <a:ext uri="{FF2B5EF4-FFF2-40B4-BE49-F238E27FC236}">
                <a16:creationId xmlns:a16="http://schemas.microsoft.com/office/drawing/2014/main" id="{D3C8F674-5AE7-41B2-B6D3-B94DEF2411CC}"/>
              </a:ext>
            </a:extLst>
          </p:cNvPr>
          <p:cNvSpPr>
            <a:spLocks noGrp="1"/>
          </p:cNvSpPr>
          <p:nvPr>
            <p:ph type="sldNum" sz="quarter" idx="12"/>
          </p:nvPr>
        </p:nvSpPr>
        <p:spPr>
          <a:xfrm>
            <a:off x="10608958" y="5870575"/>
            <a:ext cx="551167" cy="377825"/>
          </a:xfrm>
        </p:spPr>
        <p:txBody>
          <a:bodyPr vert="horz" lIns="91440" tIns="45720" rIns="91440" bIns="45720" rtlCol="0" anchor="ctr">
            <a:normAutofit/>
          </a:bodyPr>
          <a:lstStyle/>
          <a:p>
            <a:pPr defTabSz="914400">
              <a:spcAft>
                <a:spcPts val="600"/>
              </a:spcAft>
            </a:pPr>
            <a:fld id="{D57F1E4F-1CFF-5643-939E-217C01CDF565}" type="slidenum">
              <a:rPr lang="en-US" dirty="0"/>
              <a:pPr defTabSz="914400">
                <a:spcAft>
                  <a:spcPts val="600"/>
                </a:spcAft>
              </a:pPr>
              <a:t>11</a:t>
            </a:fld>
            <a:endParaRPr lang="en-US"/>
          </a:p>
        </p:txBody>
      </p:sp>
    </p:spTree>
    <p:extLst>
      <p:ext uri="{BB962C8B-B14F-4D97-AF65-F5344CB8AC3E}">
        <p14:creationId xmlns:p14="http://schemas.microsoft.com/office/powerpoint/2010/main" val="169881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3812-AADE-49FC-83A2-3DE0D27395B8}"/>
              </a:ext>
            </a:extLst>
          </p:cNvPr>
          <p:cNvSpPr>
            <a:spLocks noGrp="1"/>
          </p:cNvSpPr>
          <p:nvPr>
            <p:ph type="title"/>
          </p:nvPr>
        </p:nvSpPr>
        <p:spPr>
          <a:xfrm>
            <a:off x="915838" y="782128"/>
            <a:ext cx="10131425" cy="1456267"/>
          </a:xfrm>
        </p:spPr>
        <p:txBody>
          <a:bodyPr vert="horz" lIns="91440" tIns="45720" rIns="91440" bIns="45720" rtlCol="0" anchor="ctr">
            <a:noAutofit/>
          </a:bodyPr>
          <a:lstStyle/>
          <a:p>
            <a:r>
              <a:rPr lang="en-US" sz="5400" b="1" dirty="0">
                <a:cs typeface="Calibri Light"/>
              </a:rPr>
              <a:t>               </a:t>
            </a:r>
            <a:r>
              <a:rPr lang="en-US" sz="6000" b="1" dirty="0">
                <a:cs typeface="Calibri Light"/>
              </a:rPr>
              <a:t>INTRODUCTION</a:t>
            </a:r>
            <a:br>
              <a:rPr lang="en-US" sz="6000" b="1" dirty="0">
                <a:cs typeface="Calibri Light"/>
              </a:rPr>
            </a:br>
            <a:endParaRPr lang="en-US" sz="5400" b="1" dirty="0">
              <a:cs typeface="Calibri Light"/>
            </a:endParaRPr>
          </a:p>
        </p:txBody>
      </p:sp>
      <p:sp>
        <p:nvSpPr>
          <p:cNvPr id="3" name="Content Placeholder 2">
            <a:extLst>
              <a:ext uri="{FF2B5EF4-FFF2-40B4-BE49-F238E27FC236}">
                <a16:creationId xmlns:a16="http://schemas.microsoft.com/office/drawing/2014/main" id="{F614D407-205E-4658-9F13-111D3625D569}"/>
              </a:ext>
            </a:extLst>
          </p:cNvPr>
          <p:cNvSpPr>
            <a:spLocks noGrp="1"/>
          </p:cNvSpPr>
          <p:nvPr>
            <p:ph idx="1"/>
          </p:nvPr>
        </p:nvSpPr>
        <p:spPr>
          <a:xfrm>
            <a:off x="728934" y="2659652"/>
            <a:ext cx="11065952" cy="3649133"/>
          </a:xfrm>
        </p:spPr>
        <p:txBody>
          <a:bodyPr/>
          <a:lstStyle/>
          <a:p>
            <a:pPr>
              <a:buFont typeface="Wingdings"/>
              <a:buChar char="v"/>
            </a:pPr>
            <a:r>
              <a:rPr lang="en-US" sz="2400" dirty="0">
                <a:ea typeface="+mn-lt"/>
                <a:cs typeface="+mn-lt"/>
              </a:rPr>
              <a:t> Drinking and driving is  a serious public vigor problem, which is likely to emerge as one of the most noteworthy problems in the near prospect.</a:t>
            </a:r>
          </a:p>
          <a:p>
            <a:pPr>
              <a:buClr>
                <a:srgbClr val="FFFFFF"/>
              </a:buClr>
              <a:buFont typeface="Wingdings"/>
              <a:buChar char="v"/>
            </a:pPr>
            <a:r>
              <a:rPr lang="en-US" sz="2400" dirty="0">
                <a:ea typeface="+mn-lt"/>
                <a:cs typeface="+mn-lt"/>
              </a:rPr>
              <a:t>Not only drunken drive, but also driving rudely without wearing seat belts in cars causes a lot of tragic lethal deaths.</a:t>
            </a:r>
          </a:p>
          <a:p>
            <a:pPr>
              <a:buClr>
                <a:srgbClr val="FFFFFF"/>
              </a:buClr>
              <a:buFont typeface="Wingdings"/>
              <a:buChar char="v"/>
            </a:pPr>
            <a:r>
              <a:rPr lang="en-US" sz="2400" dirty="0">
                <a:ea typeface="+mn-lt"/>
                <a:cs typeface="+mn-lt"/>
              </a:rPr>
              <a:t>The Alcohol Detection with Engine Locking system helps to reduce accidents which are occurring due to drunk driving.</a:t>
            </a:r>
          </a:p>
          <a:p>
            <a:pPr>
              <a:buClr>
                <a:srgbClr val="FFFFFF"/>
              </a:buClr>
              <a:buFont typeface="Wingdings"/>
              <a:buChar char="v"/>
            </a:pPr>
            <a:r>
              <a:rPr lang="en-US" sz="2400" dirty="0">
                <a:ea typeface="+mn-lt"/>
                <a:cs typeface="+mn-lt"/>
              </a:rPr>
              <a:t>Along with alcohol detection, system also checks whether the driver has worn the seatbelt or not. If it satisfies all the conditions, the vehicle will start.</a:t>
            </a:r>
          </a:p>
          <a:p>
            <a:pPr>
              <a:buClr>
                <a:srgbClr val="FFFFFF"/>
              </a:buClr>
              <a:buFont typeface="Wingdings"/>
              <a:buChar char="v"/>
            </a:pPr>
            <a:endParaRPr lang="en-US" sz="2400" dirty="0">
              <a:ea typeface="+mn-lt"/>
              <a:cs typeface="+mn-lt"/>
            </a:endParaRPr>
          </a:p>
          <a:p>
            <a:pPr>
              <a:buClr>
                <a:srgbClr val="FFFFFF"/>
              </a:buClr>
              <a:buFont typeface="Wingdings"/>
              <a:buChar char="v"/>
            </a:pPr>
            <a:endParaRPr lang="en-US" sz="2400" dirty="0">
              <a:ea typeface="+mn-lt"/>
              <a:cs typeface="+mn-lt"/>
            </a:endParaRPr>
          </a:p>
          <a:p>
            <a:pPr>
              <a:buClr>
                <a:srgbClr val="FFFFFF"/>
              </a:buClr>
              <a:buFont typeface="Wingdings"/>
              <a:buChar char="v"/>
            </a:pPr>
            <a:endParaRPr lang="en-US" dirty="0">
              <a:ea typeface="+mn-lt"/>
              <a:cs typeface="+mn-lt"/>
            </a:endParaRPr>
          </a:p>
        </p:txBody>
      </p:sp>
      <p:sp>
        <p:nvSpPr>
          <p:cNvPr id="4" name="Slide Number Placeholder 3">
            <a:extLst>
              <a:ext uri="{FF2B5EF4-FFF2-40B4-BE49-F238E27FC236}">
                <a16:creationId xmlns:a16="http://schemas.microsoft.com/office/drawing/2014/main" id="{BF8304F5-C2C5-43D4-BBC8-A3377A3D16CE}"/>
              </a:ext>
            </a:extLst>
          </p:cNvPr>
          <p:cNvSpPr>
            <a:spLocks noGrp="1"/>
          </p:cNvSpPr>
          <p:nvPr>
            <p:ph type="sldNum" sz="quarter" idx="12"/>
          </p:nvPr>
        </p:nvSpPr>
        <p:spPr>
          <a:xfrm>
            <a:off x="11516891" y="119631"/>
            <a:ext cx="551167" cy="377825"/>
          </a:xfrm>
        </p:spPr>
        <p:txBody>
          <a:bodyPr/>
          <a:lstStyle/>
          <a:p>
            <a:fld id="{D57F1E4F-1CFF-5643-939E-217C01CDF565}" type="slidenum">
              <a:rPr lang="en-US" sz="2000" dirty="0"/>
              <a:pPr/>
              <a:t>2</a:t>
            </a:fld>
            <a:endParaRPr lang="en-US" sz="2000"/>
          </a:p>
        </p:txBody>
      </p:sp>
    </p:spTree>
    <p:extLst>
      <p:ext uri="{BB962C8B-B14F-4D97-AF65-F5344CB8AC3E}">
        <p14:creationId xmlns:p14="http://schemas.microsoft.com/office/powerpoint/2010/main" val="190688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63E20F8-074D-4B3B-AE66-7BBD6F1CB7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168A5C37-E0A9-462D-BC65-C14D9025F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62026" y="607814"/>
            <a:ext cx="10264775" cy="5640586"/>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600" b="0" i="0" u="none" strike="noStrike" kern="1200" cap="all"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97855D-B55E-4657-A496-92F085431FD3}"/>
              </a:ext>
            </a:extLst>
          </p:cNvPr>
          <p:cNvSpPr>
            <a:spLocks noGrp="1"/>
          </p:cNvSpPr>
          <p:nvPr>
            <p:ph type="title"/>
          </p:nvPr>
        </p:nvSpPr>
        <p:spPr>
          <a:xfrm>
            <a:off x="1150029" y="787400"/>
            <a:ext cx="9437159" cy="1278467"/>
          </a:xfrm>
        </p:spPr>
        <p:txBody>
          <a:bodyPr>
            <a:normAutofit/>
          </a:bodyPr>
          <a:lstStyle/>
          <a:p>
            <a:pPr algn="ctr"/>
            <a:r>
              <a:rPr lang="en-US" b="1" dirty="0">
                <a:cs typeface="Calibri Light"/>
              </a:rPr>
              <a:t>   </a:t>
            </a:r>
            <a:r>
              <a:rPr lang="en-US" sz="5400" b="1" dirty="0">
                <a:cs typeface="Calibri Light"/>
              </a:rPr>
              <a:t>Components used</a:t>
            </a:r>
            <a:endParaRPr lang="en-US" sz="5400" b="1" dirty="0"/>
          </a:p>
        </p:txBody>
      </p:sp>
      <p:graphicFrame>
        <p:nvGraphicFramePr>
          <p:cNvPr id="4" name="Diagram 4">
            <a:extLst>
              <a:ext uri="{FF2B5EF4-FFF2-40B4-BE49-F238E27FC236}">
                <a16:creationId xmlns:a16="http://schemas.microsoft.com/office/drawing/2014/main" id="{794C110E-5088-4C5E-9A5F-E8B13CEC01B4}"/>
              </a:ext>
            </a:extLst>
          </p:cNvPr>
          <p:cNvGraphicFramePr>
            <a:graphicFrameLocks noGrp="1"/>
          </p:cNvGraphicFramePr>
          <p:nvPr>
            <p:ph idx="1"/>
            <p:extLst>
              <p:ext uri="{D42A27DB-BD31-4B8C-83A1-F6EECF244321}">
                <p14:modId xmlns:p14="http://schemas.microsoft.com/office/powerpoint/2010/main" val="3178870988"/>
              </p:ext>
            </p:extLst>
          </p:nvPr>
        </p:nvGraphicFramePr>
        <p:xfrm>
          <a:off x="1380067" y="2530256"/>
          <a:ext cx="9437159"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Slide Number Placeholder 12">
            <a:extLst>
              <a:ext uri="{FF2B5EF4-FFF2-40B4-BE49-F238E27FC236}">
                <a16:creationId xmlns:a16="http://schemas.microsoft.com/office/drawing/2014/main" id="{E13242C6-0E66-4373-A8CD-B620D08B4365}"/>
              </a:ext>
            </a:extLst>
          </p:cNvPr>
          <p:cNvSpPr>
            <a:spLocks noGrp="1"/>
          </p:cNvSpPr>
          <p:nvPr>
            <p:ph type="sldNum" sz="quarter" idx="12"/>
          </p:nvPr>
        </p:nvSpPr>
        <p:spPr>
          <a:xfrm>
            <a:off x="11502512" y="148386"/>
            <a:ext cx="551167" cy="377825"/>
          </a:xfrm>
        </p:spPr>
        <p:txBody>
          <a:bodyPr/>
          <a:lstStyle/>
          <a:p>
            <a:fld id="{D57F1E4F-1CFF-5643-939E-217C01CDF565}" type="slidenum">
              <a:rPr lang="en-US" sz="2000" dirty="0"/>
              <a:pPr/>
              <a:t>3</a:t>
            </a:fld>
            <a:endParaRPr lang="en-US" sz="2000"/>
          </a:p>
        </p:txBody>
      </p:sp>
    </p:spTree>
    <p:extLst>
      <p:ext uri="{BB962C8B-B14F-4D97-AF65-F5344CB8AC3E}">
        <p14:creationId xmlns:p14="http://schemas.microsoft.com/office/powerpoint/2010/main" val="2917196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3916-74F3-4A7B-9878-6260B11296A0}"/>
              </a:ext>
            </a:extLst>
          </p:cNvPr>
          <p:cNvSpPr>
            <a:spLocks noGrp="1"/>
          </p:cNvSpPr>
          <p:nvPr>
            <p:ph type="title"/>
          </p:nvPr>
        </p:nvSpPr>
        <p:spPr>
          <a:xfrm>
            <a:off x="872707" y="5751"/>
            <a:ext cx="10131425" cy="1456267"/>
          </a:xfrm>
        </p:spPr>
        <p:txBody>
          <a:bodyPr>
            <a:normAutofit/>
          </a:bodyPr>
          <a:lstStyle/>
          <a:p>
            <a:r>
              <a:rPr lang="en-US" sz="5400" b="1" dirty="0">
                <a:cs typeface="Calibri Light"/>
              </a:rPr>
              <a:t>                  </a:t>
            </a:r>
            <a:r>
              <a:rPr lang="en-US" sz="6000" b="1">
                <a:cs typeface="Calibri Light"/>
              </a:rPr>
              <a:t> MQ3 SENSOR</a:t>
            </a:r>
          </a:p>
        </p:txBody>
      </p:sp>
      <p:pic>
        <p:nvPicPr>
          <p:cNvPr id="5" name="Picture 5" descr="Diagram, engineering drawing&#10;&#10;Description automatically generated">
            <a:extLst>
              <a:ext uri="{FF2B5EF4-FFF2-40B4-BE49-F238E27FC236}">
                <a16:creationId xmlns:a16="http://schemas.microsoft.com/office/drawing/2014/main" id="{C34C1DB2-B391-47B1-83F6-B246F4A2FC2A}"/>
              </a:ext>
            </a:extLst>
          </p:cNvPr>
          <p:cNvPicPr>
            <a:picLocks noGrp="1" noChangeAspect="1"/>
          </p:cNvPicPr>
          <p:nvPr>
            <p:ph idx="1"/>
          </p:nvPr>
        </p:nvPicPr>
        <p:blipFill>
          <a:blip r:embed="rId2"/>
          <a:stretch>
            <a:fillRect/>
          </a:stretch>
        </p:blipFill>
        <p:spPr>
          <a:xfrm>
            <a:off x="6687838" y="1913367"/>
            <a:ext cx="5488557" cy="4149664"/>
          </a:xfrm>
        </p:spPr>
      </p:pic>
      <p:sp>
        <p:nvSpPr>
          <p:cNvPr id="4" name="Slide Number Placeholder 3">
            <a:extLst>
              <a:ext uri="{FF2B5EF4-FFF2-40B4-BE49-F238E27FC236}">
                <a16:creationId xmlns:a16="http://schemas.microsoft.com/office/drawing/2014/main" id="{7E250C79-E90A-4058-AFC6-FEB464FDB89F}"/>
              </a:ext>
            </a:extLst>
          </p:cNvPr>
          <p:cNvSpPr>
            <a:spLocks noGrp="1"/>
          </p:cNvSpPr>
          <p:nvPr>
            <p:ph type="sldNum" sz="quarter" idx="12"/>
          </p:nvPr>
        </p:nvSpPr>
        <p:spPr/>
        <p:txBody>
          <a:bodyPr/>
          <a:lstStyle/>
          <a:p>
            <a:fld id="{D57F1E4F-1CFF-5643-939E-217C01CDF565}" type="slidenum">
              <a:rPr lang="en-US" dirty="0"/>
              <a:pPr/>
              <a:t>4</a:t>
            </a:fld>
            <a:endParaRPr lang="en-US" dirty="0"/>
          </a:p>
        </p:txBody>
      </p:sp>
      <p:sp>
        <p:nvSpPr>
          <p:cNvPr id="6" name="TextBox 5">
            <a:extLst>
              <a:ext uri="{FF2B5EF4-FFF2-40B4-BE49-F238E27FC236}">
                <a16:creationId xmlns:a16="http://schemas.microsoft.com/office/drawing/2014/main" id="{84FC61D4-0489-4A30-91C1-85E9B042585E}"/>
              </a:ext>
            </a:extLst>
          </p:cNvPr>
          <p:cNvSpPr txBox="1"/>
          <p:nvPr/>
        </p:nvSpPr>
        <p:spPr>
          <a:xfrm>
            <a:off x="209910" y="1547004"/>
            <a:ext cx="6280028"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2400">
                <a:ea typeface="+mn-lt"/>
                <a:cs typeface="+mn-lt"/>
              </a:rPr>
              <a:t>It is a Metal Oxide Semiconductor (MOS) type of sensor.</a:t>
            </a:r>
            <a:endParaRPr lang="en-US" sz="2400" dirty="0">
              <a:ea typeface="+mn-lt"/>
              <a:cs typeface="+mn-lt"/>
            </a:endParaRPr>
          </a:p>
          <a:p>
            <a:pPr marL="285750" indent="-285750">
              <a:buFont typeface="Wingdings"/>
              <a:buChar char="q"/>
            </a:pPr>
            <a:r>
              <a:rPr lang="en-US" sz="2400" dirty="0">
                <a:ea typeface="+mn-lt"/>
                <a:cs typeface="+mn-lt"/>
              </a:rPr>
              <a:t> </a:t>
            </a:r>
            <a:r>
              <a:rPr lang="en-US" sz="2400">
                <a:ea typeface="+mn-lt"/>
                <a:cs typeface="+mn-lt"/>
              </a:rPr>
              <a:t>Metal oxide sensors are also known as Chemiresistors, because sensing is based on the change of resistance of the sensing material when exposed to alcohol. So by placing it in a simple voltage divider network, alcohol concentrations can be detected.</a:t>
            </a:r>
            <a:endParaRPr lang="en-US" sz="2400" dirty="0">
              <a:ea typeface="+mn-lt"/>
              <a:cs typeface="+mn-lt"/>
            </a:endParaRPr>
          </a:p>
          <a:p>
            <a:pPr marL="285750" indent="-285750">
              <a:buFont typeface="Wingdings"/>
              <a:buChar char="q"/>
            </a:pPr>
            <a:r>
              <a:rPr lang="en-US" sz="2400">
                <a:ea typeface="+mn-lt"/>
                <a:cs typeface="+mn-lt"/>
              </a:rPr>
              <a:t>The analog output voltage provided by the sensor (at AO pin) varies in proportion to the alcohol concentration. The higher the alcohol concentration in the air, the higher the output voltage.</a:t>
            </a:r>
            <a:endParaRPr lang="en-US" sz="2400" dirty="0">
              <a:ea typeface="+mn-lt"/>
              <a:cs typeface="+mn-lt"/>
            </a:endParaRPr>
          </a:p>
          <a:p>
            <a:pPr marL="285750" indent="-285750">
              <a:buFont typeface="Wingdings"/>
              <a:buChar char="q"/>
            </a:pPr>
            <a:r>
              <a:rPr lang="en-US" sz="2400">
                <a:ea typeface="+mn-lt"/>
                <a:cs typeface="+mn-lt"/>
              </a:rPr>
              <a:t>It has mainly 4 pins: VCC,GND,Analog Out,Digital Out.</a:t>
            </a:r>
            <a:endParaRPr lang="en-US" sz="2400" dirty="0">
              <a:ea typeface="+mn-lt"/>
              <a:cs typeface="+mn-lt"/>
            </a:endParaRPr>
          </a:p>
        </p:txBody>
      </p:sp>
    </p:spTree>
    <p:extLst>
      <p:ext uri="{BB962C8B-B14F-4D97-AF65-F5344CB8AC3E}">
        <p14:creationId xmlns:p14="http://schemas.microsoft.com/office/powerpoint/2010/main" val="386741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FBA9-B188-48C5-9CB4-BC2FA6036C91}"/>
              </a:ext>
            </a:extLst>
          </p:cNvPr>
          <p:cNvSpPr>
            <a:spLocks noGrp="1"/>
          </p:cNvSpPr>
          <p:nvPr>
            <p:ph type="title"/>
          </p:nvPr>
        </p:nvSpPr>
        <p:spPr>
          <a:xfrm>
            <a:off x="1030858" y="322053"/>
            <a:ext cx="10131425" cy="1456267"/>
          </a:xfrm>
        </p:spPr>
        <p:txBody>
          <a:bodyPr>
            <a:normAutofit/>
          </a:bodyPr>
          <a:lstStyle/>
          <a:p>
            <a:r>
              <a:rPr lang="en-US" sz="6000" b="1" dirty="0">
                <a:cs typeface="Calibri Light"/>
              </a:rPr>
              <a:t>          Block diagram   </a:t>
            </a:r>
          </a:p>
        </p:txBody>
      </p:sp>
      <p:sp>
        <p:nvSpPr>
          <p:cNvPr id="3" name="Content Placeholder 2">
            <a:extLst>
              <a:ext uri="{FF2B5EF4-FFF2-40B4-BE49-F238E27FC236}">
                <a16:creationId xmlns:a16="http://schemas.microsoft.com/office/drawing/2014/main" id="{C8F5454A-B3C7-46D3-902F-BD436439C977}"/>
              </a:ext>
            </a:extLst>
          </p:cNvPr>
          <p:cNvSpPr>
            <a:spLocks noGrp="1"/>
          </p:cNvSpPr>
          <p:nvPr>
            <p:ph idx="1"/>
          </p:nvPr>
        </p:nvSpPr>
        <p:spPr>
          <a:xfrm>
            <a:off x="96329" y="2142067"/>
            <a:ext cx="11784821" cy="3649133"/>
          </a:xfrm>
        </p:spPr>
        <p:txBody>
          <a:bodyPr/>
          <a:lstStyle/>
          <a:p>
            <a:endParaRPr lang="en-US"/>
          </a:p>
        </p:txBody>
      </p:sp>
      <p:sp>
        <p:nvSpPr>
          <p:cNvPr id="4" name="Rectangle 3">
            <a:extLst>
              <a:ext uri="{FF2B5EF4-FFF2-40B4-BE49-F238E27FC236}">
                <a16:creationId xmlns:a16="http://schemas.microsoft.com/office/drawing/2014/main" id="{5C70D700-DA8C-41EA-AF27-B4516EB0ACDB}"/>
              </a:ext>
            </a:extLst>
          </p:cNvPr>
          <p:cNvSpPr/>
          <p:nvPr/>
        </p:nvSpPr>
        <p:spPr>
          <a:xfrm>
            <a:off x="3884763" y="2526101"/>
            <a:ext cx="2099093" cy="2875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cs typeface="Calibri"/>
              </a:rPr>
              <a:t>Arduino UNO</a:t>
            </a:r>
          </a:p>
        </p:txBody>
      </p:sp>
      <p:sp>
        <p:nvSpPr>
          <p:cNvPr id="5" name="Rectangle 4">
            <a:extLst>
              <a:ext uri="{FF2B5EF4-FFF2-40B4-BE49-F238E27FC236}">
                <a16:creationId xmlns:a16="http://schemas.microsoft.com/office/drawing/2014/main" id="{B44696E3-EDCC-4075-9B5D-AFC9E0F8EDA2}"/>
              </a:ext>
            </a:extLst>
          </p:cNvPr>
          <p:cNvSpPr/>
          <p:nvPr/>
        </p:nvSpPr>
        <p:spPr>
          <a:xfrm>
            <a:off x="1123410" y="2855883"/>
            <a:ext cx="1926565" cy="1523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cs typeface="Calibri"/>
              </a:rPr>
              <a:t>MQ3 Sensor</a:t>
            </a:r>
          </a:p>
        </p:txBody>
      </p:sp>
      <p:sp>
        <p:nvSpPr>
          <p:cNvPr id="6" name="Rectangle 5">
            <a:extLst>
              <a:ext uri="{FF2B5EF4-FFF2-40B4-BE49-F238E27FC236}">
                <a16:creationId xmlns:a16="http://schemas.microsoft.com/office/drawing/2014/main" id="{920BBBC2-D6C4-48F8-814D-DDAC6CFCA0A4}"/>
              </a:ext>
            </a:extLst>
          </p:cNvPr>
          <p:cNvSpPr/>
          <p:nvPr/>
        </p:nvSpPr>
        <p:spPr>
          <a:xfrm>
            <a:off x="9101947" y="2811853"/>
            <a:ext cx="1408980" cy="1164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cs typeface="Calibri"/>
              </a:rPr>
              <a:t>Push Button</a:t>
            </a:r>
          </a:p>
        </p:txBody>
      </p:sp>
      <p:sp>
        <p:nvSpPr>
          <p:cNvPr id="7" name="Rectangle 6">
            <a:extLst>
              <a:ext uri="{FF2B5EF4-FFF2-40B4-BE49-F238E27FC236}">
                <a16:creationId xmlns:a16="http://schemas.microsoft.com/office/drawing/2014/main" id="{D337001D-04F4-4988-83DD-F6BF75B05B0F}"/>
              </a:ext>
            </a:extLst>
          </p:cNvPr>
          <p:cNvSpPr/>
          <p:nvPr/>
        </p:nvSpPr>
        <p:spPr>
          <a:xfrm>
            <a:off x="9101049" y="4320577"/>
            <a:ext cx="1480866" cy="1466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cs typeface="Calibri"/>
              </a:rPr>
              <a:t>DC Motor</a:t>
            </a:r>
          </a:p>
        </p:txBody>
      </p:sp>
      <p:sp>
        <p:nvSpPr>
          <p:cNvPr id="8" name="Rectangle 7">
            <a:extLst>
              <a:ext uri="{FF2B5EF4-FFF2-40B4-BE49-F238E27FC236}">
                <a16:creationId xmlns:a16="http://schemas.microsoft.com/office/drawing/2014/main" id="{42251F0E-4137-4A97-8CC4-8553EBF19684}"/>
              </a:ext>
            </a:extLst>
          </p:cNvPr>
          <p:cNvSpPr/>
          <p:nvPr/>
        </p:nvSpPr>
        <p:spPr>
          <a:xfrm>
            <a:off x="6742264" y="2996960"/>
            <a:ext cx="1567130" cy="1049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cs typeface="Calibri"/>
              </a:rPr>
              <a:t>Relay</a:t>
            </a:r>
          </a:p>
        </p:txBody>
      </p:sp>
      <p:sp>
        <p:nvSpPr>
          <p:cNvPr id="10" name="Arrow: Right 9">
            <a:extLst>
              <a:ext uri="{FF2B5EF4-FFF2-40B4-BE49-F238E27FC236}">
                <a16:creationId xmlns:a16="http://schemas.microsoft.com/office/drawing/2014/main" id="{D357E70A-2B63-40AD-828D-9F1EF2B05BDC}"/>
              </a:ext>
            </a:extLst>
          </p:cNvPr>
          <p:cNvSpPr/>
          <p:nvPr/>
        </p:nvSpPr>
        <p:spPr>
          <a:xfrm>
            <a:off x="3042235" y="3396954"/>
            <a:ext cx="833887" cy="359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03F44F90-F148-4D9D-9EE2-1CE140771EF3}"/>
              </a:ext>
            </a:extLst>
          </p:cNvPr>
          <p:cNvSpPr/>
          <p:nvPr/>
        </p:nvSpPr>
        <p:spPr>
          <a:xfrm>
            <a:off x="5916808" y="3367299"/>
            <a:ext cx="833887" cy="244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A05952F9-EEA9-4ACE-AF43-626ED1BB5609}"/>
              </a:ext>
            </a:extLst>
          </p:cNvPr>
          <p:cNvSpPr/>
          <p:nvPr/>
        </p:nvSpPr>
        <p:spPr>
          <a:xfrm>
            <a:off x="8302551" y="3395156"/>
            <a:ext cx="805132" cy="244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1CDE4BE1-5DDC-45EC-A28C-2C1210BD49A2}"/>
              </a:ext>
            </a:extLst>
          </p:cNvPr>
          <p:cNvSpPr/>
          <p:nvPr/>
        </p:nvSpPr>
        <p:spPr>
          <a:xfrm>
            <a:off x="9669974" y="3981255"/>
            <a:ext cx="258794" cy="4600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F1F820B7-2969-4612-8522-FC80659DF46C}"/>
              </a:ext>
            </a:extLst>
          </p:cNvPr>
          <p:cNvSpPr>
            <a:spLocks noGrp="1"/>
          </p:cNvSpPr>
          <p:nvPr>
            <p:ph type="sldNum" sz="quarter" idx="12"/>
          </p:nvPr>
        </p:nvSpPr>
        <p:spPr>
          <a:xfrm>
            <a:off x="11603154" y="134009"/>
            <a:ext cx="551167" cy="377825"/>
          </a:xfrm>
        </p:spPr>
        <p:txBody>
          <a:bodyPr/>
          <a:lstStyle/>
          <a:p>
            <a:fld id="{D57F1E4F-1CFF-5643-939E-217C01CDF565}" type="slidenum">
              <a:rPr lang="en-US" sz="2000" dirty="0"/>
              <a:pPr/>
              <a:t>5</a:t>
            </a:fld>
            <a:endParaRPr lang="en-US" sz="2000">
              <a:cs typeface="Calibri"/>
            </a:endParaRPr>
          </a:p>
        </p:txBody>
      </p:sp>
    </p:spTree>
    <p:extLst>
      <p:ext uri="{BB962C8B-B14F-4D97-AF65-F5344CB8AC3E}">
        <p14:creationId xmlns:p14="http://schemas.microsoft.com/office/powerpoint/2010/main" val="59725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DAE4-8AAE-4657-B58F-60FE0D307C2B}"/>
              </a:ext>
            </a:extLst>
          </p:cNvPr>
          <p:cNvSpPr>
            <a:spLocks noGrp="1"/>
          </p:cNvSpPr>
          <p:nvPr>
            <p:ph type="title"/>
          </p:nvPr>
        </p:nvSpPr>
        <p:spPr>
          <a:xfrm>
            <a:off x="1304028" y="5751"/>
            <a:ext cx="10131425" cy="1456267"/>
          </a:xfrm>
        </p:spPr>
        <p:txBody>
          <a:bodyPr/>
          <a:lstStyle/>
          <a:p>
            <a:r>
              <a:rPr lang="en-US" sz="6000" b="1" dirty="0">
                <a:cs typeface="Calibri Light"/>
              </a:rPr>
              <a:t>           </a:t>
            </a:r>
            <a:r>
              <a:rPr lang="en-US" sz="6000" b="1" dirty="0" err="1">
                <a:cs typeface="Calibri Light"/>
              </a:rPr>
              <a:t>CIrcuit</a:t>
            </a:r>
            <a:r>
              <a:rPr lang="en-US" sz="6000" b="1" dirty="0">
                <a:cs typeface="Calibri Light"/>
              </a:rPr>
              <a:t> diagram</a:t>
            </a:r>
            <a:endParaRPr lang="en-US" sz="6000" b="1">
              <a:cs typeface="Calibri Light"/>
            </a:endParaRPr>
          </a:p>
        </p:txBody>
      </p:sp>
      <p:pic>
        <p:nvPicPr>
          <p:cNvPr id="4" name="Picture 4" descr="Diagram, schematic&#10;&#10;Description automatically generated">
            <a:extLst>
              <a:ext uri="{FF2B5EF4-FFF2-40B4-BE49-F238E27FC236}">
                <a16:creationId xmlns:a16="http://schemas.microsoft.com/office/drawing/2014/main" id="{34B469BA-608D-4A0F-BF04-E3B31E9EECE8}"/>
              </a:ext>
            </a:extLst>
          </p:cNvPr>
          <p:cNvPicPr>
            <a:picLocks noGrp="1" noChangeAspect="1"/>
          </p:cNvPicPr>
          <p:nvPr>
            <p:ph idx="1"/>
          </p:nvPr>
        </p:nvPicPr>
        <p:blipFill>
          <a:blip r:embed="rId2"/>
          <a:stretch>
            <a:fillRect/>
          </a:stretch>
        </p:blipFill>
        <p:spPr>
          <a:xfrm>
            <a:off x="222701" y="1561751"/>
            <a:ext cx="11891512" cy="4996670"/>
          </a:xfrm>
        </p:spPr>
      </p:pic>
      <p:sp>
        <p:nvSpPr>
          <p:cNvPr id="3" name="Slide Number Placeholder 2">
            <a:extLst>
              <a:ext uri="{FF2B5EF4-FFF2-40B4-BE49-F238E27FC236}">
                <a16:creationId xmlns:a16="http://schemas.microsoft.com/office/drawing/2014/main" id="{905C62DD-420F-43F3-A5C9-CD7FF7BF7AE6}"/>
              </a:ext>
            </a:extLst>
          </p:cNvPr>
          <p:cNvSpPr>
            <a:spLocks noGrp="1"/>
          </p:cNvSpPr>
          <p:nvPr>
            <p:ph type="sldNum" sz="quarter" idx="12"/>
          </p:nvPr>
        </p:nvSpPr>
        <p:spPr>
          <a:xfrm>
            <a:off x="11574400" y="119632"/>
            <a:ext cx="551167" cy="377825"/>
          </a:xfrm>
        </p:spPr>
        <p:txBody>
          <a:bodyPr/>
          <a:lstStyle/>
          <a:p>
            <a:fld id="{D57F1E4F-1CFF-5643-939E-217C01CDF565}" type="slidenum">
              <a:rPr lang="en-US" sz="2000" dirty="0"/>
              <a:pPr/>
              <a:t>6</a:t>
            </a:fld>
            <a:endParaRPr lang="en-US" sz="2000"/>
          </a:p>
        </p:txBody>
      </p:sp>
    </p:spTree>
    <p:extLst>
      <p:ext uri="{BB962C8B-B14F-4D97-AF65-F5344CB8AC3E}">
        <p14:creationId xmlns:p14="http://schemas.microsoft.com/office/powerpoint/2010/main" val="129955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6662-D4F7-488B-AE3E-5D38A2E38F7F}"/>
              </a:ext>
            </a:extLst>
          </p:cNvPr>
          <p:cNvSpPr>
            <a:spLocks noGrp="1"/>
          </p:cNvSpPr>
          <p:nvPr>
            <p:ph type="title"/>
          </p:nvPr>
        </p:nvSpPr>
        <p:spPr>
          <a:xfrm>
            <a:off x="958970" y="5751"/>
            <a:ext cx="10131425" cy="1456267"/>
          </a:xfrm>
        </p:spPr>
        <p:txBody>
          <a:bodyPr>
            <a:normAutofit/>
          </a:bodyPr>
          <a:lstStyle/>
          <a:p>
            <a:r>
              <a:rPr lang="en-US" sz="6000" b="1" dirty="0">
                <a:cs typeface="Calibri Light"/>
              </a:rPr>
              <a:t>                   </a:t>
            </a:r>
            <a:r>
              <a:rPr lang="en-US" sz="7200" b="1" dirty="0">
                <a:cs typeface="Calibri Light"/>
              </a:rPr>
              <a:t>working</a:t>
            </a:r>
          </a:p>
        </p:txBody>
      </p:sp>
      <p:sp>
        <p:nvSpPr>
          <p:cNvPr id="3" name="Content Placeholder 2">
            <a:extLst>
              <a:ext uri="{FF2B5EF4-FFF2-40B4-BE49-F238E27FC236}">
                <a16:creationId xmlns:a16="http://schemas.microsoft.com/office/drawing/2014/main" id="{C5F1AFCC-1F5E-486E-B929-23627C56EC02}"/>
              </a:ext>
            </a:extLst>
          </p:cNvPr>
          <p:cNvSpPr>
            <a:spLocks noGrp="1"/>
          </p:cNvSpPr>
          <p:nvPr>
            <p:ph idx="1"/>
          </p:nvPr>
        </p:nvSpPr>
        <p:spPr>
          <a:xfrm>
            <a:off x="455763" y="1782633"/>
            <a:ext cx="11439763" cy="4080454"/>
          </a:xfrm>
        </p:spPr>
        <p:txBody>
          <a:bodyPr>
            <a:normAutofit/>
          </a:bodyPr>
          <a:lstStyle/>
          <a:p>
            <a:pPr>
              <a:buFont typeface="Wingdings"/>
              <a:buChar char="q"/>
            </a:pPr>
            <a:r>
              <a:rPr lang="en-US" sz="2400">
                <a:ea typeface="+mn-lt"/>
                <a:cs typeface="+mn-lt"/>
              </a:rPr>
              <a:t>Initially,the system checks whether the driver has worn the seatbelt or not.</a:t>
            </a:r>
            <a:endParaRPr lang="en-US" sz="2400">
              <a:cs typeface="Calibri"/>
            </a:endParaRPr>
          </a:p>
          <a:p>
            <a:pPr>
              <a:buClr>
                <a:srgbClr val="FFFFFF"/>
              </a:buClr>
              <a:buFont typeface="Wingdings"/>
              <a:buChar char="q"/>
            </a:pPr>
            <a:r>
              <a:rPr lang="en-US" sz="2400">
                <a:ea typeface="+mn-lt"/>
                <a:cs typeface="+mn-lt"/>
              </a:rPr>
              <a:t>MQ-3 sensor detects the presence of alcohol in the surroundings.</a:t>
            </a:r>
            <a:endParaRPr lang="en-US" sz="2400">
              <a:cs typeface="Calibri"/>
            </a:endParaRPr>
          </a:p>
          <a:p>
            <a:pPr>
              <a:buClr>
                <a:srgbClr val="FFFFFF"/>
              </a:buClr>
              <a:buFont typeface="Wingdings"/>
              <a:buChar char="q"/>
            </a:pPr>
            <a:r>
              <a:rPr lang="en-US" sz="2400">
                <a:ea typeface="+mn-lt"/>
                <a:cs typeface="+mn-lt"/>
              </a:rPr>
              <a:t>The sensor provides output on the basis of the concentration of the alcohol, if the alcohol concentration is higher, the conductivity of MQ-3 sensor increases which in turn gives the reading to ARDUINO.</a:t>
            </a:r>
            <a:endParaRPr lang="en-US" sz="2400" dirty="0">
              <a:ea typeface="+mn-lt"/>
              <a:cs typeface="+mn-lt"/>
            </a:endParaRPr>
          </a:p>
          <a:p>
            <a:pPr>
              <a:buClr>
                <a:srgbClr val="FFFFFF"/>
              </a:buClr>
              <a:buFont typeface="Wingdings"/>
              <a:buChar char="q"/>
            </a:pPr>
            <a:r>
              <a:rPr lang="en-US" sz="2400">
                <a:ea typeface="+mn-lt"/>
                <a:cs typeface="+mn-lt"/>
              </a:rPr>
              <a:t>If the reading is greater than the threshold level, ARDUINO will stop the DC motor.Here  DC Motor is used for representing</a:t>
            </a:r>
            <a:r>
              <a:rPr lang="en-US" sz="2400" dirty="0">
                <a:ea typeface="+mn-lt"/>
                <a:cs typeface="+mn-lt"/>
              </a:rPr>
              <a:t>  </a:t>
            </a:r>
            <a:r>
              <a:rPr lang="en-US" sz="2400">
                <a:ea typeface="+mn-lt"/>
                <a:cs typeface="+mn-lt"/>
              </a:rPr>
              <a:t>engine locking.</a:t>
            </a:r>
            <a:endParaRPr lang="en-US" sz="2400" dirty="0">
              <a:ea typeface="+mn-lt"/>
              <a:cs typeface="+mn-lt"/>
            </a:endParaRPr>
          </a:p>
          <a:p>
            <a:pPr>
              <a:buClr>
                <a:srgbClr val="FFFFFF"/>
              </a:buClr>
              <a:buFont typeface="Wingdings"/>
              <a:buChar char="q"/>
            </a:pPr>
            <a:r>
              <a:rPr lang="en-US" sz="2400">
                <a:ea typeface="+mn-lt"/>
                <a:cs typeface="+mn-lt"/>
              </a:rPr>
              <a:t>If both conditions are satisfied,such that the seat belt</a:t>
            </a:r>
            <a:r>
              <a:rPr lang="en-US" sz="2400" dirty="0">
                <a:ea typeface="+mn-lt"/>
                <a:cs typeface="+mn-lt"/>
              </a:rPr>
              <a:t> </a:t>
            </a:r>
            <a:r>
              <a:rPr lang="en-US" sz="2400">
                <a:ea typeface="+mn-lt"/>
                <a:cs typeface="+mn-lt"/>
              </a:rPr>
              <a:t>is used and the alcohol is not used. Then the</a:t>
            </a:r>
            <a:r>
              <a:rPr lang="en-US" sz="2400" dirty="0">
                <a:ea typeface="+mn-lt"/>
                <a:cs typeface="+mn-lt"/>
              </a:rPr>
              <a:t> </a:t>
            </a:r>
            <a:r>
              <a:rPr lang="en-US" sz="2400">
                <a:ea typeface="+mn-lt"/>
                <a:cs typeface="+mn-lt"/>
              </a:rPr>
              <a:t>vehicle moves on without any problem.</a:t>
            </a:r>
            <a:endParaRPr lang="en-US" sz="2400" dirty="0">
              <a:ea typeface="+mn-lt"/>
              <a:cs typeface="+mn-lt"/>
            </a:endParaRPr>
          </a:p>
          <a:p>
            <a:pPr marL="0" indent="0">
              <a:buClr>
                <a:srgbClr val="FFFFFF"/>
              </a:buClr>
              <a:buNone/>
            </a:pPr>
            <a:endParaRPr lang="en-US" sz="2400" dirty="0">
              <a:ea typeface="+mn-lt"/>
              <a:cs typeface="+mn-lt"/>
            </a:endParaRPr>
          </a:p>
        </p:txBody>
      </p:sp>
      <p:sp>
        <p:nvSpPr>
          <p:cNvPr id="4" name="Slide Number Placeholder 3">
            <a:extLst>
              <a:ext uri="{FF2B5EF4-FFF2-40B4-BE49-F238E27FC236}">
                <a16:creationId xmlns:a16="http://schemas.microsoft.com/office/drawing/2014/main" id="{DEF06684-C287-46AA-943C-1FDA7EBBEA71}"/>
              </a:ext>
            </a:extLst>
          </p:cNvPr>
          <p:cNvSpPr>
            <a:spLocks noGrp="1"/>
          </p:cNvSpPr>
          <p:nvPr>
            <p:ph type="sldNum" sz="quarter" idx="12"/>
          </p:nvPr>
        </p:nvSpPr>
        <p:spPr>
          <a:xfrm>
            <a:off x="11473758" y="105254"/>
            <a:ext cx="551167" cy="377825"/>
          </a:xfrm>
        </p:spPr>
        <p:txBody>
          <a:bodyPr/>
          <a:lstStyle/>
          <a:p>
            <a:fld id="{D57F1E4F-1CFF-5643-939E-217C01CDF565}" type="slidenum">
              <a:rPr lang="en-US" sz="2000" dirty="0"/>
              <a:pPr/>
              <a:t>7</a:t>
            </a:fld>
            <a:endParaRPr lang="en-US" sz="2000"/>
          </a:p>
        </p:txBody>
      </p:sp>
    </p:spTree>
    <p:extLst>
      <p:ext uri="{BB962C8B-B14F-4D97-AF65-F5344CB8AC3E}">
        <p14:creationId xmlns:p14="http://schemas.microsoft.com/office/powerpoint/2010/main" val="180348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C7C8-A613-4ACC-8487-5399540E9479}"/>
              </a:ext>
            </a:extLst>
          </p:cNvPr>
          <p:cNvSpPr>
            <a:spLocks noGrp="1"/>
          </p:cNvSpPr>
          <p:nvPr>
            <p:ph type="title"/>
          </p:nvPr>
        </p:nvSpPr>
        <p:spPr>
          <a:xfrm>
            <a:off x="685801" y="5751"/>
            <a:ext cx="10131425" cy="1456267"/>
          </a:xfrm>
        </p:spPr>
        <p:txBody>
          <a:bodyPr>
            <a:normAutofit/>
          </a:bodyPr>
          <a:lstStyle/>
          <a:p>
            <a:r>
              <a:rPr lang="en-US" sz="6000" b="1" dirty="0">
                <a:cs typeface="Calibri Light"/>
              </a:rPr>
              <a:t>                       </a:t>
            </a:r>
            <a:r>
              <a:rPr lang="en-US" sz="6000" b="1" dirty="0" err="1">
                <a:cs typeface="Calibri Light"/>
              </a:rPr>
              <a:t>COde</a:t>
            </a:r>
          </a:p>
        </p:txBody>
      </p:sp>
      <p:pic>
        <p:nvPicPr>
          <p:cNvPr id="4" name="Picture 4" descr="Text&#10;&#10;Description automatically generated">
            <a:extLst>
              <a:ext uri="{FF2B5EF4-FFF2-40B4-BE49-F238E27FC236}">
                <a16:creationId xmlns:a16="http://schemas.microsoft.com/office/drawing/2014/main" id="{3D14A2A4-02D6-4ACE-A352-58E03E380821}"/>
              </a:ext>
            </a:extLst>
          </p:cNvPr>
          <p:cNvPicPr>
            <a:picLocks noGrp="1" noChangeAspect="1"/>
          </p:cNvPicPr>
          <p:nvPr>
            <p:ph idx="1"/>
          </p:nvPr>
        </p:nvPicPr>
        <p:blipFill>
          <a:blip r:embed="rId2"/>
          <a:stretch>
            <a:fillRect/>
          </a:stretch>
        </p:blipFill>
        <p:spPr>
          <a:xfrm>
            <a:off x="5191877" y="1480700"/>
            <a:ext cx="6898974" cy="5130019"/>
          </a:xfrm>
        </p:spPr>
      </p:pic>
      <p:pic>
        <p:nvPicPr>
          <p:cNvPr id="5" name="Picture 5" descr="Text&#10;&#10;Description automatically generated">
            <a:extLst>
              <a:ext uri="{FF2B5EF4-FFF2-40B4-BE49-F238E27FC236}">
                <a16:creationId xmlns:a16="http://schemas.microsoft.com/office/drawing/2014/main" id="{A257E75B-1AE0-4B3B-9297-FBFD121C86FD}"/>
              </a:ext>
            </a:extLst>
          </p:cNvPr>
          <p:cNvPicPr>
            <a:picLocks noChangeAspect="1"/>
          </p:cNvPicPr>
          <p:nvPr/>
        </p:nvPicPr>
        <p:blipFill>
          <a:blip r:embed="rId3"/>
          <a:stretch>
            <a:fillRect/>
          </a:stretch>
        </p:blipFill>
        <p:spPr>
          <a:xfrm>
            <a:off x="94891" y="1474039"/>
            <a:ext cx="4885427" cy="5146375"/>
          </a:xfrm>
          <a:prstGeom prst="rect">
            <a:avLst/>
          </a:prstGeom>
        </p:spPr>
      </p:pic>
      <p:sp>
        <p:nvSpPr>
          <p:cNvPr id="3" name="Slide Number Placeholder 2">
            <a:extLst>
              <a:ext uri="{FF2B5EF4-FFF2-40B4-BE49-F238E27FC236}">
                <a16:creationId xmlns:a16="http://schemas.microsoft.com/office/drawing/2014/main" id="{A8A83F07-32B6-4D42-962C-FC49728201FD}"/>
              </a:ext>
            </a:extLst>
          </p:cNvPr>
          <p:cNvSpPr>
            <a:spLocks noGrp="1"/>
          </p:cNvSpPr>
          <p:nvPr>
            <p:ph type="sldNum" sz="quarter" idx="12"/>
          </p:nvPr>
        </p:nvSpPr>
        <p:spPr>
          <a:xfrm>
            <a:off x="11545645" y="134009"/>
            <a:ext cx="551167" cy="377825"/>
          </a:xfrm>
        </p:spPr>
        <p:txBody>
          <a:bodyPr/>
          <a:lstStyle/>
          <a:p>
            <a:fld id="{D57F1E4F-1CFF-5643-939E-217C01CDF565}" type="slidenum">
              <a:rPr lang="en-US" sz="2000" dirty="0"/>
              <a:pPr/>
              <a:t>8</a:t>
            </a:fld>
            <a:endParaRPr lang="en-US" sz="2000">
              <a:cs typeface="Calibri"/>
            </a:endParaRPr>
          </a:p>
        </p:txBody>
      </p:sp>
    </p:spTree>
    <p:extLst>
      <p:ext uri="{BB962C8B-B14F-4D97-AF65-F5344CB8AC3E}">
        <p14:creationId xmlns:p14="http://schemas.microsoft.com/office/powerpoint/2010/main" val="312655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378A93-C1F2-4C4D-A762-6AC74CD41289}"/>
              </a:ext>
            </a:extLst>
          </p:cNvPr>
          <p:cNvSpPr>
            <a:spLocks noGrp="1"/>
          </p:cNvSpPr>
          <p:nvPr>
            <p:ph type="title"/>
          </p:nvPr>
        </p:nvSpPr>
        <p:spPr>
          <a:xfrm>
            <a:off x="685801" y="643466"/>
            <a:ext cx="2792082" cy="4995333"/>
          </a:xfrm>
        </p:spPr>
        <p:txBody>
          <a:bodyPr>
            <a:normAutofit/>
          </a:bodyPr>
          <a:lstStyle/>
          <a:p>
            <a:r>
              <a:rPr lang="en-US" sz="2500" b="1" dirty="0">
                <a:solidFill>
                  <a:srgbClr val="FFFFFF"/>
                </a:solidFill>
                <a:cs typeface="Calibri Light"/>
              </a:rPr>
              <a:t>                                             </a:t>
            </a:r>
            <a:r>
              <a:rPr lang="en-US" sz="5400" b="1" dirty="0">
                <a:solidFill>
                  <a:srgbClr val="FFFFFF"/>
                </a:solidFill>
                <a:cs typeface="Calibri Light"/>
              </a:rPr>
              <a:t>COST</a:t>
            </a:r>
          </a:p>
        </p:txBody>
      </p:sp>
      <p:graphicFrame>
        <p:nvGraphicFramePr>
          <p:cNvPr id="4" name="Table 4">
            <a:extLst>
              <a:ext uri="{FF2B5EF4-FFF2-40B4-BE49-F238E27FC236}">
                <a16:creationId xmlns:a16="http://schemas.microsoft.com/office/drawing/2014/main" id="{F66620EA-C21C-453A-9189-54F01AFD0FC1}"/>
              </a:ext>
            </a:extLst>
          </p:cNvPr>
          <p:cNvGraphicFramePr>
            <a:graphicFrameLocks noGrp="1"/>
          </p:cNvGraphicFramePr>
          <p:nvPr>
            <p:ph idx="1"/>
            <p:extLst>
              <p:ext uri="{D42A27DB-BD31-4B8C-83A1-F6EECF244321}">
                <p14:modId xmlns:p14="http://schemas.microsoft.com/office/powerpoint/2010/main" val="2882786226"/>
              </p:ext>
            </p:extLst>
          </p:nvPr>
        </p:nvGraphicFramePr>
        <p:xfrm>
          <a:off x="4730150" y="920150"/>
          <a:ext cx="7022742" cy="5370792"/>
        </p:xfrm>
        <a:graphic>
          <a:graphicData uri="http://schemas.openxmlformats.org/drawingml/2006/table">
            <a:tbl>
              <a:tblPr firstRow="1" bandRow="1">
                <a:tableStyleId>{5C22544A-7EE6-4342-B048-85BDC9FD1C3A}</a:tableStyleId>
              </a:tblPr>
              <a:tblGrid>
                <a:gridCol w="3730841">
                  <a:extLst>
                    <a:ext uri="{9D8B030D-6E8A-4147-A177-3AD203B41FA5}">
                      <a16:colId xmlns:a16="http://schemas.microsoft.com/office/drawing/2014/main" val="2064064364"/>
                    </a:ext>
                  </a:extLst>
                </a:gridCol>
                <a:gridCol w="3291901">
                  <a:extLst>
                    <a:ext uri="{9D8B030D-6E8A-4147-A177-3AD203B41FA5}">
                      <a16:colId xmlns:a16="http://schemas.microsoft.com/office/drawing/2014/main" val="493225094"/>
                    </a:ext>
                  </a:extLst>
                </a:gridCol>
              </a:tblGrid>
              <a:tr h="686051">
                <a:tc>
                  <a:txBody>
                    <a:bodyPr/>
                    <a:lstStyle/>
                    <a:p>
                      <a:r>
                        <a:rPr lang="en-US" sz="2300" dirty="0"/>
                        <a:t>              COMPONENTS</a:t>
                      </a:r>
                      <a:r>
                        <a:rPr lang="en-US" sz="1500" dirty="0"/>
                        <a:t> </a:t>
                      </a:r>
                    </a:p>
                  </a:txBody>
                  <a:tcPr marL="73867" marR="73867" marT="36934" marB="36934"/>
                </a:tc>
                <a:tc>
                  <a:txBody>
                    <a:bodyPr/>
                    <a:lstStyle/>
                    <a:p>
                      <a:r>
                        <a:rPr lang="en-US" sz="2300" dirty="0"/>
                        <a:t>                         COST</a:t>
                      </a:r>
                    </a:p>
                  </a:txBody>
                  <a:tcPr marL="73867" marR="73867" marT="36934" marB="36934"/>
                </a:tc>
                <a:extLst>
                  <a:ext uri="{0D108BD9-81ED-4DB2-BD59-A6C34878D82A}">
                    <a16:rowId xmlns:a16="http://schemas.microsoft.com/office/drawing/2014/main" val="2448539019"/>
                  </a:ext>
                </a:extLst>
              </a:tr>
              <a:tr h="509637">
                <a:tc>
                  <a:txBody>
                    <a:bodyPr/>
                    <a:lstStyle/>
                    <a:p>
                      <a:r>
                        <a:rPr lang="en-US" sz="1600" dirty="0"/>
                        <a:t>Arduino UNO</a:t>
                      </a:r>
                    </a:p>
                  </a:txBody>
                  <a:tcPr marL="73867" marR="73867" marT="36934" marB="36934"/>
                </a:tc>
                <a:tc>
                  <a:txBody>
                    <a:bodyPr/>
                    <a:lstStyle/>
                    <a:p>
                      <a:r>
                        <a:rPr lang="en-US" sz="1500" dirty="0"/>
                        <a:t>                                       </a:t>
                      </a:r>
                      <a:r>
                        <a:rPr lang="en-US" sz="1600" dirty="0"/>
                        <a:t>300</a:t>
                      </a:r>
                    </a:p>
                  </a:txBody>
                  <a:tcPr marL="73867" marR="73867" marT="36934" marB="36934"/>
                </a:tc>
                <a:extLst>
                  <a:ext uri="{0D108BD9-81ED-4DB2-BD59-A6C34878D82A}">
                    <a16:rowId xmlns:a16="http://schemas.microsoft.com/office/drawing/2014/main" val="4227069653"/>
                  </a:ext>
                </a:extLst>
              </a:tr>
              <a:tr h="509637">
                <a:tc>
                  <a:txBody>
                    <a:bodyPr/>
                    <a:lstStyle/>
                    <a:p>
                      <a:r>
                        <a:rPr lang="en-US" sz="1600" dirty="0"/>
                        <a:t>MQ3 Sensor</a:t>
                      </a:r>
                    </a:p>
                  </a:txBody>
                  <a:tcPr marL="73867" marR="73867" marT="36934" marB="36934"/>
                </a:tc>
                <a:tc>
                  <a:txBody>
                    <a:bodyPr/>
                    <a:lstStyle/>
                    <a:p>
                      <a:r>
                        <a:rPr lang="en-US" sz="1500" dirty="0"/>
                        <a:t>                                      </a:t>
                      </a:r>
                      <a:r>
                        <a:rPr lang="en-US" sz="1600" dirty="0"/>
                        <a:t> 132</a:t>
                      </a:r>
                    </a:p>
                  </a:txBody>
                  <a:tcPr marL="73867" marR="73867" marT="36934" marB="36934"/>
                </a:tc>
                <a:extLst>
                  <a:ext uri="{0D108BD9-81ED-4DB2-BD59-A6C34878D82A}">
                    <a16:rowId xmlns:a16="http://schemas.microsoft.com/office/drawing/2014/main" val="1287818625"/>
                  </a:ext>
                </a:extLst>
              </a:tr>
              <a:tr h="509637">
                <a:tc>
                  <a:txBody>
                    <a:bodyPr/>
                    <a:lstStyle/>
                    <a:p>
                      <a:r>
                        <a:rPr lang="en-US" sz="1600" dirty="0"/>
                        <a:t>DC Motor</a:t>
                      </a:r>
                      <a:r>
                        <a:rPr lang="en-US" sz="1500" dirty="0"/>
                        <a:t> </a:t>
                      </a:r>
                    </a:p>
                  </a:txBody>
                  <a:tcPr marL="73867" marR="73867" marT="36934" marB="36934"/>
                </a:tc>
                <a:tc>
                  <a:txBody>
                    <a:bodyPr/>
                    <a:lstStyle/>
                    <a:p>
                      <a:r>
                        <a:rPr lang="en-US" sz="1500" dirty="0"/>
                        <a:t>                               </a:t>
                      </a:r>
                      <a:r>
                        <a:rPr lang="en-US" sz="1600" dirty="0"/>
                        <a:t>        80</a:t>
                      </a:r>
                    </a:p>
                  </a:txBody>
                  <a:tcPr marL="73867" marR="73867" marT="36934" marB="36934"/>
                </a:tc>
                <a:extLst>
                  <a:ext uri="{0D108BD9-81ED-4DB2-BD59-A6C34878D82A}">
                    <a16:rowId xmlns:a16="http://schemas.microsoft.com/office/drawing/2014/main" val="1192758795"/>
                  </a:ext>
                </a:extLst>
              </a:tr>
              <a:tr h="509637">
                <a:tc>
                  <a:txBody>
                    <a:bodyPr/>
                    <a:lstStyle/>
                    <a:p>
                      <a:r>
                        <a:rPr lang="en-US" sz="1600" dirty="0"/>
                        <a:t>Battery</a:t>
                      </a:r>
                    </a:p>
                  </a:txBody>
                  <a:tcPr marL="73867" marR="73867" marT="36934" marB="36934"/>
                </a:tc>
                <a:tc>
                  <a:txBody>
                    <a:bodyPr/>
                    <a:lstStyle/>
                    <a:p>
                      <a:r>
                        <a:rPr lang="en-US" sz="1500" dirty="0"/>
                        <a:t>                                    </a:t>
                      </a:r>
                      <a:r>
                        <a:rPr lang="en-US" sz="1600" dirty="0"/>
                        <a:t>  20</a:t>
                      </a:r>
                    </a:p>
                  </a:txBody>
                  <a:tcPr marL="73867" marR="73867" marT="36934" marB="36934"/>
                </a:tc>
                <a:extLst>
                  <a:ext uri="{0D108BD9-81ED-4DB2-BD59-A6C34878D82A}">
                    <a16:rowId xmlns:a16="http://schemas.microsoft.com/office/drawing/2014/main" val="2208614159"/>
                  </a:ext>
                </a:extLst>
              </a:tr>
              <a:tr h="509637">
                <a:tc>
                  <a:txBody>
                    <a:bodyPr/>
                    <a:lstStyle/>
                    <a:p>
                      <a:r>
                        <a:rPr lang="en-US" sz="1600" dirty="0"/>
                        <a:t>Relay</a:t>
                      </a:r>
                    </a:p>
                  </a:txBody>
                  <a:tcPr marL="73867" marR="73867" marT="36934" marB="36934"/>
                </a:tc>
                <a:tc>
                  <a:txBody>
                    <a:bodyPr/>
                    <a:lstStyle/>
                    <a:p>
                      <a:r>
                        <a:rPr lang="en-US" sz="1500" dirty="0"/>
                        <a:t>                            </a:t>
                      </a:r>
                      <a:r>
                        <a:rPr lang="en-US" sz="1600" dirty="0"/>
                        <a:t>         125</a:t>
                      </a:r>
                    </a:p>
                  </a:txBody>
                  <a:tcPr marL="73867" marR="73867" marT="36934" marB="36934"/>
                </a:tc>
                <a:extLst>
                  <a:ext uri="{0D108BD9-81ED-4DB2-BD59-A6C34878D82A}">
                    <a16:rowId xmlns:a16="http://schemas.microsoft.com/office/drawing/2014/main" val="3428234326"/>
                  </a:ext>
                </a:extLst>
              </a:tr>
              <a:tr h="509637">
                <a:tc>
                  <a:txBody>
                    <a:bodyPr/>
                    <a:lstStyle/>
                    <a:p>
                      <a:r>
                        <a:rPr lang="en-US" sz="1600" dirty="0"/>
                        <a:t>Push Button</a:t>
                      </a:r>
                    </a:p>
                  </a:txBody>
                  <a:tcPr marL="73867" marR="73867" marT="36934" marB="36934"/>
                </a:tc>
                <a:tc>
                  <a:txBody>
                    <a:bodyPr/>
                    <a:lstStyle/>
                    <a:p>
                      <a:r>
                        <a:rPr lang="en-US" sz="1500" dirty="0"/>
                        <a:t>                                   </a:t>
                      </a:r>
                      <a:r>
                        <a:rPr lang="en-US" sz="1600" dirty="0"/>
                        <a:t>   20</a:t>
                      </a:r>
                    </a:p>
                  </a:txBody>
                  <a:tcPr marL="73867" marR="73867" marT="36934" marB="36934"/>
                </a:tc>
                <a:extLst>
                  <a:ext uri="{0D108BD9-81ED-4DB2-BD59-A6C34878D82A}">
                    <a16:rowId xmlns:a16="http://schemas.microsoft.com/office/drawing/2014/main" val="2315541306"/>
                  </a:ext>
                </a:extLst>
              </a:tr>
              <a:tr h="509637">
                <a:tc>
                  <a:txBody>
                    <a:bodyPr/>
                    <a:lstStyle/>
                    <a:p>
                      <a:pPr lvl="0">
                        <a:buNone/>
                      </a:pPr>
                      <a:r>
                        <a:rPr lang="en-US" sz="1600" dirty="0"/>
                        <a:t>Breadboard</a:t>
                      </a:r>
                      <a:r>
                        <a:rPr lang="en-US" sz="1500" dirty="0"/>
                        <a:t> </a:t>
                      </a:r>
                    </a:p>
                  </a:txBody>
                  <a:tcPr marL="73867" marR="73867" marT="36934" marB="36934"/>
                </a:tc>
                <a:tc>
                  <a:txBody>
                    <a:bodyPr/>
                    <a:lstStyle/>
                    <a:p>
                      <a:pPr lvl="0">
                        <a:buNone/>
                      </a:pPr>
                      <a:r>
                        <a:rPr lang="en-US" sz="1500" dirty="0"/>
                        <a:t>                                 </a:t>
                      </a:r>
                      <a:r>
                        <a:rPr lang="en-US" sz="1600" dirty="0"/>
                        <a:t>     80</a:t>
                      </a:r>
                    </a:p>
                  </a:txBody>
                  <a:tcPr marL="73867" marR="73867" marT="36934" marB="36934"/>
                </a:tc>
                <a:extLst>
                  <a:ext uri="{0D108BD9-81ED-4DB2-BD59-A6C34878D82A}">
                    <a16:rowId xmlns:a16="http://schemas.microsoft.com/office/drawing/2014/main" val="1745801819"/>
                  </a:ext>
                </a:extLst>
              </a:tr>
              <a:tr h="509637">
                <a:tc>
                  <a:txBody>
                    <a:bodyPr/>
                    <a:lstStyle/>
                    <a:p>
                      <a:pPr lvl="0">
                        <a:buNone/>
                      </a:pPr>
                      <a:r>
                        <a:rPr lang="en-US" sz="1600" dirty="0"/>
                        <a:t>Jumper wires</a:t>
                      </a:r>
                      <a:r>
                        <a:rPr lang="en-US" sz="1500" dirty="0"/>
                        <a:t>   </a:t>
                      </a:r>
                    </a:p>
                  </a:txBody>
                  <a:tcPr marL="73867" marR="73867" marT="36934" marB="36934"/>
                </a:tc>
                <a:tc>
                  <a:txBody>
                    <a:bodyPr/>
                    <a:lstStyle/>
                    <a:p>
                      <a:pPr lvl="0">
                        <a:buNone/>
                      </a:pPr>
                      <a:r>
                        <a:rPr lang="en-US" sz="1600" dirty="0"/>
                        <a:t>                                   30</a:t>
                      </a:r>
                    </a:p>
                  </a:txBody>
                  <a:tcPr marL="73867" marR="73867" marT="36934" marB="36934"/>
                </a:tc>
                <a:extLst>
                  <a:ext uri="{0D108BD9-81ED-4DB2-BD59-A6C34878D82A}">
                    <a16:rowId xmlns:a16="http://schemas.microsoft.com/office/drawing/2014/main" val="4234746238"/>
                  </a:ext>
                </a:extLst>
              </a:tr>
              <a:tr h="607645">
                <a:tc>
                  <a:txBody>
                    <a:bodyPr/>
                    <a:lstStyle/>
                    <a:p>
                      <a:pPr lvl="0">
                        <a:buNone/>
                      </a:pPr>
                      <a:r>
                        <a:rPr lang="en-US" sz="1900" b="1" dirty="0"/>
                        <a:t>Total</a:t>
                      </a:r>
                    </a:p>
                  </a:txBody>
                  <a:tcPr marL="73867" marR="73867" marT="36934" marB="36934"/>
                </a:tc>
                <a:tc>
                  <a:txBody>
                    <a:bodyPr/>
                    <a:lstStyle/>
                    <a:p>
                      <a:pPr lvl="0">
                        <a:buNone/>
                      </a:pPr>
                      <a:r>
                        <a:rPr lang="en-US" sz="1600" dirty="0"/>
                        <a:t>                                  </a:t>
                      </a:r>
                      <a:r>
                        <a:rPr lang="en-US" sz="1900" b="1" dirty="0"/>
                        <a:t>787</a:t>
                      </a:r>
                    </a:p>
                  </a:txBody>
                  <a:tcPr marL="73867" marR="73867" marT="36934" marB="36934"/>
                </a:tc>
                <a:extLst>
                  <a:ext uri="{0D108BD9-81ED-4DB2-BD59-A6C34878D82A}">
                    <a16:rowId xmlns:a16="http://schemas.microsoft.com/office/drawing/2014/main" val="1250955686"/>
                  </a:ext>
                </a:extLst>
              </a:tr>
            </a:tbl>
          </a:graphicData>
        </a:graphic>
      </p:graphicFrame>
      <p:sp>
        <p:nvSpPr>
          <p:cNvPr id="3" name="Slide Number Placeholder 2">
            <a:extLst>
              <a:ext uri="{FF2B5EF4-FFF2-40B4-BE49-F238E27FC236}">
                <a16:creationId xmlns:a16="http://schemas.microsoft.com/office/drawing/2014/main" id="{E624CDC6-9151-4309-A4DB-49EF2140E8C4}"/>
              </a:ext>
            </a:extLst>
          </p:cNvPr>
          <p:cNvSpPr>
            <a:spLocks noGrp="1"/>
          </p:cNvSpPr>
          <p:nvPr>
            <p:ph type="sldNum" sz="quarter" idx="12"/>
          </p:nvPr>
        </p:nvSpPr>
        <p:spPr>
          <a:xfrm>
            <a:off x="11531267" y="105254"/>
            <a:ext cx="551167" cy="377825"/>
          </a:xfrm>
        </p:spPr>
        <p:txBody>
          <a:bodyPr/>
          <a:lstStyle/>
          <a:p>
            <a:fld id="{D57F1E4F-1CFF-5643-939E-217C01CDF565}" type="slidenum">
              <a:rPr lang="en-US" sz="2000" dirty="0"/>
              <a:pPr/>
              <a:t>9</a:t>
            </a:fld>
            <a:endParaRPr lang="en-US" sz="2000"/>
          </a:p>
        </p:txBody>
      </p:sp>
    </p:spTree>
    <p:extLst>
      <p:ext uri="{BB962C8B-B14F-4D97-AF65-F5344CB8AC3E}">
        <p14:creationId xmlns:p14="http://schemas.microsoft.com/office/powerpoint/2010/main" val="200053374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Celestial</vt:lpstr>
      <vt:lpstr>Safe driving system</vt:lpstr>
      <vt:lpstr>               INTRODUCTION </vt:lpstr>
      <vt:lpstr>   Components used</vt:lpstr>
      <vt:lpstr>                   MQ3 SENSOR</vt:lpstr>
      <vt:lpstr>          Block diagram   </vt:lpstr>
      <vt:lpstr>           CIrcuit diagram</vt:lpstr>
      <vt:lpstr>                   working</vt:lpstr>
      <vt:lpstr>                       COde</vt:lpstr>
      <vt:lpstr>                                             COST</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359</cp:revision>
  <dcterms:created xsi:type="dcterms:W3CDTF">2021-01-28T09:17:34Z</dcterms:created>
  <dcterms:modified xsi:type="dcterms:W3CDTF">2021-01-29T08:10:57Z</dcterms:modified>
</cp:coreProperties>
</file>