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8" r:id="rId3"/>
    <p:sldId id="269" r:id="rId4"/>
    <p:sldId id="270" r:id="rId5"/>
    <p:sldId id="271" r:id="rId6"/>
    <p:sldId id="267" r:id="rId7"/>
    <p:sldId id="272" r:id="rId8"/>
    <p:sldId id="273" r:id="rId9"/>
    <p:sldId id="264" r:id="rId10"/>
    <p:sldId id="266" r:id="rId11"/>
    <p:sldId id="262" r:id="rId12"/>
    <p:sldId id="274" r:id="rId13"/>
    <p:sldId id="275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A763-F488-48BB-91D5-04E01AF2009F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DC7B-13BB-4E3D-8A18-8F2F41F500C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148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A763-F488-48BB-91D5-04E01AF2009F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DC7B-13BB-4E3D-8A18-8F2F41F50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67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A763-F488-48BB-91D5-04E01AF2009F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DC7B-13BB-4E3D-8A18-8F2F41F50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900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A763-F488-48BB-91D5-04E01AF2009F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DC7B-13BB-4E3D-8A18-8F2F41F50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341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A763-F488-48BB-91D5-04E01AF2009F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DC7B-13BB-4E3D-8A18-8F2F41F500CB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18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A763-F488-48BB-91D5-04E01AF2009F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DC7B-13BB-4E3D-8A18-8F2F41F50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5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A763-F488-48BB-91D5-04E01AF2009F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DC7B-13BB-4E3D-8A18-8F2F41F50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450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A763-F488-48BB-91D5-04E01AF2009F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DC7B-13BB-4E3D-8A18-8F2F41F50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74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A763-F488-48BB-91D5-04E01AF2009F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DC7B-13BB-4E3D-8A18-8F2F41F50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1928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E42A763-F488-48BB-91D5-04E01AF2009F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737DC7B-13BB-4E3D-8A18-8F2F41F50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3652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A763-F488-48BB-91D5-04E01AF2009F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7DC7B-13BB-4E3D-8A18-8F2F41F50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087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E42A763-F488-48BB-91D5-04E01AF2009F}" type="datetimeFigureOut">
              <a:rPr lang="en-IN" smtClean="0"/>
              <a:t>14-12-2021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737DC7B-13BB-4E3D-8A18-8F2F41F500CB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3081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E178A-AB45-4684-942B-D56270FCAD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854" y="2077907"/>
            <a:ext cx="10263367" cy="1528646"/>
          </a:xfrm>
        </p:spPr>
        <p:txBody>
          <a:bodyPr>
            <a:noAutofit/>
          </a:bodyPr>
          <a:lstStyle/>
          <a:p>
            <a:pPr algn="ctr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Speech Processing – Term  Project Review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8973C-4E28-454D-9108-EC46672B94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4338" y="4500009"/>
            <a:ext cx="10058400" cy="1143000"/>
          </a:xfrm>
        </p:spPr>
        <p:txBody>
          <a:bodyPr>
            <a:normAutofit/>
          </a:bodyPr>
          <a:lstStyle/>
          <a:p>
            <a:r>
              <a:rPr lang="en-US" sz="2800" dirty="0"/>
              <a:t>24-11-2021                   Aparna J Nair-CB.EN.P2CEN20008</a:t>
            </a:r>
          </a:p>
          <a:p>
            <a:r>
              <a:rPr lang="en-US" sz="2800" dirty="0"/>
              <a:t>                                     Harika Akula-CB.EN.P2CEN20004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3471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583A30-9C2E-4F08-AEE3-94EE06B8E8B7}"/>
              </a:ext>
            </a:extLst>
          </p:cNvPr>
          <p:cNvSpPr txBox="1"/>
          <p:nvPr/>
        </p:nvSpPr>
        <p:spPr>
          <a:xfrm>
            <a:off x="471996" y="605087"/>
            <a:ext cx="11248008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r>
              <a:rPr lang="en-US" sz="24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 efficient</a:t>
            </a:r>
          </a:p>
          <a:p>
            <a:pPr marL="2171700" lvl="4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widely used Libri Speech benchmark, the model achieves WER of 2.1%/4.3% without using a language model and 1.9%/3.9% with an external language model on test-clean/test-other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6615E7-40A1-4343-B099-E12458B1A0D9}"/>
              </a:ext>
            </a:extLst>
          </p:cNvPr>
          <p:cNvSpPr txBox="1"/>
          <p:nvPr/>
        </p:nvSpPr>
        <p:spPr>
          <a:xfrm>
            <a:off x="471996" y="2831977"/>
            <a:ext cx="1093728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gap:</a:t>
            </a:r>
            <a:r>
              <a:rPr 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2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Ablation study did not show the effect of variation of number of convolution blocks to be used in the conformer encoder and decoder architecture.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the effect other forms of attention mechanisms such as efficient attention.</a:t>
            </a:r>
            <a:r>
              <a:rPr lang="en-US" sz="2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635170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99EE5151-E241-48E6-8F22-69EAF9A4F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221750"/>
              </p:ext>
            </p:extLst>
          </p:nvPr>
        </p:nvGraphicFramePr>
        <p:xfrm>
          <a:off x="1539782" y="2344667"/>
          <a:ext cx="8266096" cy="1813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35502229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687285170"/>
                    </a:ext>
                  </a:extLst>
                </a:gridCol>
                <a:gridCol w="2847430">
                  <a:extLst>
                    <a:ext uri="{9D8B030D-6E8A-4147-A177-3AD203B41FA5}">
                      <a16:colId xmlns:a16="http://schemas.microsoft.com/office/drawing/2014/main" val="1175254762"/>
                    </a:ext>
                  </a:extLst>
                </a:gridCol>
              </a:tblGrid>
              <a:tr h="32302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Model-size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No. of parameters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    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WER without LM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IN" sz="2000" dirty="0"/>
                        <a:t>   test-clean       test-other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1264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Conformer(S)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10.3M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2.7                 6.3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954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Conformer(M)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30.7M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2.3                 5.0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984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Conformer(L)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118.8M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2.1                 4.3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140543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0371A4D-2928-4BC4-B8B4-1F623D9ADCBC}"/>
              </a:ext>
            </a:extLst>
          </p:cNvPr>
          <p:cNvSpPr txBox="1"/>
          <p:nvPr/>
        </p:nvSpPr>
        <p:spPr>
          <a:xfrm>
            <a:off x="630315" y="967666"/>
            <a:ext cx="7430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Specifications and Results:</a:t>
            </a:r>
            <a:endParaRPr lang="en-IN" sz="2400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4915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BC4CA1-4FE3-4ADC-904D-463F43DB4F32}"/>
              </a:ext>
            </a:extLst>
          </p:cNvPr>
          <p:cNvSpPr txBox="1"/>
          <p:nvPr/>
        </p:nvSpPr>
        <p:spPr>
          <a:xfrm>
            <a:off x="153142" y="683581"/>
            <a:ext cx="3877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lang="en-IN" sz="2400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243661-39B1-4125-A269-A331D9D7A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42" y="2287384"/>
            <a:ext cx="5760013" cy="36681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ED5D15-58A7-45FA-923F-B36DA3FD8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4809" y="2287384"/>
            <a:ext cx="4892464" cy="35588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9FF1F1-FFD2-4D92-B319-ED5B43F51BF1}"/>
              </a:ext>
            </a:extLst>
          </p:cNvPr>
          <p:cNvSpPr txBox="1"/>
          <p:nvPr/>
        </p:nvSpPr>
        <p:spPr>
          <a:xfrm>
            <a:off x="2201662" y="914413"/>
            <a:ext cx="9294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Taken Dummy dataset containing 73 samples with 16khz sampling rate (because of ram issue)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Taken each sample for evaluating the model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B19142-19DE-4AF0-822E-378177A4380E}"/>
              </a:ext>
            </a:extLst>
          </p:cNvPr>
          <p:cNvSpPr txBox="1"/>
          <p:nvPr/>
        </p:nvSpPr>
        <p:spPr>
          <a:xfrm>
            <a:off x="1873189" y="1871886"/>
            <a:ext cx="146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Sample 0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226836-15B1-4CBB-A22B-5905F97C2539}"/>
              </a:ext>
            </a:extLst>
          </p:cNvPr>
          <p:cNvSpPr txBox="1"/>
          <p:nvPr/>
        </p:nvSpPr>
        <p:spPr>
          <a:xfrm>
            <a:off x="8515166" y="1871886"/>
            <a:ext cx="1738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Sample 40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3781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749CD4-2992-46F2-B1C1-F82DD5B000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05" y="470065"/>
            <a:ext cx="8741134" cy="26637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4EA9FF3-ADA7-4478-8ED0-F9EF6217A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73" y="3429000"/>
            <a:ext cx="8581896" cy="2579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A29F9B-951C-4240-873F-5B37DADFC84F}"/>
              </a:ext>
            </a:extLst>
          </p:cNvPr>
          <p:cNvSpPr txBox="1"/>
          <p:nvPr/>
        </p:nvSpPr>
        <p:spPr>
          <a:xfrm>
            <a:off x="9472475" y="1617275"/>
            <a:ext cx="1464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Sample 3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A1BAA5-B2B9-4BF9-8EC3-4420C19E32E6}"/>
              </a:ext>
            </a:extLst>
          </p:cNvPr>
          <p:cNvSpPr txBox="1"/>
          <p:nvPr/>
        </p:nvSpPr>
        <p:spPr>
          <a:xfrm>
            <a:off x="9472474" y="4419777"/>
            <a:ext cx="1731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Sample 50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309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F813B7-3120-47C6-99E3-61EB6D45EAD3}"/>
              </a:ext>
            </a:extLst>
          </p:cNvPr>
          <p:cNvSpPr txBox="1"/>
          <p:nvPr/>
        </p:nvSpPr>
        <p:spPr>
          <a:xfrm>
            <a:off x="4401104" y="2721114"/>
            <a:ext cx="3389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15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F718FE-C16F-4059-8525-DDC2147D222E}"/>
              </a:ext>
            </a:extLst>
          </p:cNvPr>
          <p:cNvSpPr txBox="1"/>
          <p:nvPr/>
        </p:nvSpPr>
        <p:spPr>
          <a:xfrm>
            <a:off x="409853" y="2474893"/>
            <a:ext cx="113722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HuBERT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Self-Supervised Speech Representation Learning by Masked Prediction of Hidden Units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308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740C3B-CD39-42F1-8D5D-BD6773FFC78B}"/>
              </a:ext>
            </a:extLst>
          </p:cNvPr>
          <p:cNvSpPr txBox="1"/>
          <p:nvPr/>
        </p:nvSpPr>
        <p:spPr>
          <a:xfrm>
            <a:off x="433201" y="199577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37C93A-4431-4916-AC70-984A61E68796}"/>
              </a:ext>
            </a:extLst>
          </p:cNvPr>
          <p:cNvSpPr txBox="1"/>
          <p:nvPr/>
        </p:nvSpPr>
        <p:spPr>
          <a:xfrm>
            <a:off x="252412" y="1152469"/>
            <a:ext cx="1168717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need for high-fidelity representations drove research in self-supervised learning for speech and audio where the targets driving the learning process of a designed pretext task are drawn from the input signal itself</a:t>
            </a: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system must distinguish and interpret noises that overlap with the speech signal, e.g., laughter, coughing, lip-smacking, background vehicles, or birds chirping.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Self-supervised approaches for speech representation learning are challenged by three unique problems: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multiple sound units in each input utterance, 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no lexicon of input sound units during the pre-training phase, 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sound units have variable lengths with no explicit segmentation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HuBERT</a:t>
            </a:r>
            <a:r>
              <a:rPr lang="en-US" sz="2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Hidden unit BERT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new approach for learning self-supervised speech representations, to help to model these types of rich lexical and non-lexical information in audio.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44854"/>
              </a:solidFill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4922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99E3DF-EA64-4B04-A60D-290A0D9474AF}"/>
              </a:ext>
            </a:extLst>
          </p:cNvPr>
          <p:cNvSpPr txBox="1"/>
          <p:nvPr/>
        </p:nvSpPr>
        <p:spPr>
          <a:xfrm>
            <a:off x="357464" y="1320730"/>
            <a:ext cx="8724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Uniqueness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ECC84C-F6C8-46DD-8C17-D34228DCA8CE}"/>
              </a:ext>
            </a:extLst>
          </p:cNvPr>
          <p:cNvSpPr txBox="1"/>
          <p:nvPr/>
        </p:nvSpPr>
        <p:spPr>
          <a:xfrm>
            <a:off x="450957" y="2613392"/>
            <a:ext cx="115919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model learns the structure of spoken input by predicting the proper cluster for masked audio segments using an 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offline k-means clustering 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motivation is the importance of 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consistency of the k-means mapping from audio inputs into discrete targets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68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7C0F67-948E-49C9-8F4C-1315571D976F}"/>
              </a:ext>
            </a:extLst>
          </p:cNvPr>
          <p:cNvSpPr txBox="1"/>
          <p:nvPr/>
        </p:nvSpPr>
        <p:spPr>
          <a:xfrm>
            <a:off x="361950" y="1677325"/>
            <a:ext cx="114681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HuBERT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either matches or improves upon the state-of the-art wav2vec 2.0 performance on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Librispeech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(960h)</a:t>
            </a:r>
            <a:endParaRPr lang="en-US" sz="2000" b="0" i="0" dirty="0">
              <a:solidFill>
                <a:srgbClr val="344854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34485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HuBERT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shows up to 19% and 13% relative WER reduction on the more challenging dev-other and test-other evaluation subsets.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HuBERT’s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simplicity and stability will help natural language processing and speech researchers to more broadly adopt learned discrete representations in their work.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 quality of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HuBERT’s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learned presentations facilitates easy deployment to many different </a:t>
            </a:r>
            <a:r>
              <a:rPr lang="en-US" sz="20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downstreams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speech applications</a:t>
            </a:r>
            <a:r>
              <a:rPr lang="en-US" sz="2000" b="0" i="0" dirty="0">
                <a:solidFill>
                  <a:srgbClr val="34485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 </a:t>
            </a:r>
          </a:p>
          <a:p>
            <a:endParaRPr lang="en-US" sz="2400" dirty="0">
              <a:solidFill>
                <a:srgbClr val="344854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102BE2-31DF-4357-8800-9A77F7827D66}"/>
              </a:ext>
            </a:extLst>
          </p:cNvPr>
          <p:cNvSpPr txBox="1"/>
          <p:nvPr/>
        </p:nvSpPr>
        <p:spPr>
          <a:xfrm>
            <a:off x="426128" y="701336"/>
            <a:ext cx="21839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801111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7D1C4A-EFDC-455D-9A75-3AD5DDA47581}"/>
              </a:ext>
            </a:extLst>
          </p:cNvPr>
          <p:cNvSpPr txBox="1"/>
          <p:nvPr/>
        </p:nvSpPr>
        <p:spPr>
          <a:xfrm>
            <a:off x="479394" y="719091"/>
            <a:ext cx="11097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b="1" u="sng" dirty="0">
                <a:solidFill>
                  <a:schemeClr val="accent1"/>
                </a:solidFill>
              </a:rPr>
              <a:t>:</a:t>
            </a:r>
            <a:endParaRPr lang="en-IN" b="1" u="sng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C94119-F8DA-4472-B5CF-4F6CB1AA14FF}"/>
              </a:ext>
            </a:extLst>
          </p:cNvPr>
          <p:cNvSpPr txBox="1"/>
          <p:nvPr/>
        </p:nvSpPr>
        <p:spPr>
          <a:xfrm>
            <a:off x="1155577" y="1859339"/>
            <a:ext cx="988084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LibriSpeech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corpus of approximately 1000 hours of 16khz read English speech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audio is in English.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configurations – clean and 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WER – clean, higher WER – other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whole corpus is divided into train, test and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used in this project is test-clean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98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E3BAA1-D00F-4C09-B63E-C1CE0BC53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348" y="1255496"/>
            <a:ext cx="6370556" cy="205107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E69B2F-3B51-4699-BBA4-3C1BA38B8589}"/>
              </a:ext>
            </a:extLst>
          </p:cNvPr>
          <p:cNvSpPr txBox="1"/>
          <p:nvPr/>
        </p:nvSpPr>
        <p:spPr>
          <a:xfrm>
            <a:off x="506027" y="3642066"/>
            <a:ext cx="10344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model achieves a WER of 11.68%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25B76-5BAE-4386-8C00-DE4FF956C804}"/>
              </a:ext>
            </a:extLst>
          </p:cNvPr>
          <p:cNvSpPr txBox="1"/>
          <p:nvPr/>
        </p:nvSpPr>
        <p:spPr>
          <a:xfrm>
            <a:off x="506027" y="683581"/>
            <a:ext cx="3320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WER with LM:</a:t>
            </a:r>
            <a:endParaRPr lang="en-IN" sz="2400" b="1" u="sng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26A05E-E2E2-4B99-B658-DD5AD98F5AF1}"/>
              </a:ext>
            </a:extLst>
          </p:cNvPr>
          <p:cNvSpPr txBox="1"/>
          <p:nvPr/>
        </p:nvSpPr>
        <p:spPr>
          <a:xfrm>
            <a:off x="8796936" y="683580"/>
            <a:ext cx="2053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D63AFC-AEF6-4E13-870C-1F38650F9BD1}"/>
              </a:ext>
            </a:extLst>
          </p:cNvPr>
          <p:cNvSpPr txBox="1"/>
          <p:nvPr/>
        </p:nvSpPr>
        <p:spPr>
          <a:xfrm>
            <a:off x="7857458" y="1416465"/>
            <a:ext cx="399319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extra large model pretrained on 16kHz sampled speech audio for </a:t>
            </a:r>
            <a:r>
              <a:rPr lang="en-I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960h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3.59 GB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0A08FE-1DBE-466A-B92C-0B8487AEA3FC}"/>
              </a:ext>
            </a:extLst>
          </p:cNvPr>
          <p:cNvSpPr txBox="1"/>
          <p:nvPr/>
        </p:nvSpPr>
        <p:spPr>
          <a:xfrm>
            <a:off x="8574423" y="3518956"/>
            <a:ext cx="28172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of Parameters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BB4126-023D-40E0-BCDF-7D2C4431772F}"/>
              </a:ext>
            </a:extLst>
          </p:cNvPr>
          <p:cNvSpPr txBox="1"/>
          <p:nvPr/>
        </p:nvSpPr>
        <p:spPr>
          <a:xfrm>
            <a:off x="9222363" y="4176567"/>
            <a:ext cx="1521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1 Billion</a:t>
            </a:r>
          </a:p>
        </p:txBody>
      </p:sp>
    </p:spTree>
    <p:extLst>
      <p:ext uri="{BB962C8B-B14F-4D97-AF65-F5344CB8AC3E}">
        <p14:creationId xmlns:p14="http://schemas.microsoft.com/office/powerpoint/2010/main" val="2853712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9B9C7D-E135-4E39-B8C6-0810396B0B8C}"/>
              </a:ext>
            </a:extLst>
          </p:cNvPr>
          <p:cNvSpPr txBox="1"/>
          <p:nvPr/>
        </p:nvSpPr>
        <p:spPr>
          <a:xfrm>
            <a:off x="476435" y="1361720"/>
            <a:ext cx="1123913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47BCA3-1B74-48C1-B40F-85711A6C88EA}"/>
              </a:ext>
            </a:extLst>
          </p:cNvPr>
          <p:cNvSpPr txBox="1"/>
          <p:nvPr/>
        </p:nvSpPr>
        <p:spPr>
          <a:xfrm>
            <a:off x="1100831" y="2453845"/>
            <a:ext cx="47022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test-clean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Taken 12 samples for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WER – 0.018</a:t>
            </a:r>
            <a:endParaRPr lang="en-IN" dirty="0"/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8671ABE5-CC1E-40CF-BA2A-B47779060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15067"/>
            <a:ext cx="511492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7593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3CC4F3-89C4-4535-B46A-0B94F8620553}"/>
              </a:ext>
            </a:extLst>
          </p:cNvPr>
          <p:cNvSpPr txBox="1"/>
          <p:nvPr/>
        </p:nvSpPr>
        <p:spPr>
          <a:xfrm>
            <a:off x="392097" y="333616"/>
            <a:ext cx="11407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Conformer: Convolution-augmented Transformer for Speech Recognition</a:t>
            </a:r>
          </a:p>
          <a:p>
            <a:endParaRPr lang="en-IN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5A94B4-CFC4-4E9F-9465-980828693F8A}"/>
              </a:ext>
            </a:extLst>
          </p:cNvPr>
          <p:cNvSpPr txBox="1"/>
          <p:nvPr/>
        </p:nvSpPr>
        <p:spPr>
          <a:xfrm>
            <a:off x="479394" y="1537818"/>
            <a:ext cx="11320508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2000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solidFill>
                  <a:schemeClr val="accent1"/>
                </a:solidFill>
              </a:rPr>
              <a:t>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objective is to perform automatic speech recognition using conformer which is a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convolution neural networks and transformer to fetch local and global dependencies respectively of an audio sequence.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u="sng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Uniqueness:</a:t>
            </a:r>
            <a:r>
              <a:rPr lang="en-US" sz="2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Transformers are good at modeling long-range global context but are less capable to extract fine-grained local features. whereas, convolution neural networks exploit local information baring a limitation of capturing global information.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723306-B8EB-44C3-9F67-833264E19B01}"/>
              </a:ext>
            </a:extLst>
          </p:cNvPr>
          <p:cNvSpPr txBox="1"/>
          <p:nvPr/>
        </p:nvSpPr>
        <p:spPr>
          <a:xfrm>
            <a:off x="2763175" y="4397490"/>
            <a:ext cx="61855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Conformer containing both these is used for achieving state-of-the art accuracies</a:t>
            </a:r>
          </a:p>
        </p:txBody>
      </p:sp>
    </p:spTree>
    <p:extLst>
      <p:ext uri="{BB962C8B-B14F-4D97-AF65-F5344CB8AC3E}">
        <p14:creationId xmlns:p14="http://schemas.microsoft.com/office/powerpoint/2010/main" val="248250797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460</TotalTime>
  <Words>649</Words>
  <Application>Microsoft Office PowerPoint</Application>
  <PresentationFormat>Widescreen</PresentationFormat>
  <Paragraphs>92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Retrospect</vt:lpstr>
      <vt:lpstr>Speech Processing – Term  Project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Speech Project Review</dc:title>
  <dc:creator>Harika Akula</dc:creator>
  <cp:lastModifiedBy>Harika Akula</cp:lastModifiedBy>
  <cp:revision>14</cp:revision>
  <dcterms:created xsi:type="dcterms:W3CDTF">2021-11-24T10:02:16Z</dcterms:created>
  <dcterms:modified xsi:type="dcterms:W3CDTF">2021-12-14T03:38:38Z</dcterms:modified>
</cp:coreProperties>
</file>