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95" r:id="rId6"/>
    <p:sldId id="277" r:id="rId7"/>
    <p:sldId id="287" r:id="rId8"/>
    <p:sldId id="299" r:id="rId9"/>
    <p:sldId id="279" r:id="rId10"/>
    <p:sldId id="268" r:id="rId11"/>
    <p:sldId id="294" r:id="rId12"/>
    <p:sldId id="290" r:id="rId13"/>
    <p:sldId id="291" r:id="rId14"/>
    <p:sldId id="296" r:id="rId15"/>
    <p:sldId id="292" r:id="rId16"/>
    <p:sldId id="293" r:id="rId17"/>
    <p:sldId id="298"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5" d="100"/>
          <a:sy n="85" d="100"/>
        </p:scale>
        <p:origin x="590" y="6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12/21/2022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pgaweb.vlcc.cn/"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573676" y="1848504"/>
            <a:ext cx="5486400" cy="2387600"/>
          </a:xfrm>
        </p:spPr>
        <p:txBody>
          <a:bodyPr/>
          <a:lstStyle/>
          <a:p>
            <a:r>
              <a:rPr lang="en-US" dirty="0"/>
              <a:t>Pan genome analysis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47C4A99-ACDA-D6C8-3CAD-572A8D6C29A0}"/>
              </a:ext>
            </a:extLst>
          </p:cNvPr>
          <p:cNvSpPr txBox="1"/>
          <p:nvPr/>
        </p:nvSpPr>
        <p:spPr>
          <a:xfrm>
            <a:off x="2321859" y="349624"/>
            <a:ext cx="5513294" cy="46166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PAN-GENOME ANALYSIS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3429DCD-DD4A-930A-A355-35732D9B4B5A}"/>
              </a:ext>
            </a:extLst>
          </p:cNvPr>
          <p:cNvSpPr txBox="1"/>
          <p:nvPr/>
        </p:nvSpPr>
        <p:spPr>
          <a:xfrm>
            <a:off x="2321858" y="1079811"/>
            <a:ext cx="9439835" cy="1915909"/>
          </a:xfrm>
          <a:prstGeom prst="rect">
            <a:avLst/>
          </a:prstGeom>
          <a:noFill/>
        </p:spPr>
        <p:txBody>
          <a:bodyPr wrap="square">
            <a:sp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We used an online tool for pan genome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anlysis</a:t>
            </a:r>
            <a:r>
              <a:rPr lang="en-US" dirty="0">
                <a:effectLst/>
                <a:latin typeface="Times New Roman" panose="02020603050405020304" pitchFamily="18" charset="0"/>
                <a:ea typeface="Calibri" panose="020F0502020204030204" pitchFamily="34" charset="0"/>
                <a:cs typeface="Times New Roman" panose="02020603050405020304" pitchFamily="18" charset="0"/>
              </a:rPr>
              <a:t> we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u="sng" dirty="0">
                <a:solidFill>
                  <a:srgbClr val="1F4E79"/>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http://pgaweb.vlcc.cn</a:t>
            </a:r>
            <a:endParaRPr lang="en-US" u="sng" dirty="0">
              <a:solidFill>
                <a:srgbClr val="1F4E79"/>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Input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Bell MT" panose="02020503060305020303"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Porphyromonas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gingivalis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strains.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Output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Bell MT" panose="02020503060305020303"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length of genome </a:t>
            </a:r>
            <a:r>
              <a:rPr lang="en-US" sz="1800" dirty="0">
                <a:effectLst/>
                <a:latin typeface="Bell MT" panose="02020503060305020303" pitchFamily="18" charset="0"/>
                <a:ea typeface="Calibri" panose="020F0502020204030204" pitchFamily="34" charset="0"/>
                <a:cs typeface="Times New Roman" panose="02020603050405020304" pitchFamily="18" charset="0"/>
              </a:rPr>
              <a:t>:</a:t>
            </a:r>
            <a:endParaRPr lang="en-US" sz="1800" u="sng" dirty="0">
              <a:solidFill>
                <a:srgbClr val="1F4E79"/>
              </a:solidFill>
              <a:effectLst/>
              <a:latin typeface="Bell MT" panose="02020503060305020303" pitchFamily="18" charset="0"/>
              <a:ea typeface="Calibri" panose="020F0502020204030204" pitchFamily="34" charset="0"/>
              <a:cs typeface="Times New Roman" panose="02020603050405020304" pitchFamily="18" charset="0"/>
            </a:endParaRPr>
          </a:p>
          <a:p>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33B1439B-25E1-7512-A23D-3BFBA9D865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28054" y="2995720"/>
            <a:ext cx="6073775" cy="2555875"/>
          </a:xfrm>
          <a:prstGeom prst="rect">
            <a:avLst/>
          </a:prstGeom>
          <a:noFill/>
          <a:ln>
            <a:noFill/>
          </a:ln>
        </p:spPr>
      </p:pic>
    </p:spTree>
    <p:extLst>
      <p:ext uri="{BB962C8B-B14F-4D97-AF65-F5344CB8AC3E}">
        <p14:creationId xmlns:p14="http://schemas.microsoft.com/office/powerpoint/2010/main" val="242832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F5CE959-304A-1057-0EF8-4FBDA40ABADC}"/>
              </a:ext>
            </a:extLst>
          </p:cNvPr>
          <p:cNvSpPr txBox="1"/>
          <p:nvPr/>
        </p:nvSpPr>
        <p:spPr>
          <a:xfrm>
            <a:off x="2680447" y="1699899"/>
            <a:ext cx="8023412" cy="2556277"/>
          </a:xfrm>
          <a:prstGeom prst="rect">
            <a:avLst/>
          </a:prstGeom>
          <a:noFill/>
        </p:spPr>
        <p:txBody>
          <a:bodyPr wrap="square">
            <a:spAutoFit/>
          </a:bodyPr>
          <a:lstStyle/>
          <a:p>
            <a:pPr algn="just">
              <a:spcBef>
                <a:spcPts val="120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CLUSTER POST-PROCESSING STAGE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cluster post-processing stage, phylogenetic trees for a gene cluster have already been inferred. Using these trees and the joint maximum likelihood method as implemented in tree time,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PanX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uses these trees to infer the ancestral sequences of internal nodes. This ancestral reconstruction is used to map the branches of the tree with likely mutations.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63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19E6E0D-2EDB-C9BC-F379-561595A5E1CE}"/>
              </a:ext>
            </a:extLst>
          </p:cNvPr>
          <p:cNvSpPr txBox="1"/>
          <p:nvPr/>
        </p:nvSpPr>
        <p:spPr>
          <a:xfrm>
            <a:off x="2196353" y="151510"/>
            <a:ext cx="6096000" cy="369332"/>
          </a:xfrm>
          <a:prstGeom prst="rect">
            <a:avLst/>
          </a:prstGeom>
          <a:noFill/>
        </p:spPr>
        <p:txBody>
          <a:bodyPr wrap="square">
            <a:spAutoFit/>
          </a:bodyPr>
          <a:lstStyle/>
          <a:p>
            <a:r>
              <a:rPr lang="en-US" sz="1800" dirty="0">
                <a:effectLst/>
                <a:latin typeface="Bell MT" panose="02020503060305020303" pitchFamily="18" charset="0"/>
                <a:ea typeface="Calibri" panose="020F0502020204030204" pitchFamily="34" charset="0"/>
                <a:cs typeface="Times New Roman" panose="02020603050405020304" pitchFamily="18" charset="0"/>
              </a:rPr>
              <a:t>Data collection </a:t>
            </a:r>
            <a:endParaRPr lang="en-IN" dirty="0"/>
          </a:p>
        </p:txBody>
      </p:sp>
      <p:pic>
        <p:nvPicPr>
          <p:cNvPr id="14" name="Picture 13">
            <a:extLst>
              <a:ext uri="{FF2B5EF4-FFF2-40B4-BE49-F238E27FC236}">
                <a16:creationId xmlns:a16="http://schemas.microsoft.com/office/drawing/2014/main" id="{FEADBCF0-0853-D713-5443-94AC009D13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89293" y="583595"/>
            <a:ext cx="4549588" cy="2661703"/>
          </a:xfrm>
          <a:prstGeom prst="rect">
            <a:avLst/>
          </a:prstGeom>
          <a:noFill/>
          <a:ln>
            <a:noFill/>
          </a:ln>
        </p:spPr>
      </p:pic>
      <p:pic>
        <p:nvPicPr>
          <p:cNvPr id="15" name="Picture 14">
            <a:extLst>
              <a:ext uri="{FF2B5EF4-FFF2-40B4-BE49-F238E27FC236}">
                <a16:creationId xmlns:a16="http://schemas.microsoft.com/office/drawing/2014/main" id="{80F70145-24D5-2A2C-AFAD-84200D9560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6656" y="3949843"/>
            <a:ext cx="4574861" cy="2756647"/>
          </a:xfrm>
          <a:prstGeom prst="rect">
            <a:avLst/>
          </a:prstGeom>
          <a:noFill/>
          <a:ln>
            <a:noFill/>
          </a:ln>
        </p:spPr>
      </p:pic>
      <p:sp>
        <p:nvSpPr>
          <p:cNvPr id="16" name="TextBox 15">
            <a:extLst>
              <a:ext uri="{FF2B5EF4-FFF2-40B4-BE49-F238E27FC236}">
                <a16:creationId xmlns:a16="http://schemas.microsoft.com/office/drawing/2014/main" id="{7D4D580F-BD0E-B285-6622-7377FAFCEAC1}"/>
              </a:ext>
            </a:extLst>
          </p:cNvPr>
          <p:cNvSpPr txBox="1"/>
          <p:nvPr/>
        </p:nvSpPr>
        <p:spPr>
          <a:xfrm>
            <a:off x="2196353" y="3334945"/>
            <a:ext cx="17929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Host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50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2879096-6E5D-B302-4F94-4AEE26235CE9}"/>
              </a:ext>
            </a:extLst>
          </p:cNvPr>
          <p:cNvSpPr txBox="1"/>
          <p:nvPr/>
        </p:nvSpPr>
        <p:spPr>
          <a:xfrm>
            <a:off x="553570" y="1021087"/>
            <a:ext cx="6127376"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CONCERNCES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6173CE6C-6775-76D9-AE35-986DB163C8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8870" y="2177769"/>
            <a:ext cx="8982636" cy="2968625"/>
          </a:xfrm>
          <a:prstGeom prst="rect">
            <a:avLst/>
          </a:prstGeom>
          <a:noFill/>
          <a:ln>
            <a:noFill/>
          </a:ln>
        </p:spPr>
      </p:pic>
    </p:spTree>
    <p:extLst>
      <p:ext uri="{BB962C8B-B14F-4D97-AF65-F5344CB8AC3E}">
        <p14:creationId xmlns:p14="http://schemas.microsoft.com/office/powerpoint/2010/main" val="413969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6F1B1D0-388F-B918-A494-F31249D38DFC}"/>
              </a:ext>
            </a:extLst>
          </p:cNvPr>
          <p:cNvSpPr txBox="1"/>
          <p:nvPr/>
        </p:nvSpPr>
        <p:spPr>
          <a:xfrm>
            <a:off x="762000" y="385481"/>
            <a:ext cx="5082988" cy="584775"/>
          </a:xfrm>
          <a:prstGeom prst="rect">
            <a:avLst/>
          </a:prstGeom>
          <a:noFill/>
        </p:spPr>
        <p:txBody>
          <a:bodyPr wrap="square" rtlCol="0">
            <a:spAutoFit/>
          </a:bodyPr>
          <a:lstStyle/>
          <a:p>
            <a:r>
              <a:rPr lang="en-US" sz="3200" b="1" dirty="0">
                <a:latin typeface="Algerian" panose="04020705040A02060702" pitchFamily="82" charset="0"/>
              </a:rPr>
              <a:t>CONCLUSION:</a:t>
            </a:r>
            <a:endParaRPr lang="en-IN" sz="3200" b="1" dirty="0">
              <a:latin typeface="Algerian" panose="04020705040A02060702" pitchFamily="82" charset="0"/>
            </a:endParaRPr>
          </a:p>
        </p:txBody>
      </p:sp>
      <p:sp>
        <p:nvSpPr>
          <p:cNvPr id="11" name="TextBox 10">
            <a:extLst>
              <a:ext uri="{FF2B5EF4-FFF2-40B4-BE49-F238E27FC236}">
                <a16:creationId xmlns:a16="http://schemas.microsoft.com/office/drawing/2014/main" id="{0194C528-4E9B-1C81-4769-470AA57534AD}"/>
              </a:ext>
            </a:extLst>
          </p:cNvPr>
          <p:cNvSpPr txBox="1"/>
          <p:nvPr/>
        </p:nvSpPr>
        <p:spPr>
          <a:xfrm>
            <a:off x="582705" y="1102658"/>
            <a:ext cx="9870141" cy="5033879"/>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Large collections of bacterial genomes, which are characterized by the evolution of specific genes as well as the gain and loss of genes, are intended to be explored using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PanX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is designed to prioritize combining breadth and depth; in addition to summary statistics and species trees, it also allows users to choose particularly interesting groupings of genes or do gene-specific searches. Individual mutations and gain/loss events can then be mapped to the gene tree and the core tree, respectively, allowing for detailed analysis of alignments and phylogenetic trees of genes.</a:t>
            </a:r>
          </a:p>
          <a:p>
            <a:pPr algn="just">
              <a:lnSpc>
                <a:spcPct val="150000"/>
              </a:lnSpc>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meta-data, such as resistance characteristics connected to the various strains, can then be compared to the evolutionary patterns of genes. It can help studies by combining meta-data with the molecular evolution of genes and genomes in one visualization or its derivatives might be used to track food-borne epidemics, follow the global spread of drug-resistant bacteria, or help with infection management with the rising availability and prompt publishing of such data from routine surveillance.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17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25D3970-F347-975B-27D5-F1B46F9340CE}"/>
              </a:ext>
            </a:extLst>
          </p:cNvPr>
          <p:cNvSpPr txBox="1"/>
          <p:nvPr/>
        </p:nvSpPr>
        <p:spPr>
          <a:xfrm>
            <a:off x="2841812" y="2413337"/>
            <a:ext cx="7790329" cy="1015663"/>
          </a:xfrm>
          <a:prstGeom prst="rect">
            <a:avLst/>
          </a:prstGeom>
          <a:noFill/>
        </p:spPr>
        <p:txBody>
          <a:bodyPr wrap="square" rtlCol="0">
            <a:spAutoFit/>
          </a:bodyPr>
          <a:lstStyle/>
          <a:p>
            <a:r>
              <a:rPr lang="en-US" sz="6000" b="1" dirty="0">
                <a:latin typeface="Algerian" panose="04020705040A02060702" pitchFamily="82" charset="0"/>
              </a:rPr>
              <a:t>THANK YOU!</a:t>
            </a:r>
            <a:endParaRPr lang="en-IN" sz="6000" b="1" dirty="0">
              <a:latin typeface="Algerian" panose="04020705040A02060702" pitchFamily="82" charset="0"/>
            </a:endParaRPr>
          </a:p>
        </p:txBody>
      </p:sp>
    </p:spTree>
    <p:extLst>
      <p:ext uri="{BB962C8B-B14F-4D97-AF65-F5344CB8AC3E}">
        <p14:creationId xmlns:p14="http://schemas.microsoft.com/office/powerpoint/2010/main" val="304992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F2D2D0-5AC1-76BD-FAFD-2BB2AECD225C}"/>
              </a:ext>
            </a:extLst>
          </p:cNvPr>
          <p:cNvSpPr txBox="1"/>
          <p:nvPr/>
        </p:nvSpPr>
        <p:spPr>
          <a:xfrm>
            <a:off x="4536141" y="1165412"/>
            <a:ext cx="5513294" cy="584775"/>
          </a:xfrm>
          <a:prstGeom prst="rect">
            <a:avLst/>
          </a:prstGeom>
          <a:noFill/>
        </p:spPr>
        <p:txBody>
          <a:bodyPr wrap="square" rtlCol="0">
            <a:spAutoFit/>
          </a:bodyPr>
          <a:lstStyle/>
          <a:p>
            <a:r>
              <a:rPr lang="en-IN" sz="3200" b="1" dirty="0">
                <a:latin typeface="Algerian" panose="04020705040A02060702" pitchFamily="82" charset="0"/>
              </a:rPr>
              <a:t>PRESENTED BY:</a:t>
            </a:r>
          </a:p>
        </p:txBody>
      </p:sp>
      <p:sp>
        <p:nvSpPr>
          <p:cNvPr id="8" name="TextBox 7">
            <a:extLst>
              <a:ext uri="{FF2B5EF4-FFF2-40B4-BE49-F238E27FC236}">
                <a16:creationId xmlns:a16="http://schemas.microsoft.com/office/drawing/2014/main" id="{18DFAB40-106B-A14C-3FA5-04CD216BDAD4}"/>
              </a:ext>
            </a:extLst>
          </p:cNvPr>
          <p:cNvSpPr txBox="1"/>
          <p:nvPr/>
        </p:nvSpPr>
        <p:spPr>
          <a:xfrm>
            <a:off x="7046260" y="2076346"/>
            <a:ext cx="4697506" cy="3076291"/>
          </a:xfrm>
          <a:prstGeom prst="rect">
            <a:avLst/>
          </a:prstGeom>
          <a:noFill/>
        </p:spPr>
        <p:txBody>
          <a:bodyPr wrap="square" rtlCol="0">
            <a:spAutoFit/>
          </a:bodyPr>
          <a:lstStyle/>
          <a:p>
            <a:pPr>
              <a:lnSpc>
                <a:spcPct val="200000"/>
              </a:lnSpc>
            </a:pPr>
            <a:r>
              <a:rPr lang="en-IN" sz="2000" b="1" dirty="0">
                <a:latin typeface="Times New Roman" panose="02020603050405020304" pitchFamily="18" charset="0"/>
                <a:cs typeface="Times New Roman" panose="02020603050405020304" pitchFamily="18" charset="0"/>
              </a:rPr>
              <a:t>APARNA S (21107)</a:t>
            </a:r>
          </a:p>
          <a:p>
            <a:pPr>
              <a:lnSpc>
                <a:spcPct val="200000"/>
              </a:lnSpc>
            </a:pPr>
            <a:r>
              <a:rPr lang="en-IN" sz="2000" b="1" dirty="0">
                <a:latin typeface="Times New Roman" panose="02020603050405020304" pitchFamily="18" charset="0"/>
                <a:cs typeface="Times New Roman" panose="02020603050405020304" pitchFamily="18" charset="0"/>
              </a:rPr>
              <a:t>G V ROHAN (21113)</a:t>
            </a:r>
          </a:p>
          <a:p>
            <a:pPr>
              <a:lnSpc>
                <a:spcPct val="200000"/>
              </a:lnSpc>
            </a:pPr>
            <a:r>
              <a:rPr lang="en-IN" sz="2000" b="1" dirty="0">
                <a:latin typeface="Times New Roman" panose="02020603050405020304" pitchFamily="18" charset="0"/>
                <a:cs typeface="Times New Roman" panose="02020603050405020304" pitchFamily="18" charset="0"/>
              </a:rPr>
              <a:t>HARSHITHA M(21115)</a:t>
            </a:r>
          </a:p>
          <a:p>
            <a:pPr>
              <a:lnSpc>
                <a:spcPct val="200000"/>
              </a:lnSpc>
            </a:pPr>
            <a:r>
              <a:rPr lang="en-IN" sz="2000" b="1" dirty="0">
                <a:latin typeface="Times New Roman" panose="02020603050405020304" pitchFamily="18" charset="0"/>
                <a:cs typeface="Times New Roman" panose="02020603050405020304" pitchFamily="18" charset="0"/>
              </a:rPr>
              <a:t>K SAITEJA (21122)</a:t>
            </a:r>
          </a:p>
          <a:p>
            <a:pPr>
              <a:lnSpc>
                <a:spcPct val="200000"/>
              </a:lnSpc>
            </a:pPr>
            <a:r>
              <a:rPr lang="en-IN" sz="2000" b="1" dirty="0">
                <a:latin typeface="Times New Roman" panose="02020603050405020304" pitchFamily="18" charset="0"/>
                <a:cs typeface="Times New Roman" panose="02020603050405020304" pitchFamily="18" charset="0"/>
              </a:rPr>
              <a:t>M SRAVANI (21125)</a:t>
            </a:r>
          </a:p>
        </p:txBody>
      </p:sp>
    </p:spTree>
    <p:extLst>
      <p:ext uri="{BB962C8B-B14F-4D97-AF65-F5344CB8AC3E}">
        <p14:creationId xmlns:p14="http://schemas.microsoft.com/office/powerpoint/2010/main" val="58959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E1EF33-AD45-9618-2EEF-D50827BDE980}"/>
              </a:ext>
            </a:extLst>
          </p:cNvPr>
          <p:cNvSpPr txBox="1"/>
          <p:nvPr/>
        </p:nvSpPr>
        <p:spPr>
          <a:xfrm>
            <a:off x="5663789" y="686546"/>
            <a:ext cx="5791200" cy="830997"/>
          </a:xfrm>
          <a:prstGeom prst="rect">
            <a:avLst/>
          </a:prstGeom>
          <a:noFill/>
        </p:spPr>
        <p:txBody>
          <a:bodyPr wrap="square" rtlCol="0">
            <a:spAutoFit/>
          </a:bodyPr>
          <a:lstStyle/>
          <a:p>
            <a:r>
              <a:rPr lang="en-US" sz="4800" b="1" dirty="0">
                <a:solidFill>
                  <a:srgbClr val="002060"/>
                </a:solidFill>
                <a:latin typeface="Algerian" panose="04020705040A02060702" pitchFamily="82" charset="0"/>
              </a:rPr>
              <a:t>INTRODUCTION</a:t>
            </a:r>
            <a:endParaRPr lang="en-IN" sz="4800" b="1" dirty="0">
              <a:solidFill>
                <a:srgbClr val="002060"/>
              </a:solidFill>
              <a:latin typeface="Algerian" panose="04020705040A02060702" pitchFamily="82" charset="0"/>
            </a:endParaRPr>
          </a:p>
        </p:txBody>
      </p:sp>
      <p:sp>
        <p:nvSpPr>
          <p:cNvPr id="9" name="TextBox 8">
            <a:extLst>
              <a:ext uri="{FF2B5EF4-FFF2-40B4-BE49-F238E27FC236}">
                <a16:creationId xmlns:a16="http://schemas.microsoft.com/office/drawing/2014/main" id="{AF7D839D-68A8-6E8E-F2E4-63233D7029CD}"/>
              </a:ext>
            </a:extLst>
          </p:cNvPr>
          <p:cNvSpPr txBox="1"/>
          <p:nvPr/>
        </p:nvSpPr>
        <p:spPr>
          <a:xfrm>
            <a:off x="4769224" y="2178423"/>
            <a:ext cx="6811271" cy="3782061"/>
          </a:xfrm>
          <a:prstGeom prst="rect">
            <a:avLst/>
          </a:prstGeom>
          <a:noFill/>
        </p:spPr>
        <p:txBody>
          <a:bodyPr wrap="square" rtlCol="0">
            <a:spAutoFit/>
          </a:bodyPr>
          <a:lstStyle/>
          <a:p>
            <a:pPr algn="just">
              <a:lnSpc>
                <a:spcPct val="150000"/>
              </a:lnSpc>
            </a:pPr>
            <a:r>
              <a:rPr lang="en-US" dirty="0">
                <a:solidFill>
                  <a:schemeClr val="tx2">
                    <a:lumMod val="10000"/>
                  </a:schemeClr>
                </a:solidFill>
                <a:latin typeface="Times New Roman" panose="02020603050405020304" pitchFamily="18" charset="0"/>
                <a:cs typeface="Times New Roman" panose="02020603050405020304" pitchFamily="18" charset="0"/>
              </a:rPr>
              <a:t>PAN-X is a web based environment for visualizing and analyzing microbial pan-genome data. The workflow first divides the genomes of many genomes into genes and then clusters the genes into orthologous groups. It uses these clusters to identify SNPs in core genome.</a:t>
            </a:r>
          </a:p>
          <a:p>
            <a:pPr algn="just">
              <a:lnSpc>
                <a:spcPct val="150000"/>
              </a:lnSpc>
            </a:pPr>
            <a:r>
              <a:rPr lang="en-US" dirty="0">
                <a:solidFill>
                  <a:schemeClr val="tx2">
                    <a:lumMod val="10000"/>
                  </a:schemeClr>
                </a:solidFill>
                <a:latin typeface="Times New Roman" panose="02020603050405020304" pitchFamily="18" charset="0"/>
                <a:cs typeface="Times New Roman" panose="02020603050405020304" pitchFamily="18" charset="0"/>
              </a:rPr>
              <a:t>The Pan-genome which is often several times larger than the core genome is collection of all genes found in set of strains for example strains from one species.</a:t>
            </a:r>
          </a:p>
          <a:p>
            <a:pPr algn="just">
              <a:lnSpc>
                <a:spcPct val="150000"/>
              </a:lnSpc>
            </a:pPr>
            <a:r>
              <a:rPr lang="en-US" dirty="0">
                <a:solidFill>
                  <a:schemeClr val="tx2">
                    <a:lumMod val="10000"/>
                  </a:schemeClr>
                </a:solidFill>
                <a:latin typeface="Times New Roman" panose="02020603050405020304" pitchFamily="18" charset="0"/>
                <a:cs typeface="Times New Roman" panose="02020603050405020304" pitchFamily="18" charset="0"/>
              </a:rPr>
              <a:t>Pan Genomes have been created using a variety of software applications and pipelines.</a:t>
            </a:r>
            <a:endParaRPr lang="en-IN"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BDB2113-0899-1AA7-08B3-294229FFB355}"/>
              </a:ext>
            </a:extLst>
          </p:cNvPr>
          <p:cNvSpPr txBox="1"/>
          <p:nvPr/>
        </p:nvSpPr>
        <p:spPr>
          <a:xfrm>
            <a:off x="2321858" y="554033"/>
            <a:ext cx="4069977" cy="646331"/>
          </a:xfrm>
          <a:prstGeom prst="rect">
            <a:avLst/>
          </a:prstGeom>
          <a:noFill/>
        </p:spPr>
        <p:txBody>
          <a:bodyPr wrap="square" rtlCol="0">
            <a:spAutoFit/>
          </a:bodyPr>
          <a:lstStyle/>
          <a:p>
            <a:r>
              <a:rPr lang="en-US" sz="3600" b="1" dirty="0">
                <a:latin typeface="Algerian" panose="04020705040A02060702" pitchFamily="82" charset="0"/>
              </a:rPr>
              <a:t>PAN-X</a:t>
            </a:r>
            <a:endParaRPr lang="en-IN" sz="3600" b="1" dirty="0">
              <a:latin typeface="Algerian" panose="04020705040A02060702" pitchFamily="82" charset="0"/>
            </a:endParaRPr>
          </a:p>
        </p:txBody>
      </p:sp>
      <p:sp>
        <p:nvSpPr>
          <p:cNvPr id="27" name="TextBox 26">
            <a:extLst>
              <a:ext uri="{FF2B5EF4-FFF2-40B4-BE49-F238E27FC236}">
                <a16:creationId xmlns:a16="http://schemas.microsoft.com/office/drawing/2014/main" id="{880197E1-8DF0-B01B-3D7D-FDB6D410BF46}"/>
              </a:ext>
            </a:extLst>
          </p:cNvPr>
          <p:cNvSpPr txBox="1"/>
          <p:nvPr/>
        </p:nvSpPr>
        <p:spPr>
          <a:xfrm>
            <a:off x="2321858" y="1397587"/>
            <a:ext cx="5871883" cy="5028556"/>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PAN-X is a set of tools for thorough examination, dynamic exploration, interactive visualization of bacterial genomes. The visualization application consists of number of related parts(statistical charts, gene cluster tables, alignment, comparative phylogenesis and metadata). The species tree can be used to map metadata and patterns of gene presence and absence. This mapping makes it easier to find genes linked to traits like antibiotic resistance, host age.</a:t>
            </a:r>
          </a:p>
          <a:p>
            <a:pPr algn="just">
              <a:lnSpc>
                <a:spcPct val="150000"/>
              </a:lnSpc>
            </a:pPr>
            <a:r>
              <a:rPr lang="en-US" dirty="0">
                <a:latin typeface="Times New Roman" panose="02020603050405020304" pitchFamily="18" charset="0"/>
                <a:cs typeface="Times New Roman" panose="02020603050405020304" pitchFamily="18" charset="0"/>
              </a:rPr>
              <a:t>The species tree can be used to map metadata and patterns of gene presence and absence. Such mapping makes it easier to find genes linked to traits like virulence, antibiotic resistance, or epidemiological factors like host age.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C4364F-C21F-79EE-67F3-5AF9406D8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905" y="1397587"/>
            <a:ext cx="3203071" cy="3081562"/>
          </a:xfrm>
          <a:prstGeom prst="rect">
            <a:avLst/>
          </a:prstGeom>
        </p:spPr>
      </p:pic>
    </p:spTree>
    <p:extLst>
      <p:ext uri="{BB962C8B-B14F-4D97-AF65-F5344CB8AC3E}">
        <p14:creationId xmlns:p14="http://schemas.microsoft.com/office/powerpoint/2010/main" val="167207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6547580-520F-DEFC-C604-A1A5AF89C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317" y="612887"/>
            <a:ext cx="2894554" cy="4335631"/>
          </a:xfrm>
          <a:prstGeom prst="rect">
            <a:avLst/>
          </a:prstGeom>
        </p:spPr>
      </p:pic>
      <p:sp>
        <p:nvSpPr>
          <p:cNvPr id="14" name="TextBox 13">
            <a:extLst>
              <a:ext uri="{FF2B5EF4-FFF2-40B4-BE49-F238E27FC236}">
                <a16:creationId xmlns:a16="http://schemas.microsoft.com/office/drawing/2014/main" id="{6760335E-CB01-4D9B-7637-0082AD27361D}"/>
              </a:ext>
            </a:extLst>
          </p:cNvPr>
          <p:cNvSpPr txBox="1"/>
          <p:nvPr/>
        </p:nvSpPr>
        <p:spPr>
          <a:xfrm>
            <a:off x="4679576" y="5463099"/>
            <a:ext cx="4195482" cy="584775"/>
          </a:xfrm>
          <a:prstGeom prst="rect">
            <a:avLst/>
          </a:prstGeom>
          <a:noFill/>
        </p:spPr>
        <p:txBody>
          <a:bodyPr wrap="square" rtlCol="0">
            <a:spAutoFit/>
          </a:bodyPr>
          <a:lstStyle/>
          <a:p>
            <a:r>
              <a:rPr lang="en-US" sz="3200" b="1" dirty="0">
                <a:latin typeface="Algerian" panose="04020705040A02060702" pitchFamily="82" charset="0"/>
              </a:rPr>
              <a:t>PAN-X ANALYSIS</a:t>
            </a:r>
            <a:endParaRPr lang="en-IN" sz="3200" b="1" dirty="0">
              <a:latin typeface="Algerian" panose="04020705040A02060702" pitchFamily="82" charset="0"/>
            </a:endParaRPr>
          </a:p>
        </p:txBody>
      </p:sp>
    </p:spTree>
    <p:extLst>
      <p:ext uri="{BB962C8B-B14F-4D97-AF65-F5344CB8AC3E}">
        <p14:creationId xmlns:p14="http://schemas.microsoft.com/office/powerpoint/2010/main" val="420191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B39AB9B-E8B0-D1EE-50E3-7BB97F5BEFE7}"/>
              </a:ext>
            </a:extLst>
          </p:cNvPr>
          <p:cNvSpPr txBox="1"/>
          <p:nvPr/>
        </p:nvSpPr>
        <p:spPr>
          <a:xfrm>
            <a:off x="4785542" y="304800"/>
            <a:ext cx="5253318" cy="523220"/>
          </a:xfrm>
          <a:prstGeom prst="rect">
            <a:avLst/>
          </a:prstGeom>
          <a:noFill/>
        </p:spPr>
        <p:txBody>
          <a:bodyPr wrap="square" rtlCol="0">
            <a:spAutoFit/>
          </a:bodyPr>
          <a:lstStyle/>
          <a:p>
            <a:r>
              <a:rPr lang="en-US" sz="2800" b="1" dirty="0">
                <a:solidFill>
                  <a:schemeClr val="bg1"/>
                </a:solidFill>
                <a:latin typeface="Algerian" panose="04020705040A02060702" pitchFamily="82" charset="0"/>
                <a:cs typeface="Times New Roman" panose="02020603050405020304" pitchFamily="18" charset="0"/>
              </a:rPr>
              <a:t>METHODOLOGY</a:t>
            </a:r>
            <a:endParaRPr lang="en-IN" sz="2800" b="1" dirty="0">
              <a:solidFill>
                <a:schemeClr val="bg1"/>
              </a:solidFill>
              <a:latin typeface="Algerian" panose="04020705040A02060702" pitchFamily="82" charset="0"/>
              <a:cs typeface="Times New Roman" panose="02020603050405020304" pitchFamily="18" charset="0"/>
            </a:endParaRPr>
          </a:p>
        </p:txBody>
      </p:sp>
      <p:sp>
        <p:nvSpPr>
          <p:cNvPr id="68" name="TextBox 67">
            <a:extLst>
              <a:ext uri="{FF2B5EF4-FFF2-40B4-BE49-F238E27FC236}">
                <a16:creationId xmlns:a16="http://schemas.microsoft.com/office/drawing/2014/main" id="{EB31429B-10EA-BDF6-1392-D1E5C9EE0B67}"/>
              </a:ext>
            </a:extLst>
          </p:cNvPr>
          <p:cNvSpPr txBox="1"/>
          <p:nvPr/>
        </p:nvSpPr>
        <p:spPr>
          <a:xfrm>
            <a:off x="1362635" y="1013011"/>
            <a:ext cx="10363200" cy="1843069"/>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DATA COLLECTION</a:t>
            </a:r>
          </a:p>
          <a:p>
            <a:endParaRPr lang="en-US" b="1"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Go to NCBI and search the </a:t>
            </a:r>
            <a:r>
              <a:rPr lang="en-US" dirty="0" err="1">
                <a:solidFill>
                  <a:schemeClr val="bg1"/>
                </a:solidFill>
                <a:latin typeface="Times New Roman" panose="02020603050405020304" pitchFamily="18" charset="0"/>
                <a:cs typeface="Times New Roman" panose="02020603050405020304" pitchFamily="18" charset="0"/>
              </a:rPr>
              <a:t>Porphyromonas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gingivalis</a:t>
            </a:r>
            <a:r>
              <a:rPr lang="en-US" dirty="0">
                <a:solidFill>
                  <a:schemeClr val="bg1"/>
                </a:solidFill>
                <a:latin typeface="Times New Roman" panose="02020603050405020304" pitchFamily="18" charset="0"/>
                <a:cs typeface="Times New Roman" panose="02020603050405020304" pitchFamily="18" charset="0"/>
              </a:rPr>
              <a:t>(main genome)</a:t>
            </a:r>
          </a:p>
          <a:p>
            <a:pPr marL="342900" indent="-342900">
              <a:lnSpc>
                <a:spcPct val="150000"/>
              </a:lnSpc>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Download the </a:t>
            </a:r>
            <a:r>
              <a:rPr lang="en-IN" dirty="0" err="1">
                <a:solidFill>
                  <a:schemeClr val="bg1"/>
                </a:solidFill>
                <a:latin typeface="Times New Roman" panose="02020603050405020304" pitchFamily="18" charset="0"/>
                <a:cs typeface="Times New Roman" panose="02020603050405020304" pitchFamily="18" charset="0"/>
              </a:rPr>
              <a:t>Porphyromonas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gingivalis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fasta</a:t>
            </a:r>
            <a:r>
              <a:rPr lang="en-IN" dirty="0">
                <a:solidFill>
                  <a:schemeClr val="bg1"/>
                </a:solidFill>
                <a:latin typeface="Times New Roman" panose="02020603050405020304" pitchFamily="18" charset="0"/>
                <a:cs typeface="Times New Roman" panose="02020603050405020304" pitchFamily="18" charset="0"/>
              </a:rPr>
              <a:t> file.</a:t>
            </a:r>
          </a:p>
          <a:p>
            <a:pPr marL="342900" indent="-342900">
              <a:lnSpc>
                <a:spcPct val="150000"/>
              </a:lnSpc>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Download the its </a:t>
            </a:r>
            <a:r>
              <a:rPr lang="en-IN" dirty="0" err="1">
                <a:solidFill>
                  <a:schemeClr val="bg1"/>
                </a:solidFill>
                <a:latin typeface="Times New Roman" panose="02020603050405020304" pitchFamily="18" charset="0"/>
                <a:cs typeface="Times New Roman" panose="02020603050405020304" pitchFamily="18" charset="0"/>
              </a:rPr>
              <a:t>Porphyromonas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gingivalis</a:t>
            </a:r>
            <a:r>
              <a:rPr lang="en-IN" dirty="0">
                <a:solidFill>
                  <a:schemeClr val="bg1"/>
                </a:solidFill>
                <a:latin typeface="Times New Roman" panose="02020603050405020304" pitchFamily="18" charset="0"/>
                <a:cs typeface="Times New Roman" panose="02020603050405020304" pitchFamily="18" charset="0"/>
              </a:rPr>
              <a:t> strains also like 5 strains.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E156E7BE-890C-711E-43BA-C5E52751A457}"/>
              </a:ext>
            </a:extLst>
          </p:cNvPr>
          <p:cNvSpPr txBox="1"/>
          <p:nvPr/>
        </p:nvSpPr>
        <p:spPr>
          <a:xfrm>
            <a:off x="1272988" y="3395177"/>
            <a:ext cx="10766611" cy="2843342"/>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SNP CALLING</a:t>
            </a:r>
          </a:p>
          <a:p>
            <a:pPr>
              <a:lnSpc>
                <a:spcPct val="150000"/>
              </a:lnSpc>
            </a:pPr>
            <a:endParaRPr lang="en-US"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b="1" dirty="0">
                <a:solidFill>
                  <a:schemeClr val="bg1"/>
                </a:solidFill>
                <a:latin typeface="Times New Roman" panose="02020603050405020304" pitchFamily="18" charset="0"/>
                <a:cs typeface="Times New Roman" panose="02020603050405020304" pitchFamily="18" charset="0"/>
              </a:rPr>
              <a:t>ALGORITHM:</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Load the </a:t>
            </a:r>
            <a:r>
              <a:rPr lang="en-US" dirty="0" err="1">
                <a:solidFill>
                  <a:schemeClr val="bg1"/>
                </a:solidFill>
                <a:latin typeface="Times New Roman" panose="02020603050405020304" pitchFamily="18" charset="0"/>
                <a:cs typeface="Times New Roman" panose="02020603050405020304" pitchFamily="18" charset="0"/>
              </a:rPr>
              <a:t>Porphyromonas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gingivalis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fasta</a:t>
            </a:r>
            <a:r>
              <a:rPr lang="en-US" dirty="0">
                <a:solidFill>
                  <a:schemeClr val="bg1"/>
                </a:solidFill>
                <a:latin typeface="Times New Roman" panose="02020603050405020304" pitchFamily="18" charset="0"/>
                <a:cs typeface="Times New Roman" panose="02020603050405020304" pitchFamily="18" charset="0"/>
              </a:rPr>
              <a:t> file and read the entire sequence as </a:t>
            </a:r>
            <a:r>
              <a:rPr lang="en-US" dirty="0" err="1">
                <a:solidFill>
                  <a:schemeClr val="bg1"/>
                </a:solidFill>
                <a:latin typeface="Times New Roman" panose="02020603050405020304" pitchFamily="18" charset="0"/>
                <a:cs typeface="Times New Roman" panose="02020603050405020304" pitchFamily="18" charset="0"/>
              </a:rPr>
              <a:t>seq_a</a:t>
            </a:r>
            <a:endParaRPr lang="en-US"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Then the one of the strain as </a:t>
            </a:r>
            <a:r>
              <a:rPr lang="en-US" dirty="0" err="1">
                <a:solidFill>
                  <a:schemeClr val="bg1"/>
                </a:solidFill>
                <a:latin typeface="Times New Roman" panose="02020603050405020304" pitchFamily="18" charset="0"/>
                <a:cs typeface="Times New Roman" panose="02020603050405020304" pitchFamily="18" charset="0"/>
              </a:rPr>
              <a:t>fasta</a:t>
            </a:r>
            <a:r>
              <a:rPr lang="en-US" dirty="0">
                <a:solidFill>
                  <a:schemeClr val="bg1"/>
                </a:solidFill>
                <a:latin typeface="Times New Roman" panose="02020603050405020304" pitchFamily="18" charset="0"/>
                <a:cs typeface="Times New Roman" panose="02020603050405020304" pitchFamily="18" charset="0"/>
              </a:rPr>
              <a:t> file and read the entire sequence as </a:t>
            </a:r>
            <a:r>
              <a:rPr lang="en-US" dirty="0" err="1">
                <a:solidFill>
                  <a:schemeClr val="bg1"/>
                </a:solidFill>
                <a:latin typeface="Times New Roman" panose="02020603050405020304" pitchFamily="18" charset="0"/>
                <a:cs typeface="Times New Roman" panose="02020603050405020304" pitchFamily="18" charset="0"/>
              </a:rPr>
              <a:t>seq_b</a:t>
            </a:r>
            <a:r>
              <a:rPr lang="en-US" dirty="0">
                <a:solidFill>
                  <a:schemeClr val="bg1"/>
                </a:solidFill>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Convert the sequences in </a:t>
            </a:r>
            <a:r>
              <a:rPr lang="en-US" dirty="0" err="1">
                <a:solidFill>
                  <a:schemeClr val="bg1"/>
                </a:solidFill>
                <a:latin typeface="Times New Roman" panose="02020603050405020304" pitchFamily="18" charset="0"/>
                <a:cs typeface="Times New Roman" panose="02020603050405020304" pitchFamily="18" charset="0"/>
              </a:rPr>
              <a:t>tupples</a:t>
            </a:r>
            <a:r>
              <a:rPr lang="en-US" dirty="0">
                <a:solidFill>
                  <a:schemeClr val="bg1"/>
                </a:solidFill>
                <a:latin typeface="Times New Roman" panose="02020603050405020304" pitchFamily="18" charset="0"/>
                <a:cs typeface="Times New Roman" panose="02020603050405020304" pitchFamily="18" charset="0"/>
              </a:rPr>
              <a:t> and compare by using zip.</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By using for loop find the mutations.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46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94FB262-AE56-0B9D-58A1-382A7CE99B78}"/>
              </a:ext>
            </a:extLst>
          </p:cNvPr>
          <p:cNvPicPr>
            <a:picLocks noChangeAspect="1"/>
          </p:cNvPicPr>
          <p:nvPr/>
        </p:nvPicPr>
        <p:blipFill rotWithShape="1">
          <a:blip r:embed="rId2">
            <a:extLst>
              <a:ext uri="{28A0092B-C50C-407E-A947-70E740481C1C}">
                <a14:useLocalDpi xmlns:a14="http://schemas.microsoft.com/office/drawing/2010/main" val="0"/>
              </a:ext>
            </a:extLst>
          </a:blip>
          <a:srcRect l="14615" t="15271" r="60281" b="10883"/>
          <a:stretch/>
        </p:blipFill>
        <p:spPr bwMode="auto">
          <a:xfrm>
            <a:off x="851647" y="1753048"/>
            <a:ext cx="2761129" cy="3764280"/>
          </a:xfrm>
          <a:prstGeom prst="rect">
            <a:avLst/>
          </a:prstGeom>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E4F76E26-8822-EB8B-DBF0-1C5A04007DCB}"/>
              </a:ext>
            </a:extLst>
          </p:cNvPr>
          <p:cNvPicPr>
            <a:picLocks noChangeAspect="1"/>
          </p:cNvPicPr>
          <p:nvPr/>
        </p:nvPicPr>
        <p:blipFill rotWithShape="1">
          <a:blip r:embed="rId3">
            <a:extLst>
              <a:ext uri="{28A0092B-C50C-407E-A947-70E740481C1C}">
                <a14:useLocalDpi xmlns:a14="http://schemas.microsoft.com/office/drawing/2010/main" val="0"/>
              </a:ext>
            </a:extLst>
          </a:blip>
          <a:srcRect l="11923" t="80000" r="36025" b="5413"/>
          <a:stretch/>
        </p:blipFill>
        <p:spPr bwMode="auto">
          <a:xfrm>
            <a:off x="4527176" y="2342254"/>
            <a:ext cx="5173980" cy="1958340"/>
          </a:xfrm>
          <a:prstGeom prst="rect">
            <a:avLst/>
          </a:prstGeom>
          <a:ln>
            <a:noFill/>
          </a:ln>
          <a:extLst>
            <a:ext uri="{53640926-AAD7-44D8-BBD7-CCE9431645EC}">
              <a14:shadowObscured xmlns:a14="http://schemas.microsoft.com/office/drawing/2010/main"/>
            </a:ext>
          </a:extLst>
        </p:spPr>
      </p:pic>
      <p:sp>
        <p:nvSpPr>
          <p:cNvPr id="19" name="TextBox 18">
            <a:extLst>
              <a:ext uri="{FF2B5EF4-FFF2-40B4-BE49-F238E27FC236}">
                <a16:creationId xmlns:a16="http://schemas.microsoft.com/office/drawing/2014/main" id="{26D6F535-A0D7-783A-0636-E82C7437BC04}"/>
              </a:ext>
            </a:extLst>
          </p:cNvPr>
          <p:cNvSpPr txBox="1"/>
          <p:nvPr/>
        </p:nvSpPr>
        <p:spPr>
          <a:xfrm>
            <a:off x="851647" y="644657"/>
            <a:ext cx="3442447"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OUTPUT:</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69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BE8359B-A91E-8DCF-91E7-E66D4D3B89E4}"/>
              </a:ext>
            </a:extLst>
          </p:cNvPr>
          <p:cNvSpPr txBox="1"/>
          <p:nvPr/>
        </p:nvSpPr>
        <p:spPr>
          <a:xfrm>
            <a:off x="625288" y="1905070"/>
            <a:ext cx="10069606" cy="3368936"/>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To create a core-genome SNP matrix, </a:t>
            </a:r>
            <a:r>
              <a:rPr lang="en-US" sz="1800" dirty="0" err="1">
                <a:effectLst/>
                <a:latin typeface="Times New Roman" panose="02020603050405020304" pitchFamily="18" charset="0"/>
                <a:ea typeface="Times New Roman" panose="02020603050405020304" pitchFamily="18" charset="0"/>
              </a:rPr>
              <a:t>PanX</a:t>
            </a:r>
            <a:r>
              <a:rPr lang="en-US" sz="1800" dirty="0">
                <a:effectLst/>
                <a:latin typeface="Times New Roman" panose="02020603050405020304" pitchFamily="18" charset="0"/>
                <a:ea typeface="Times New Roman" panose="02020603050405020304" pitchFamily="18" charset="0"/>
              </a:rPr>
              <a:t> extracts all variable locations from the nucleotide alignments of all single-copy core genes. Using </a:t>
            </a:r>
            <a:r>
              <a:rPr lang="en-US" sz="1800" dirty="0" err="1">
                <a:effectLst/>
                <a:latin typeface="Times New Roman" panose="02020603050405020304" pitchFamily="18" charset="0"/>
                <a:ea typeface="Times New Roman" panose="02020603050405020304" pitchFamily="18" charset="0"/>
              </a:rPr>
              <a:t>FastTree</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RaxML</a:t>
            </a:r>
            <a:r>
              <a:rPr lang="en-US" sz="1800" dirty="0">
                <a:effectLst/>
                <a:latin typeface="Times New Roman" panose="02020603050405020304" pitchFamily="18" charset="0"/>
                <a:ea typeface="Times New Roman" panose="02020603050405020304" pitchFamily="18" charset="0"/>
              </a:rPr>
              <a:t>, this SNP matrix is used to create a core genome phylogenetic tree, which is then further improved, using a method similar to that employed in </a:t>
            </a:r>
            <a:r>
              <a:rPr lang="en-US" sz="1800" dirty="0" err="1">
                <a:effectLst/>
                <a:latin typeface="Times New Roman" panose="02020603050405020304" pitchFamily="18" charset="0"/>
                <a:ea typeface="Times New Roman" panose="02020603050405020304" pitchFamily="18" charset="0"/>
              </a:rPr>
              <a:t>nextflu</a:t>
            </a:r>
            <a:r>
              <a:rPr lang="en-US" sz="1800" dirty="0">
                <a:effectLst/>
                <a:latin typeface="Times New Roman" panose="02020603050405020304" pitchFamily="18" charset="0"/>
                <a:ea typeface="Times New Roman" panose="02020603050405020304" pitchFamily="18" charset="0"/>
              </a:rPr>
              <a:t>. This core genome tree may not accurately depict the history of each gene in the core genomes due to homologous recombination, and as only variable sites were employed, branch lengths do not correspond to sequence similarity. The distribution of phenotypes and the evolution of the mobile genome may both be studied using this core genome SNP phylogeny as a scaffold. It is nevertheless a fair approximation of the relationships between the many strains</a:t>
            </a:r>
            <a:endParaRPr lang="en-IN" dirty="0"/>
          </a:p>
        </p:txBody>
      </p:sp>
      <p:sp>
        <p:nvSpPr>
          <p:cNvPr id="17" name="TextBox 16">
            <a:extLst>
              <a:ext uri="{FF2B5EF4-FFF2-40B4-BE49-F238E27FC236}">
                <a16:creationId xmlns:a16="http://schemas.microsoft.com/office/drawing/2014/main" id="{C1DF0375-DADB-F7A1-D0CA-8BA1A08F7CA6}"/>
              </a:ext>
            </a:extLst>
          </p:cNvPr>
          <p:cNvSpPr txBox="1"/>
          <p:nvPr/>
        </p:nvSpPr>
        <p:spPr>
          <a:xfrm>
            <a:off x="625288" y="1056945"/>
            <a:ext cx="6127376" cy="461665"/>
          </a:xfrm>
          <a:prstGeom prst="rect">
            <a:avLst/>
          </a:prstGeom>
          <a:noFill/>
        </p:spPr>
        <p:txBody>
          <a:bodyPr wrap="square">
            <a:spAutoFit/>
          </a:bodyPr>
          <a:lstStyle/>
          <a:p>
            <a:pPr algn="just">
              <a:spcBef>
                <a:spcPts val="1200"/>
              </a:spcBef>
            </a:pP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Core genome SNP tree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12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F5F140DD-F77E-DDB7-DFA2-0781EDA8C853}"/>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10" name="TextBox 9">
            <a:extLst>
              <a:ext uri="{FF2B5EF4-FFF2-40B4-BE49-F238E27FC236}">
                <a16:creationId xmlns:a16="http://schemas.microsoft.com/office/drawing/2014/main" id="{91B7AF14-DCAB-5251-CD0E-A732187406A9}"/>
              </a:ext>
            </a:extLst>
          </p:cNvPr>
          <p:cNvSpPr txBox="1"/>
          <p:nvPr/>
        </p:nvSpPr>
        <p:spPr>
          <a:xfrm>
            <a:off x="304800" y="331694"/>
            <a:ext cx="10684042" cy="41088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PHYLOGENETIC TRESS:</a:t>
            </a:r>
          </a:p>
          <a:p>
            <a:endParaRPr lang="en-US" dirty="0"/>
          </a:p>
          <a:p>
            <a:r>
              <a:rPr lang="en-US" b="1" dirty="0">
                <a:latin typeface="Times New Roman" panose="02020603050405020304" pitchFamily="18" charset="0"/>
                <a:cs typeface="Times New Roman" panose="02020603050405020304" pitchFamily="18" charset="0"/>
              </a:rPr>
              <a:t>ALGORITHM:</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First find the alignment between the </a:t>
            </a:r>
            <a:r>
              <a:rPr lang="en-US" dirty="0" err="1">
                <a:latin typeface="Times New Roman" panose="02020603050405020304" pitchFamily="18" charset="0"/>
                <a:cs typeface="Times New Roman" panose="02020603050405020304" pitchFamily="18" charset="0"/>
              </a:rPr>
              <a:t>porphyromonas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gingivalis</a:t>
            </a:r>
            <a:r>
              <a:rPr lang="en-US" dirty="0">
                <a:latin typeface="Times New Roman" panose="02020603050405020304" pitchFamily="18" charset="0"/>
                <a:cs typeface="Times New Roman" panose="02020603050405020304" pitchFamily="18" charset="0"/>
              </a:rPr>
              <a:t> and strains.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Convert it into .</a:t>
            </a:r>
            <a:r>
              <a:rPr lang="en-US" dirty="0" err="1">
                <a:latin typeface="Times New Roman" panose="02020603050405020304" pitchFamily="18" charset="0"/>
                <a:cs typeface="Times New Roman" panose="02020603050405020304" pitchFamily="18" charset="0"/>
              </a:rPr>
              <a:t>phy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phylip</a:t>
            </a:r>
            <a:r>
              <a:rPr lang="en-US" dirty="0">
                <a:latin typeface="Times New Roman" panose="02020603050405020304" pitchFamily="18" charset="0"/>
                <a:cs typeface="Times New Roman" panose="02020603050405020304" pitchFamily="18" charset="0"/>
              </a:rPr>
              <a:t> (All the genes of different strains and </a:t>
            </a:r>
            <a:r>
              <a:rPr lang="en-US" dirty="0" err="1">
                <a:latin typeface="Times New Roman" panose="02020603050405020304" pitchFamily="18" charset="0"/>
                <a:cs typeface="Times New Roman" panose="02020603050405020304" pitchFamily="18" charset="0"/>
              </a:rPr>
              <a:t>Porphyromonas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gingivalis</a:t>
            </a:r>
            <a:r>
              <a:rPr lang="en-US" dirty="0">
                <a:latin typeface="Times New Roman" panose="02020603050405020304" pitchFamily="18" charset="0"/>
                <a:cs typeface="Times New Roman" panose="02020603050405020304" pitchFamily="18" charset="0"/>
              </a:rPr>
              <a:t> in same length.)</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Calculate the distance matrix and distance tree.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From the distance tree construct the </a:t>
            </a:r>
            <a:r>
              <a:rPr lang="en-US" dirty="0" err="1">
                <a:latin typeface="Times New Roman" panose="02020603050405020304" pitchFamily="18" charset="0"/>
                <a:cs typeface="Times New Roman" panose="02020603050405020304" pitchFamily="18" charset="0"/>
              </a:rPr>
              <a:t>plygonetic</a:t>
            </a:r>
            <a:r>
              <a:rPr lang="en-US" dirty="0">
                <a:latin typeface="Times New Roman" panose="02020603050405020304" pitchFamily="18" charset="0"/>
                <a:cs typeface="Times New Roman" panose="02020603050405020304" pitchFamily="18" charset="0"/>
              </a:rPr>
              <a:t> tree using UPGMA algorithm.</a:t>
            </a:r>
          </a:p>
          <a:p>
            <a:r>
              <a:rPr lang="en-US" b="1" dirty="0">
                <a:latin typeface="Times New Roman" panose="02020603050405020304" pitchFamily="18" charset="0"/>
                <a:cs typeface="Times New Roman" panose="02020603050405020304" pitchFamily="18" charset="0"/>
              </a:rPr>
              <a:t>Input: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Porphyromonas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gingivalis</a:t>
            </a:r>
            <a:r>
              <a:rPr lang="en-US" dirty="0">
                <a:latin typeface="Times New Roman" panose="02020603050405020304" pitchFamily="18" charset="0"/>
                <a:cs typeface="Times New Roman" panose="02020603050405020304" pitchFamily="18" charset="0"/>
              </a:rPr>
              <a:t> and strains alignment.</a:t>
            </a:r>
          </a:p>
          <a:p>
            <a:r>
              <a:rPr lang="en-US" b="1"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0D081C0-3774-6CA6-41C8-E855EAE87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770" y="4212225"/>
            <a:ext cx="4766759" cy="2443228"/>
          </a:xfrm>
          <a:prstGeom prst="rect">
            <a:avLst/>
          </a:prstGeom>
        </p:spPr>
      </p:pic>
    </p:spTree>
    <p:extLst>
      <p:ext uri="{BB962C8B-B14F-4D97-AF65-F5344CB8AC3E}">
        <p14:creationId xmlns:p14="http://schemas.microsoft.com/office/powerpoint/2010/main" val="536948803"/>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178</TotalTime>
  <Words>838</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Avenir Next LT Pro</vt:lpstr>
      <vt:lpstr>Bell MT</vt:lpstr>
      <vt:lpstr>Calibri</vt:lpstr>
      <vt:lpstr>Times New Roman</vt:lpstr>
      <vt:lpstr>Office Theme</vt:lpstr>
      <vt:lpstr>Pan genome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 genome analysis</dc:title>
  <dc:creator>Maddineni Sravani - [CH.EN.U4AIE21125]</dc:creator>
  <cp:lastModifiedBy>Maddineni Sravani - [CH.EN.U4AIE21125]</cp:lastModifiedBy>
  <cp:revision>6</cp:revision>
  <dcterms:created xsi:type="dcterms:W3CDTF">2022-12-20T15:09:45Z</dcterms:created>
  <dcterms:modified xsi:type="dcterms:W3CDTF">2022-12-21T04:40:21Z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