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1" r:id="rId10"/>
    <p:sldId id="282" r:id="rId11"/>
    <p:sldId id="283" r:id="rId12"/>
    <p:sldId id="265" r:id="rId13"/>
    <p:sldId id="268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599" y="279349"/>
            <a:ext cx="3857625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7361" y="1557604"/>
            <a:ext cx="7268845" cy="210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16/j.neucom.2016.12.00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208" y="914222"/>
            <a:ext cx="55708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10" dirty="0">
                <a:solidFill>
                  <a:srgbClr val="CC0000"/>
                </a:solidFill>
                <a:latin typeface="Verdana"/>
                <a:cs typeface="Verdana"/>
              </a:rPr>
              <a:t>Capsto</a:t>
            </a:r>
            <a:r>
              <a:rPr sz="4200" b="1" spc="-12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4200" b="1" spc="-140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4200" b="1" spc="-2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70" dirty="0">
                <a:solidFill>
                  <a:srgbClr val="CC0000"/>
                </a:solidFill>
                <a:latin typeface="Verdana"/>
                <a:cs typeface="Verdana"/>
              </a:rPr>
              <a:t>P</a:t>
            </a:r>
            <a:r>
              <a:rPr sz="4200" b="1" spc="-13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4200" b="1" spc="-34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4200" b="1" spc="-190" dirty="0">
                <a:solidFill>
                  <a:srgbClr val="CC0000"/>
                </a:solidFill>
                <a:latin typeface="Verdana"/>
                <a:cs typeface="Verdana"/>
              </a:rPr>
              <a:t>j</a:t>
            </a:r>
            <a:r>
              <a:rPr sz="4200" b="1" spc="-70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4200" b="1" spc="-80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4200" b="1" spc="-90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4200" b="1" spc="-22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395" dirty="0">
                <a:solidFill>
                  <a:srgbClr val="CC0000"/>
                </a:solidFill>
                <a:latin typeface="Verdana"/>
                <a:cs typeface="Verdana"/>
              </a:rPr>
              <a:t>-</a:t>
            </a:r>
            <a:r>
              <a:rPr sz="4200" b="1" spc="-25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4200" b="1" spc="-1340" dirty="0">
                <a:solidFill>
                  <a:srgbClr val="CC0000"/>
                </a:solidFill>
                <a:latin typeface="Verdana"/>
                <a:cs typeface="Verdana"/>
              </a:rPr>
              <a:t>1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7361" y="1557604"/>
            <a:ext cx="7268845" cy="229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EDA</a:t>
            </a:r>
            <a:r>
              <a:rPr spc="-215" dirty="0"/>
              <a:t> </a:t>
            </a:r>
            <a:r>
              <a:rPr spc="-340" dirty="0"/>
              <a:t>-</a:t>
            </a:r>
            <a:r>
              <a:rPr spc="-195" dirty="0"/>
              <a:t> </a:t>
            </a:r>
            <a:r>
              <a:rPr spc="-175" dirty="0"/>
              <a:t>T</a:t>
            </a:r>
            <a:r>
              <a:rPr spc="-170" dirty="0"/>
              <a:t>e</a:t>
            </a:r>
            <a:r>
              <a:rPr spc="-80" dirty="0"/>
              <a:t>lecom</a:t>
            </a:r>
            <a:r>
              <a:rPr spc="-235" dirty="0"/>
              <a:t> </a:t>
            </a:r>
            <a:r>
              <a:rPr spc="-90" dirty="0"/>
              <a:t>Churn</a:t>
            </a:r>
            <a:r>
              <a:rPr spc="-210" dirty="0"/>
              <a:t> </a:t>
            </a:r>
            <a:r>
              <a:rPr spc="-105" dirty="0"/>
              <a:t>An</a:t>
            </a:r>
            <a:r>
              <a:rPr spc="-85" dirty="0"/>
              <a:t>a</a:t>
            </a:r>
            <a:r>
              <a:rPr spc="-190" dirty="0"/>
              <a:t>lysis</a:t>
            </a:r>
          </a:p>
          <a:p>
            <a:pPr marL="6985" algn="ctr">
              <a:lnSpc>
                <a:spcPct val="100000"/>
              </a:lnSpc>
              <a:spcBef>
                <a:spcPts val="35"/>
              </a:spcBef>
            </a:pPr>
            <a:r>
              <a:rPr sz="2800" spc="-135" dirty="0">
                <a:uFill>
                  <a:solidFill>
                    <a:srgbClr val="124F5C"/>
                  </a:solidFill>
                </a:uFill>
              </a:rPr>
              <a:t>Tea</a:t>
            </a:r>
            <a:r>
              <a:rPr sz="2800" spc="-15" dirty="0">
                <a:uFill>
                  <a:solidFill>
                    <a:srgbClr val="124F5C"/>
                  </a:solidFill>
                </a:uFill>
              </a:rPr>
              <a:t>m</a:t>
            </a:r>
            <a:r>
              <a:rPr sz="2800" spc="-210" dirty="0">
                <a:uFill>
                  <a:solidFill>
                    <a:srgbClr val="124F5C"/>
                  </a:solidFill>
                </a:uFill>
              </a:rPr>
              <a:t> </a:t>
            </a:r>
            <a:r>
              <a:rPr sz="2800" spc="-65" dirty="0">
                <a:uFill>
                  <a:solidFill>
                    <a:srgbClr val="124F5C"/>
                  </a:solidFill>
                </a:uFill>
              </a:rPr>
              <a:t>m</a:t>
            </a:r>
            <a:r>
              <a:rPr sz="2800" spc="-35" dirty="0">
                <a:uFill>
                  <a:solidFill>
                    <a:srgbClr val="124F5C"/>
                  </a:solidFill>
                </a:uFill>
              </a:rPr>
              <a:t>e</a:t>
            </a:r>
            <a:r>
              <a:rPr sz="2800" spc="-20" dirty="0">
                <a:uFill>
                  <a:solidFill>
                    <a:srgbClr val="124F5C"/>
                  </a:solidFill>
                </a:uFill>
              </a:rPr>
              <a:t>m</a:t>
            </a:r>
            <a:r>
              <a:rPr sz="2800" spc="-5" dirty="0">
                <a:uFill>
                  <a:solidFill>
                    <a:srgbClr val="124F5C"/>
                  </a:solidFill>
                </a:uFill>
              </a:rPr>
              <a:t>b</a:t>
            </a:r>
            <a:r>
              <a:rPr sz="2800" spc="-150" dirty="0">
                <a:uFill>
                  <a:solidFill>
                    <a:srgbClr val="124F5C"/>
                  </a:solidFill>
                </a:uFill>
              </a:rPr>
              <a:t>ers</a:t>
            </a:r>
            <a:r>
              <a:rPr lang="en-US" sz="2800" spc="-150" dirty="0">
                <a:uFill>
                  <a:solidFill>
                    <a:srgbClr val="124F5C"/>
                  </a:solidFill>
                </a:uFill>
              </a:rPr>
              <a:t>:</a:t>
            </a:r>
            <a:endParaRPr lang="en-US" sz="1800" spc="-150" dirty="0">
              <a:uFill>
                <a:solidFill>
                  <a:srgbClr val="124F5C"/>
                </a:solidFill>
              </a:uFill>
            </a:endParaRPr>
          </a:p>
          <a:p>
            <a:pPr marL="6985" algn="ctr">
              <a:lnSpc>
                <a:spcPct val="100000"/>
              </a:lnSpc>
              <a:spcBef>
                <a:spcPts val="35"/>
              </a:spcBef>
            </a:pPr>
            <a:r>
              <a:rPr lang="en-IN" sz="2800" spc="-150" dirty="0">
                <a:uFill>
                  <a:solidFill>
                    <a:srgbClr val="124F5C"/>
                  </a:solidFill>
                </a:uFill>
              </a:rPr>
              <a:t>Aakash Patil</a:t>
            </a:r>
          </a:p>
          <a:p>
            <a:pPr marL="6985" algn="ctr">
              <a:lnSpc>
                <a:spcPct val="100000"/>
              </a:lnSpc>
              <a:spcBef>
                <a:spcPts val="35"/>
              </a:spcBef>
            </a:pPr>
            <a:r>
              <a:rPr lang="en-IN" sz="2800" spc="-150" dirty="0" err="1">
                <a:uFill>
                  <a:solidFill>
                    <a:srgbClr val="124F5C"/>
                  </a:solidFill>
                </a:uFill>
              </a:rPr>
              <a:t>Akshay</a:t>
            </a:r>
            <a:r>
              <a:rPr lang="en-IN" sz="2800" spc="-150" dirty="0">
                <a:uFill>
                  <a:solidFill>
                    <a:srgbClr val="124F5C"/>
                  </a:solidFill>
                </a:uFill>
              </a:rPr>
              <a:t> </a:t>
            </a:r>
            <a:r>
              <a:rPr lang="en-IN" sz="2800" spc="-150" dirty="0" err="1">
                <a:uFill>
                  <a:solidFill>
                    <a:srgbClr val="124F5C"/>
                  </a:solidFill>
                </a:uFill>
              </a:rPr>
              <a:t>Arsude</a:t>
            </a:r>
            <a:endParaRPr lang="en-IN" sz="2800" spc="-150" dirty="0">
              <a:uFill>
                <a:solidFill>
                  <a:srgbClr val="124F5C"/>
                </a:solidFill>
              </a:uFill>
            </a:endParaRPr>
          </a:p>
          <a:p>
            <a:pPr marL="6985" algn="ctr">
              <a:lnSpc>
                <a:spcPct val="100000"/>
              </a:lnSpc>
              <a:spcBef>
                <a:spcPts val="35"/>
              </a:spcBef>
            </a:pPr>
            <a:r>
              <a:rPr lang="en-IN" sz="2800" spc="-150" dirty="0">
                <a:uFill>
                  <a:solidFill>
                    <a:srgbClr val="124F5C"/>
                  </a:solidFill>
                </a:uFill>
              </a:rPr>
              <a:t>Aparna Patil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C2DC-7536-465C-9E24-120FE3D0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99" y="279349"/>
            <a:ext cx="3857625" cy="492443"/>
          </a:xfrm>
        </p:spPr>
        <p:txBody>
          <a:bodyPr/>
          <a:lstStyle/>
          <a:p>
            <a:r>
              <a:rPr lang="en-US" dirty="0"/>
              <a:t>Voice Mail Plan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6BCAA-1B2F-46FA-9582-5A7008E6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88825"/>
            <a:ext cx="3581400" cy="3491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F54B3-64D7-456B-8797-C65BAC261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79525"/>
            <a:ext cx="4418169" cy="30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6F61-1C8E-4287-8254-320297FF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99" y="279349"/>
            <a:ext cx="3857625" cy="492443"/>
          </a:xfrm>
        </p:spPr>
        <p:txBody>
          <a:bodyPr/>
          <a:lstStyle/>
          <a:p>
            <a:r>
              <a:rPr lang="en-US" dirty="0"/>
              <a:t>State Churn Rate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750C-2464-4CF2-8B58-0F24A51F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3" y="1355725"/>
            <a:ext cx="7467600" cy="30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842" y="1757841"/>
            <a:ext cx="5337775" cy="33225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6943" y="2183275"/>
            <a:ext cx="2758057" cy="24490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703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Churn</a:t>
            </a:r>
            <a:r>
              <a:rPr spc="-305" dirty="0"/>
              <a:t> </a:t>
            </a:r>
            <a:r>
              <a:rPr spc="55" dirty="0"/>
              <a:t>percentage</a:t>
            </a:r>
            <a:r>
              <a:rPr spc="-180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35" dirty="0"/>
              <a:t>states</a:t>
            </a:r>
            <a:r>
              <a:rPr spc="-240" dirty="0"/>
              <a:t> </a:t>
            </a:r>
            <a:r>
              <a:rPr sz="2000" spc="-90" dirty="0"/>
              <a:t>(Cont.)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057" y="1791658"/>
            <a:ext cx="6657831" cy="3294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703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Churn</a:t>
            </a:r>
            <a:r>
              <a:rPr spc="-305" dirty="0"/>
              <a:t> </a:t>
            </a:r>
            <a:r>
              <a:rPr spc="55" dirty="0"/>
              <a:t>percentage</a:t>
            </a:r>
            <a:r>
              <a:rPr spc="-180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35" dirty="0"/>
              <a:t>states</a:t>
            </a:r>
            <a:r>
              <a:rPr spc="-240" dirty="0"/>
              <a:t> 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865733" y="885824"/>
            <a:ext cx="7417434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55" dirty="0">
                <a:latin typeface="Verdana"/>
                <a:cs typeface="Verdana"/>
              </a:rPr>
              <a:t>From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graph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below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we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can</a:t>
            </a:r>
            <a:r>
              <a:rPr sz="1600" spc="-20" dirty="0">
                <a:latin typeface="Verdana"/>
                <a:cs typeface="Verdana"/>
              </a:rPr>
              <a:t> see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there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are </a:t>
            </a:r>
            <a:r>
              <a:rPr sz="1600" spc="-50" dirty="0">
                <a:latin typeface="Verdana"/>
                <a:cs typeface="Verdana"/>
              </a:rPr>
              <a:t>very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much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less</a:t>
            </a:r>
            <a:r>
              <a:rPr sz="1600" spc="-10" dirty="0">
                <a:latin typeface="Verdana"/>
                <a:cs typeface="Verdana"/>
              </a:rPr>
              <a:t> calls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after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4. </a:t>
            </a:r>
            <a:r>
              <a:rPr sz="1600" spc="-55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customers </a:t>
            </a:r>
            <a:r>
              <a:rPr sz="1600" spc="-15" dirty="0">
                <a:latin typeface="Verdana"/>
                <a:cs typeface="Verdana"/>
              </a:rPr>
              <a:t>are </a:t>
            </a:r>
            <a:r>
              <a:rPr sz="1600" spc="5" dirty="0">
                <a:latin typeface="Verdana"/>
                <a:cs typeface="Verdana"/>
              </a:rPr>
              <a:t>only </a:t>
            </a:r>
            <a:r>
              <a:rPr sz="1600" spc="60" dirty="0">
                <a:latin typeface="Verdana"/>
                <a:cs typeface="Verdana"/>
              </a:rPr>
              <a:t>going </a:t>
            </a:r>
            <a:r>
              <a:rPr sz="1600" spc="-15" dirty="0">
                <a:latin typeface="Verdana"/>
                <a:cs typeface="Verdana"/>
              </a:rPr>
              <a:t>for </a:t>
            </a:r>
            <a:r>
              <a:rPr sz="1600" spc="5" dirty="0">
                <a:latin typeface="Verdana"/>
                <a:cs typeface="Verdana"/>
              </a:rPr>
              <a:t>only </a:t>
            </a:r>
            <a:r>
              <a:rPr sz="1600" spc="-105" dirty="0">
                <a:latin typeface="Verdana"/>
                <a:cs typeface="Verdana"/>
              </a:rPr>
              <a:t>2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to </a:t>
            </a:r>
            <a:r>
              <a:rPr sz="1600" spc="-110" dirty="0">
                <a:latin typeface="Verdana"/>
                <a:cs typeface="Verdana"/>
              </a:rPr>
              <a:t>3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calls </a:t>
            </a:r>
            <a:r>
              <a:rPr sz="1600" spc="50" dirty="0">
                <a:latin typeface="Verdana"/>
                <a:cs typeface="Verdana"/>
              </a:rPr>
              <a:t>and </a:t>
            </a:r>
            <a:r>
              <a:rPr sz="1600" spc="40" dirty="0">
                <a:latin typeface="Verdana"/>
                <a:cs typeface="Verdana"/>
              </a:rPr>
              <a:t>then </a:t>
            </a:r>
            <a:r>
              <a:rPr sz="1600" spc="35" dirty="0">
                <a:latin typeface="Verdana"/>
                <a:cs typeface="Verdana"/>
              </a:rPr>
              <a:t>moving 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towards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churn.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703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Churn</a:t>
            </a:r>
            <a:r>
              <a:rPr spc="-305" dirty="0"/>
              <a:t> </a:t>
            </a:r>
            <a:r>
              <a:rPr spc="55" dirty="0"/>
              <a:t>percentage</a:t>
            </a:r>
            <a:r>
              <a:rPr spc="-180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35" dirty="0"/>
              <a:t>states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95655" y="947419"/>
            <a:ext cx="782129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1400" spc="75" dirty="0">
                <a:latin typeface="Verdana"/>
                <a:cs typeface="Verdana"/>
              </a:rPr>
              <a:t>We </a:t>
            </a:r>
            <a:r>
              <a:rPr lang="en-US" sz="1400" spc="-15" dirty="0">
                <a:latin typeface="Verdana"/>
                <a:cs typeface="Verdana"/>
              </a:rPr>
              <a:t>have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seen</a:t>
            </a:r>
            <a:r>
              <a:rPr lang="en-US" sz="1400" spc="15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top </a:t>
            </a:r>
            <a:r>
              <a:rPr lang="en-US" sz="1400" spc="-170" dirty="0">
                <a:latin typeface="Verdana"/>
                <a:cs typeface="Verdana"/>
              </a:rPr>
              <a:t>10</a:t>
            </a:r>
            <a:r>
              <a:rPr lang="en-US" sz="1400" spc="155" dirty="0">
                <a:latin typeface="Verdana"/>
                <a:cs typeface="Verdana"/>
              </a:rPr>
              <a:t> </a:t>
            </a:r>
            <a:r>
              <a:rPr lang="en-US" sz="1400" spc="35" dirty="0">
                <a:latin typeface="Verdana"/>
                <a:cs typeface="Verdana"/>
              </a:rPr>
              <a:t>with </a:t>
            </a:r>
            <a:r>
              <a:rPr lang="en-US" sz="1400" spc="45" dirty="0">
                <a:latin typeface="Verdana"/>
                <a:cs typeface="Verdana"/>
              </a:rPr>
              <a:t>high </a:t>
            </a:r>
            <a:r>
              <a:rPr lang="en-US" sz="1400" spc="35" dirty="0">
                <a:latin typeface="Verdana"/>
                <a:cs typeface="Verdana"/>
              </a:rPr>
              <a:t>and low </a:t>
            </a:r>
            <a:r>
              <a:rPr lang="en-US" sz="1400" spc="25" dirty="0">
                <a:latin typeface="Verdana"/>
                <a:cs typeface="Verdana"/>
              </a:rPr>
              <a:t>percentage </a:t>
            </a:r>
            <a:r>
              <a:rPr lang="en-US" sz="1400" spc="30" dirty="0">
                <a:latin typeface="Verdana"/>
                <a:cs typeface="Verdana"/>
              </a:rPr>
              <a:t> </a:t>
            </a:r>
            <a:r>
              <a:rPr lang="en-US" sz="1400" spc="-10" dirty="0">
                <a:latin typeface="Verdana"/>
                <a:cs typeface="Verdana"/>
              </a:rPr>
              <a:t>simultaneously.</a:t>
            </a:r>
            <a:r>
              <a:rPr lang="en-US" sz="1400" spc="-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One </a:t>
            </a:r>
            <a:r>
              <a:rPr lang="en-US" sz="1400" spc="25" dirty="0">
                <a:latin typeface="Verdana"/>
                <a:cs typeface="Verdana"/>
              </a:rPr>
              <a:t>more </a:t>
            </a:r>
            <a:r>
              <a:rPr lang="en-US" sz="1400" spc="5" dirty="0">
                <a:latin typeface="Verdana"/>
                <a:cs typeface="Verdana"/>
              </a:rPr>
              <a:t>factor</a:t>
            </a:r>
            <a:r>
              <a:rPr lang="en-US" sz="1400" spc="10" dirty="0">
                <a:latin typeface="Verdana"/>
                <a:cs typeface="Verdana"/>
              </a:rPr>
              <a:t> </a:t>
            </a:r>
            <a:r>
              <a:rPr lang="en-US" sz="1400" spc="45" dirty="0">
                <a:latin typeface="Verdana"/>
                <a:cs typeface="Verdana"/>
              </a:rPr>
              <a:t>come </a:t>
            </a:r>
            <a:r>
              <a:rPr lang="en-US" sz="1400" spc="20" dirty="0">
                <a:latin typeface="Verdana"/>
                <a:cs typeface="Verdana"/>
              </a:rPr>
              <a:t>into </a:t>
            </a:r>
            <a:r>
              <a:rPr lang="en-US" sz="1400" spc="10" dirty="0">
                <a:latin typeface="Verdana"/>
                <a:cs typeface="Verdana"/>
              </a:rPr>
              <a:t>consideration</a:t>
            </a:r>
            <a:r>
              <a:rPr lang="en-US" sz="1400" spc="15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before</a:t>
            </a:r>
            <a:r>
              <a:rPr lang="en-US" sz="1400" spc="15" dirty="0">
                <a:latin typeface="Verdana"/>
                <a:cs typeface="Verdana"/>
              </a:rPr>
              <a:t> </a:t>
            </a:r>
            <a:r>
              <a:rPr lang="en-US" sz="1400" spc="35" dirty="0">
                <a:latin typeface="Verdana"/>
                <a:cs typeface="Verdana"/>
              </a:rPr>
              <a:t>churn </a:t>
            </a:r>
            <a:r>
              <a:rPr lang="en-US" sz="1400" spc="-10" dirty="0">
                <a:latin typeface="Verdana"/>
                <a:cs typeface="Verdana"/>
              </a:rPr>
              <a:t>have </a:t>
            </a:r>
            <a:r>
              <a:rPr lang="en-US" sz="1400" spc="-5" dirty="0">
                <a:latin typeface="Verdana"/>
                <a:cs typeface="Verdana"/>
              </a:rPr>
              <a:t> </a:t>
            </a:r>
            <a:r>
              <a:rPr lang="en-US" sz="1400" spc="60" dirty="0">
                <a:latin typeface="Verdana"/>
                <a:cs typeface="Verdana"/>
              </a:rPr>
              <a:t>c</a:t>
            </a:r>
            <a:r>
              <a:rPr lang="en-US" sz="1400" dirty="0">
                <a:latin typeface="Verdana"/>
                <a:cs typeface="Verdana"/>
              </a:rPr>
              <a:t>u</a:t>
            </a:r>
            <a:r>
              <a:rPr lang="en-US" sz="1400" spc="-10" dirty="0">
                <a:latin typeface="Verdana"/>
                <a:cs typeface="Verdana"/>
              </a:rPr>
              <a:t>s</a:t>
            </a:r>
            <a:r>
              <a:rPr lang="en-US" sz="1400" spc="15" dirty="0">
                <a:latin typeface="Verdana"/>
                <a:cs typeface="Verdana"/>
              </a:rPr>
              <a:t>t</a:t>
            </a:r>
            <a:r>
              <a:rPr lang="en-US" sz="1400" spc="10" dirty="0">
                <a:latin typeface="Verdana"/>
                <a:cs typeface="Verdana"/>
              </a:rPr>
              <a:t>o</a:t>
            </a:r>
            <a:r>
              <a:rPr lang="en-US" sz="1400" spc="120" dirty="0">
                <a:latin typeface="Verdana"/>
                <a:cs typeface="Verdana"/>
              </a:rPr>
              <a:t>m</a:t>
            </a:r>
            <a:r>
              <a:rPr lang="en-US" sz="1400" spc="-20" dirty="0">
                <a:latin typeface="Verdana"/>
                <a:cs typeface="Verdana"/>
              </a:rPr>
              <a:t>e</a:t>
            </a:r>
            <a:r>
              <a:rPr lang="en-US" sz="1400" spc="-25" dirty="0">
                <a:latin typeface="Verdana"/>
                <a:cs typeface="Verdana"/>
              </a:rPr>
              <a:t>r</a:t>
            </a:r>
            <a:r>
              <a:rPr lang="en-US" sz="1400" spc="-50" dirty="0">
                <a:latin typeface="Verdana"/>
                <a:cs typeface="Verdana"/>
              </a:rPr>
              <a:t>s</a:t>
            </a:r>
            <a:r>
              <a:rPr lang="en-US" sz="1400" spc="-105" dirty="0">
                <a:latin typeface="Verdana"/>
                <a:cs typeface="Verdana"/>
              </a:rPr>
              <a:t> </a:t>
            </a:r>
            <a:r>
              <a:rPr lang="en-US" sz="1400" spc="60" dirty="0">
                <a:latin typeface="Verdana"/>
                <a:cs typeface="Verdana"/>
              </a:rPr>
              <a:t>c</a:t>
            </a:r>
            <a:r>
              <a:rPr lang="en-US" sz="1400" spc="-30" dirty="0">
                <a:latin typeface="Verdana"/>
                <a:cs typeface="Verdana"/>
              </a:rPr>
              <a:t>a</a:t>
            </a:r>
            <a:r>
              <a:rPr lang="en-US" sz="1400" spc="-5" dirty="0">
                <a:latin typeface="Verdana"/>
                <a:cs typeface="Verdana"/>
              </a:rPr>
              <a:t>ll</a:t>
            </a:r>
            <a:r>
              <a:rPr lang="en-US" sz="1400" spc="40" dirty="0">
                <a:latin typeface="Verdana"/>
                <a:cs typeface="Verdana"/>
              </a:rPr>
              <a:t>ed</a:t>
            </a:r>
            <a:r>
              <a:rPr lang="en-US" sz="1400" spc="-114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to</a:t>
            </a:r>
            <a:r>
              <a:rPr lang="en-US" sz="1400" spc="-145" dirty="0">
                <a:latin typeface="Verdana"/>
                <a:cs typeface="Verdana"/>
              </a:rPr>
              <a:t> </a:t>
            </a:r>
            <a:r>
              <a:rPr lang="en-US" sz="1400" spc="60" dirty="0">
                <a:latin typeface="Verdana"/>
                <a:cs typeface="Verdana"/>
              </a:rPr>
              <a:t>c</a:t>
            </a:r>
            <a:r>
              <a:rPr lang="en-US" sz="1400" dirty="0">
                <a:latin typeface="Verdana"/>
                <a:cs typeface="Verdana"/>
              </a:rPr>
              <a:t>u</a:t>
            </a:r>
            <a:r>
              <a:rPr lang="en-US" sz="1400" spc="-10" dirty="0">
                <a:latin typeface="Verdana"/>
                <a:cs typeface="Verdana"/>
              </a:rPr>
              <a:t>s</a:t>
            </a:r>
            <a:r>
              <a:rPr lang="en-US" sz="1400" spc="20" dirty="0">
                <a:latin typeface="Verdana"/>
                <a:cs typeface="Verdana"/>
              </a:rPr>
              <a:t>t</a:t>
            </a:r>
            <a:r>
              <a:rPr lang="en-US" sz="1400" spc="10" dirty="0">
                <a:latin typeface="Verdana"/>
                <a:cs typeface="Verdana"/>
              </a:rPr>
              <a:t>o</a:t>
            </a:r>
            <a:r>
              <a:rPr lang="en-US" sz="1400" spc="120" dirty="0">
                <a:latin typeface="Verdana"/>
                <a:cs typeface="Verdana"/>
              </a:rPr>
              <a:t>m</a:t>
            </a:r>
            <a:r>
              <a:rPr lang="en-US" sz="1400" spc="-15" dirty="0">
                <a:latin typeface="Verdana"/>
                <a:cs typeface="Verdana"/>
              </a:rPr>
              <a:t>er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60" dirty="0">
                <a:latin typeface="Verdana"/>
                <a:cs typeface="Verdana"/>
              </a:rPr>
              <a:t>c</a:t>
            </a:r>
            <a:r>
              <a:rPr lang="en-US" sz="1400" spc="-25" dirty="0">
                <a:latin typeface="Verdana"/>
                <a:cs typeface="Verdana"/>
              </a:rPr>
              <a:t>a</a:t>
            </a:r>
            <a:r>
              <a:rPr lang="en-US" sz="1400" spc="-45" dirty="0">
                <a:latin typeface="Verdana"/>
                <a:cs typeface="Verdana"/>
              </a:rPr>
              <a:t>r</a:t>
            </a:r>
            <a:r>
              <a:rPr lang="en-US" sz="1400" spc="15" dirty="0">
                <a:latin typeface="Verdana"/>
                <a:cs typeface="Verdana"/>
              </a:rPr>
              <a:t>e?</a:t>
            </a:r>
            <a:r>
              <a:rPr lang="en-US" sz="1400" spc="-114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O</a:t>
            </a:r>
            <a:r>
              <a:rPr lang="en-US" sz="1400" spc="10" dirty="0">
                <a:latin typeface="Verdana"/>
                <a:cs typeface="Verdana"/>
              </a:rPr>
              <a:t>r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45" dirty="0">
                <a:latin typeface="Verdana"/>
                <a:cs typeface="Verdana"/>
              </a:rPr>
              <a:t>n</a:t>
            </a:r>
            <a:r>
              <a:rPr lang="en-US" sz="1400" spc="10" dirty="0">
                <a:latin typeface="Verdana"/>
                <a:cs typeface="Verdana"/>
              </a:rPr>
              <a:t>o</a:t>
            </a:r>
            <a:r>
              <a:rPr lang="en-US" sz="1400" spc="15" dirty="0">
                <a:latin typeface="Verdana"/>
                <a:cs typeface="Verdana"/>
              </a:rPr>
              <a:t>t</a:t>
            </a:r>
            <a:r>
              <a:rPr lang="en-US" sz="1400" spc="-215" dirty="0">
                <a:latin typeface="Verdana"/>
                <a:cs typeface="Verdana"/>
              </a:rPr>
              <a:t>.</a:t>
            </a:r>
            <a:endParaRPr lang="en-US" sz="1400" dirty="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1400" spc="40" dirty="0">
                <a:latin typeface="Verdana"/>
                <a:cs typeface="Verdana"/>
              </a:rPr>
              <a:t>From</a:t>
            </a:r>
            <a:r>
              <a:rPr lang="en-US" sz="1400" spc="-100" dirty="0">
                <a:latin typeface="Verdana"/>
                <a:cs typeface="Verdana"/>
              </a:rPr>
              <a:t> </a:t>
            </a:r>
            <a:r>
              <a:rPr lang="en-US" sz="1400" spc="-10" dirty="0">
                <a:latin typeface="Verdana"/>
                <a:cs typeface="Verdana"/>
              </a:rPr>
              <a:t>above</a:t>
            </a:r>
            <a:r>
              <a:rPr lang="en-US" sz="1400" spc="-6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graphs</a:t>
            </a:r>
            <a:r>
              <a:rPr lang="en-US" sz="1400" spc="-6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we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35" dirty="0">
                <a:latin typeface="Verdana"/>
                <a:cs typeface="Verdana"/>
              </a:rPr>
              <a:t>know</a:t>
            </a:r>
            <a:r>
              <a:rPr lang="en-US" sz="1400" spc="-11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top</a:t>
            </a:r>
            <a:r>
              <a:rPr lang="en-US" sz="1400" spc="-110" dirty="0">
                <a:latin typeface="Verdana"/>
                <a:cs typeface="Verdana"/>
              </a:rPr>
              <a:t> </a:t>
            </a:r>
            <a:r>
              <a:rPr lang="en-US" sz="1400" spc="-20" dirty="0">
                <a:latin typeface="Verdana"/>
                <a:cs typeface="Verdana"/>
              </a:rPr>
              <a:t>state</a:t>
            </a:r>
            <a:r>
              <a:rPr lang="en-US" sz="1400" spc="-110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to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churn</a:t>
            </a:r>
            <a:r>
              <a:rPr lang="en-US" sz="1400" spc="-114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is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CA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25" dirty="0">
                <a:latin typeface="Verdana"/>
                <a:cs typeface="Verdana"/>
              </a:rPr>
              <a:t>and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70" dirty="0">
                <a:latin typeface="Verdana"/>
                <a:cs typeface="Verdana"/>
              </a:rPr>
              <a:t>NJ</a:t>
            </a:r>
            <a:r>
              <a:rPr lang="en-US" sz="1400" spc="-11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and</a:t>
            </a:r>
            <a:r>
              <a:rPr lang="en-US" sz="1400" spc="-90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bottom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10" dirty="0">
                <a:latin typeface="Verdana"/>
                <a:cs typeface="Verdana"/>
              </a:rPr>
              <a:t>state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is</a:t>
            </a:r>
            <a:r>
              <a:rPr lang="en-US" sz="1400" spc="-110" dirty="0">
                <a:latin typeface="Verdana"/>
                <a:cs typeface="Verdana"/>
              </a:rPr>
              <a:t> </a:t>
            </a:r>
            <a:r>
              <a:rPr lang="en-US" sz="1400" spc="-100" dirty="0">
                <a:latin typeface="Verdana"/>
                <a:cs typeface="Verdana"/>
              </a:rPr>
              <a:t>HI.</a:t>
            </a:r>
            <a:endParaRPr lang="en-US" sz="1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06" y="2151887"/>
            <a:ext cx="8784298" cy="29173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703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Churn</a:t>
            </a:r>
            <a:r>
              <a:rPr spc="-305" dirty="0"/>
              <a:t> </a:t>
            </a:r>
            <a:r>
              <a:rPr spc="55" dirty="0"/>
              <a:t>percentage</a:t>
            </a:r>
            <a:r>
              <a:rPr spc="-180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35" dirty="0"/>
              <a:t>states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22447"/>
            <a:ext cx="4505185" cy="2293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9036" y="2822446"/>
            <a:ext cx="4414142" cy="22158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6401" y="878205"/>
            <a:ext cx="7576820" cy="1962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tt</a:t>
            </a:r>
            <a:r>
              <a:rPr sz="1400" spc="-20" dirty="0">
                <a:latin typeface="Verdana"/>
                <a:cs typeface="Verdana"/>
              </a:rPr>
              <a:t>er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et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ee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w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ch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ar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30" dirty="0">
                <a:latin typeface="Verdana"/>
                <a:cs typeface="Verdana"/>
              </a:rPr>
              <a:t>w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60" dirty="0">
                <a:latin typeface="Verdana"/>
                <a:cs typeface="Verdana"/>
              </a:rPr>
              <a:t>d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55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Scatter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390" dirty="0">
                <a:latin typeface="Verdana"/>
                <a:cs typeface="Verdana"/>
              </a:rPr>
              <a:t>1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scatter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plot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2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shows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relation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between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total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day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minutes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total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day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charge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total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evening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minutes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total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evening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charge.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Verdana"/>
                <a:cs typeface="Verdana"/>
              </a:rPr>
              <a:t>From</a:t>
            </a:r>
            <a:r>
              <a:rPr sz="1400" spc="2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scatter</a:t>
            </a:r>
            <a:r>
              <a:rPr sz="1400" spc="27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</a:t>
            </a:r>
            <a:r>
              <a:rPr sz="1400" spc="285" dirty="0">
                <a:latin typeface="Verdana"/>
                <a:cs typeface="Verdana"/>
              </a:rPr>
              <a:t> </a:t>
            </a:r>
            <a:r>
              <a:rPr sz="1400" spc="-390" dirty="0">
                <a:latin typeface="Verdana"/>
                <a:cs typeface="Verdana"/>
              </a:rPr>
              <a:t>1</a:t>
            </a:r>
            <a:r>
              <a:rPr sz="1400" spc="18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as</a:t>
            </a:r>
            <a:r>
              <a:rPr sz="1400" spc="26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minutes</a:t>
            </a:r>
            <a:r>
              <a:rPr sz="1400" spc="27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increasing</a:t>
            </a:r>
            <a:r>
              <a:rPr sz="1400" spc="29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churn</a:t>
            </a:r>
            <a:r>
              <a:rPr sz="1400" spc="2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rate</a:t>
            </a:r>
            <a:r>
              <a:rPr sz="1400" spc="27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is</a:t>
            </a:r>
            <a:r>
              <a:rPr sz="1400" spc="2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increasing.</a:t>
            </a:r>
            <a:r>
              <a:rPr sz="1400" spc="26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It</a:t>
            </a:r>
            <a:r>
              <a:rPr sz="1400" spc="28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means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10" dirty="0">
                <a:latin typeface="Verdana"/>
                <a:cs typeface="Verdana"/>
              </a:rPr>
              <a:t>customers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who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churning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using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more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minutes.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Verdana"/>
                <a:cs typeface="Verdana"/>
              </a:rPr>
              <a:t>From</a:t>
            </a:r>
            <a:r>
              <a:rPr sz="1400" spc="-5" dirty="0">
                <a:latin typeface="Verdana"/>
                <a:cs typeface="Verdana"/>
              </a:rPr>
              <a:t> scatter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2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it</a:t>
            </a:r>
            <a:r>
              <a:rPr sz="1400" spc="-30" dirty="0">
                <a:latin typeface="Verdana"/>
                <a:cs typeface="Verdana"/>
              </a:rPr>
              <a:t> is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not</a:t>
            </a:r>
            <a:r>
              <a:rPr sz="1400" spc="5" dirty="0">
                <a:latin typeface="Verdana"/>
                <a:cs typeface="Verdana"/>
              </a:rPr>
              <a:t> same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day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but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there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some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customers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who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are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le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v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w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55" dirty="0">
                <a:latin typeface="Verdana"/>
                <a:cs typeface="Verdana"/>
              </a:rPr>
              <a:t>h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40" dirty="0">
                <a:latin typeface="Verdana"/>
                <a:cs typeface="Verdana"/>
              </a:rPr>
              <a:t>u</a:t>
            </a:r>
            <a:r>
              <a:rPr sz="1400" spc="30" dirty="0">
                <a:latin typeface="Verdana"/>
                <a:cs typeface="Verdana"/>
              </a:rPr>
              <a:t>t</a:t>
            </a:r>
            <a:r>
              <a:rPr sz="1400" spc="-25" dirty="0">
                <a:latin typeface="Verdana"/>
                <a:cs typeface="Verdana"/>
              </a:rPr>
              <a:t>es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Verdana"/>
              <a:cs typeface="Verdana"/>
            </a:endParaRPr>
          </a:p>
          <a:p>
            <a:pPr marL="640080">
              <a:lnSpc>
                <a:spcPct val="100000"/>
              </a:lnSpc>
              <a:tabLst>
                <a:tab pos="5697220" algn="l"/>
              </a:tabLst>
            </a:pPr>
            <a:r>
              <a:rPr sz="1200" spc="-8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tt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r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p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ot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330" dirty="0">
                <a:latin typeface="Verdana"/>
                <a:cs typeface="Verdana"/>
              </a:rPr>
              <a:t>1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800" spc="-127" baseline="2314" dirty="0">
                <a:latin typeface="Verdana"/>
                <a:cs typeface="Verdana"/>
              </a:rPr>
              <a:t>S</a:t>
            </a:r>
            <a:r>
              <a:rPr sz="1800" spc="67" baseline="2314" dirty="0">
                <a:latin typeface="Verdana"/>
                <a:cs typeface="Verdana"/>
              </a:rPr>
              <a:t>c</a:t>
            </a:r>
            <a:r>
              <a:rPr sz="1800" spc="-7" baseline="2314" dirty="0">
                <a:latin typeface="Verdana"/>
                <a:cs typeface="Verdana"/>
              </a:rPr>
              <a:t>a</a:t>
            </a:r>
            <a:r>
              <a:rPr sz="1800" baseline="2314" dirty="0">
                <a:latin typeface="Verdana"/>
                <a:cs typeface="Verdana"/>
              </a:rPr>
              <a:t>tt</a:t>
            </a:r>
            <a:r>
              <a:rPr sz="1800" spc="7" baseline="2314" dirty="0">
                <a:latin typeface="Verdana"/>
                <a:cs typeface="Verdana"/>
              </a:rPr>
              <a:t>e</a:t>
            </a:r>
            <a:r>
              <a:rPr sz="1800" spc="-52" baseline="2314" dirty="0">
                <a:latin typeface="Verdana"/>
                <a:cs typeface="Verdana"/>
              </a:rPr>
              <a:t>r</a:t>
            </a:r>
            <a:r>
              <a:rPr sz="1800" spc="-172" baseline="2314" dirty="0">
                <a:latin typeface="Verdana"/>
                <a:cs typeface="Verdana"/>
              </a:rPr>
              <a:t> </a:t>
            </a:r>
            <a:r>
              <a:rPr sz="1800" spc="60" baseline="2314" dirty="0">
                <a:latin typeface="Verdana"/>
                <a:cs typeface="Verdana"/>
              </a:rPr>
              <a:t>p</a:t>
            </a:r>
            <a:r>
              <a:rPr sz="1800" spc="7" baseline="2314" dirty="0">
                <a:latin typeface="Verdana"/>
                <a:cs typeface="Verdana"/>
              </a:rPr>
              <a:t>l</a:t>
            </a:r>
            <a:r>
              <a:rPr sz="1800" spc="15" baseline="2314" dirty="0">
                <a:latin typeface="Verdana"/>
                <a:cs typeface="Verdana"/>
              </a:rPr>
              <a:t>ot</a:t>
            </a:r>
            <a:r>
              <a:rPr sz="1800" spc="-142" baseline="2314" dirty="0">
                <a:latin typeface="Verdana"/>
                <a:cs typeface="Verdana"/>
              </a:rPr>
              <a:t> </a:t>
            </a:r>
            <a:r>
              <a:rPr sz="1800" spc="-127" baseline="2314" dirty="0">
                <a:latin typeface="Verdana"/>
                <a:cs typeface="Verdana"/>
              </a:rPr>
              <a:t>2</a:t>
            </a:r>
            <a:endParaRPr sz="1800" baseline="2314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703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Churn</a:t>
            </a:r>
            <a:r>
              <a:rPr spc="-305" dirty="0"/>
              <a:t> </a:t>
            </a:r>
            <a:r>
              <a:rPr spc="55" dirty="0"/>
              <a:t>percentage</a:t>
            </a:r>
            <a:r>
              <a:rPr spc="-180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35" dirty="0"/>
              <a:t>states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32" y="2880359"/>
            <a:ext cx="4425206" cy="22139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256" y="2840735"/>
            <a:ext cx="4425206" cy="2215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3933" y="2632328"/>
            <a:ext cx="1037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Verdana"/>
                <a:cs typeface="Verdana"/>
              </a:rPr>
              <a:t>S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tt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r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p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10" dirty="0">
                <a:latin typeface="Verdana"/>
                <a:cs typeface="Verdana"/>
              </a:rPr>
              <a:t>ot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1660" y="2631770"/>
            <a:ext cx="1056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Verdana"/>
                <a:cs typeface="Verdana"/>
              </a:rPr>
              <a:t>S</a:t>
            </a:r>
            <a:r>
              <a:rPr sz="1200" spc="15" dirty="0">
                <a:latin typeface="Verdana"/>
                <a:cs typeface="Verdana"/>
              </a:rPr>
              <a:t>c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tte</a:t>
            </a:r>
            <a:r>
              <a:rPr sz="1200" spc="-30" dirty="0">
                <a:latin typeface="Verdana"/>
                <a:cs typeface="Verdana"/>
              </a:rPr>
              <a:t>r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p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15" dirty="0">
                <a:latin typeface="Verdana"/>
                <a:cs typeface="Verdana"/>
              </a:rPr>
              <a:t>ot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702" y="835532"/>
            <a:ext cx="760666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Scatter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plot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shows </a:t>
            </a:r>
            <a:r>
              <a:rPr sz="1400" dirty="0">
                <a:latin typeface="Verdana"/>
                <a:cs typeface="Verdana"/>
              </a:rPr>
              <a:t>relation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between </a:t>
            </a:r>
            <a:r>
              <a:rPr sz="1400" dirty="0">
                <a:latin typeface="Verdana"/>
                <a:cs typeface="Verdana"/>
              </a:rPr>
              <a:t>total </a:t>
            </a:r>
            <a:r>
              <a:rPr sz="1400" spc="35" dirty="0">
                <a:latin typeface="Verdana"/>
                <a:cs typeface="Verdana"/>
              </a:rPr>
              <a:t>night </a:t>
            </a:r>
            <a:r>
              <a:rPr sz="1400" spc="25" dirty="0">
                <a:latin typeface="Verdana"/>
                <a:cs typeface="Verdana"/>
              </a:rPr>
              <a:t>minutes </a:t>
            </a:r>
            <a:r>
              <a:rPr sz="1400" spc="4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total </a:t>
            </a:r>
            <a:r>
              <a:rPr sz="1400" spc="35" dirty="0">
                <a:latin typeface="Verdana"/>
                <a:cs typeface="Verdana"/>
              </a:rPr>
              <a:t>night 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charges. </a:t>
            </a:r>
            <a:r>
              <a:rPr sz="1400" spc="-5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this </a:t>
            </a:r>
            <a:r>
              <a:rPr sz="1400" spc="10" dirty="0">
                <a:latin typeface="Verdana"/>
                <a:cs typeface="Verdana"/>
              </a:rPr>
              <a:t>customers </a:t>
            </a:r>
            <a:r>
              <a:rPr sz="1400" spc="-20" dirty="0">
                <a:latin typeface="Verdana"/>
                <a:cs typeface="Verdana"/>
              </a:rPr>
              <a:t>are </a:t>
            </a:r>
            <a:r>
              <a:rPr sz="1400" spc="-10" dirty="0">
                <a:latin typeface="Verdana"/>
                <a:cs typeface="Verdana"/>
              </a:rPr>
              <a:t>satisfied </a:t>
            </a:r>
            <a:r>
              <a:rPr sz="1400" spc="35" dirty="0">
                <a:latin typeface="Verdana"/>
                <a:cs typeface="Verdana"/>
              </a:rPr>
              <a:t>with </a:t>
            </a:r>
            <a:r>
              <a:rPr sz="1400" spc="10" dirty="0">
                <a:latin typeface="Verdana"/>
                <a:cs typeface="Verdana"/>
              </a:rPr>
              <a:t>increasing </a:t>
            </a:r>
            <a:r>
              <a:rPr sz="1400" spc="25" dirty="0">
                <a:latin typeface="Verdana"/>
                <a:cs typeface="Verdana"/>
              </a:rPr>
              <a:t>minutes </a:t>
            </a:r>
            <a:r>
              <a:rPr sz="1400" spc="5" dirty="0">
                <a:latin typeface="Verdana"/>
                <a:cs typeface="Verdana"/>
              </a:rPr>
              <a:t>there </a:t>
            </a:r>
            <a:r>
              <a:rPr sz="1400" spc="-30" dirty="0">
                <a:latin typeface="Verdana"/>
                <a:cs typeface="Verdana"/>
              </a:rPr>
              <a:t>is </a:t>
            </a:r>
            <a:r>
              <a:rPr sz="1400" spc="-25" dirty="0">
                <a:latin typeface="Verdana"/>
                <a:cs typeface="Verdana"/>
              </a:rPr>
              <a:t>less 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churn.</a:t>
            </a:r>
            <a:endParaRPr sz="1400">
              <a:latin typeface="Verdana"/>
              <a:cs typeface="Verdana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latin typeface="Verdana"/>
                <a:cs typeface="Verdana"/>
              </a:rPr>
              <a:t>Scatter </a:t>
            </a:r>
            <a:r>
              <a:rPr sz="1400" spc="20" dirty="0">
                <a:latin typeface="Verdana"/>
                <a:cs typeface="Verdana"/>
              </a:rPr>
              <a:t>plot </a:t>
            </a:r>
            <a:r>
              <a:rPr sz="1400" spc="30" dirty="0">
                <a:latin typeface="Verdana"/>
                <a:cs typeface="Verdana"/>
              </a:rPr>
              <a:t>4 </a:t>
            </a:r>
            <a:r>
              <a:rPr sz="1400" spc="15" dirty="0">
                <a:latin typeface="Verdana"/>
                <a:cs typeface="Verdana"/>
              </a:rPr>
              <a:t>shows </a:t>
            </a:r>
            <a:r>
              <a:rPr sz="1400" dirty="0">
                <a:latin typeface="Verdana"/>
                <a:cs typeface="Verdana"/>
              </a:rPr>
              <a:t>relation </a:t>
            </a:r>
            <a:r>
              <a:rPr sz="1400" spc="35" dirty="0">
                <a:latin typeface="Verdana"/>
                <a:cs typeface="Verdana"/>
              </a:rPr>
              <a:t>between </a:t>
            </a:r>
            <a:r>
              <a:rPr sz="1400" dirty="0">
                <a:latin typeface="Verdana"/>
                <a:cs typeface="Verdana"/>
              </a:rPr>
              <a:t>total </a:t>
            </a:r>
            <a:r>
              <a:rPr sz="1400" spc="5" dirty="0">
                <a:latin typeface="Verdana"/>
                <a:cs typeface="Verdana"/>
              </a:rPr>
              <a:t>international </a:t>
            </a:r>
            <a:r>
              <a:rPr sz="1400" spc="30" dirty="0">
                <a:latin typeface="Verdana"/>
                <a:cs typeface="Verdana"/>
              </a:rPr>
              <a:t>minutes </a:t>
            </a:r>
            <a:r>
              <a:rPr sz="1400" spc="-5" dirty="0">
                <a:latin typeface="Verdana"/>
                <a:cs typeface="Verdana"/>
              </a:rPr>
              <a:t>calls </a:t>
            </a:r>
            <a:r>
              <a:rPr sz="1400" spc="3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total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international </a:t>
            </a:r>
            <a:r>
              <a:rPr sz="1400" spc="-15" dirty="0">
                <a:latin typeface="Verdana"/>
                <a:cs typeface="Verdana"/>
              </a:rPr>
              <a:t>charges. </a:t>
            </a:r>
            <a:r>
              <a:rPr sz="1400" spc="45" dirty="0">
                <a:latin typeface="Verdana"/>
                <a:cs typeface="Verdana"/>
              </a:rPr>
              <a:t>From </a:t>
            </a:r>
            <a:r>
              <a:rPr sz="1400" spc="30" dirty="0">
                <a:latin typeface="Verdana"/>
                <a:cs typeface="Verdana"/>
              </a:rPr>
              <a:t>graph </a:t>
            </a:r>
            <a:r>
              <a:rPr sz="1400" spc="40" dirty="0">
                <a:latin typeface="Verdana"/>
                <a:cs typeface="Verdana"/>
              </a:rPr>
              <a:t>we </a:t>
            </a:r>
            <a:r>
              <a:rPr sz="1400" spc="25" dirty="0">
                <a:latin typeface="Verdana"/>
                <a:cs typeface="Verdana"/>
              </a:rPr>
              <a:t>can </a:t>
            </a:r>
            <a:r>
              <a:rPr sz="1400" spc="-50" dirty="0">
                <a:latin typeface="Verdana"/>
                <a:cs typeface="Verdana"/>
              </a:rPr>
              <a:t>say </a:t>
            </a:r>
            <a:r>
              <a:rPr sz="1400" spc="10" dirty="0">
                <a:latin typeface="Verdana"/>
                <a:cs typeface="Verdana"/>
              </a:rPr>
              <a:t>that </a:t>
            </a:r>
            <a:r>
              <a:rPr sz="1400" spc="15" dirty="0">
                <a:latin typeface="Verdana"/>
                <a:cs typeface="Verdana"/>
              </a:rPr>
              <a:t>customers </a:t>
            </a:r>
            <a:r>
              <a:rPr sz="1400" dirty="0">
                <a:latin typeface="Verdana"/>
                <a:cs typeface="Verdana"/>
              </a:rPr>
              <a:t>above </a:t>
            </a:r>
            <a:r>
              <a:rPr sz="1400" spc="20" dirty="0">
                <a:latin typeface="Verdana"/>
                <a:cs typeface="Verdana"/>
              </a:rPr>
              <a:t>moderate 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show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tendency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towards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churn.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1469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Company</a:t>
            </a:r>
            <a:r>
              <a:rPr spc="-240" dirty="0"/>
              <a:t> </a:t>
            </a:r>
            <a:r>
              <a:rPr spc="5" dirty="0"/>
              <a:t>revenue</a:t>
            </a:r>
            <a:r>
              <a:rPr spc="-229" dirty="0"/>
              <a:t> </a:t>
            </a:r>
            <a:r>
              <a:rPr spc="45" dirty="0"/>
              <a:t>from</a:t>
            </a:r>
            <a:r>
              <a:rPr spc="-254" dirty="0"/>
              <a:t> </a:t>
            </a:r>
            <a:r>
              <a:rPr spc="35" dirty="0"/>
              <a:t>customers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84" y="2148839"/>
            <a:ext cx="5637439" cy="2892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9073" y="973962"/>
            <a:ext cx="7850505" cy="3569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Verdana"/>
                <a:cs typeface="Verdana"/>
              </a:rPr>
              <a:t>From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above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all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the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graphs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have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seen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costumers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their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tendency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towards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r</a:t>
            </a:r>
            <a:r>
              <a:rPr sz="1400" spc="5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es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et</a:t>
            </a:r>
            <a:r>
              <a:rPr sz="1400" spc="60" dirty="0">
                <a:latin typeface="Verdana"/>
                <a:cs typeface="Verdana"/>
              </a:rPr>
              <a:t>c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299085" marR="5486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15" dirty="0">
                <a:latin typeface="Verdana"/>
                <a:cs typeface="Verdana"/>
              </a:rPr>
              <a:t>Let</a:t>
            </a:r>
            <a:r>
              <a:rPr sz="1400" spc="1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</a:t>
            </a:r>
            <a:r>
              <a:rPr sz="1400" spc="1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see</a:t>
            </a:r>
            <a:r>
              <a:rPr sz="1400" spc="1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revenue</a:t>
            </a:r>
            <a:r>
              <a:rPr sz="1400" spc="1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of</a:t>
            </a:r>
            <a:r>
              <a:rPr sz="1400" spc="19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company</a:t>
            </a:r>
            <a:r>
              <a:rPr sz="1400" spc="17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from</a:t>
            </a:r>
            <a:r>
              <a:rPr sz="1400" spc="1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customers.</a:t>
            </a:r>
            <a:r>
              <a:rPr sz="1400" spc="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18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graph</a:t>
            </a:r>
            <a:r>
              <a:rPr sz="1400" spc="18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shows</a:t>
            </a:r>
            <a:r>
              <a:rPr sz="1400" spc="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relation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average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prices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and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states.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Verdana"/>
                <a:cs typeface="Verdana"/>
              </a:rPr>
              <a:t>Maximum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revenue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generated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customers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who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use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day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calls.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500">
              <a:latin typeface="Verdana"/>
              <a:cs typeface="Verdana"/>
            </a:endParaRPr>
          </a:p>
          <a:p>
            <a:pPr marL="5360670" marR="5080" lvl="1" indent="-287020" algn="just">
              <a:lnSpc>
                <a:spcPct val="150100"/>
              </a:lnSpc>
              <a:spcBef>
                <a:spcPts val="5"/>
              </a:spcBef>
              <a:buFont typeface="Arial MT"/>
              <a:buChar char="•"/>
              <a:tabLst>
                <a:tab pos="5361305" algn="l"/>
              </a:tabLst>
            </a:pPr>
            <a:r>
              <a:rPr sz="1400" spc="20" dirty="0">
                <a:latin typeface="Verdana"/>
                <a:cs typeface="Verdana"/>
              </a:rPr>
              <a:t>Evening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calls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and</a:t>
            </a:r>
            <a:r>
              <a:rPr sz="1400" spc="40" dirty="0">
                <a:latin typeface="Verdana"/>
                <a:cs typeface="Verdana"/>
              </a:rPr>
              <a:t> night 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calls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generated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revenue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b</a:t>
            </a:r>
            <a:r>
              <a:rPr sz="1400" spc="30" dirty="0">
                <a:latin typeface="Verdana"/>
                <a:cs typeface="Verdana"/>
              </a:rPr>
              <a:t>ut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10" dirty="0">
                <a:latin typeface="Verdana"/>
                <a:cs typeface="Verdana"/>
              </a:rPr>
              <a:t>ot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8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5360670" marR="5080" lvl="1" indent="-287020" algn="just">
              <a:lnSpc>
                <a:spcPct val="150000"/>
              </a:lnSpc>
              <a:buFont typeface="Arial MT"/>
              <a:buChar char="•"/>
              <a:tabLst>
                <a:tab pos="5361305" algn="l"/>
              </a:tabLst>
            </a:pPr>
            <a:r>
              <a:rPr sz="1400" spc="40" dirty="0">
                <a:latin typeface="Verdana"/>
                <a:cs typeface="Verdana"/>
              </a:rPr>
              <a:t>From </a:t>
            </a:r>
            <a:r>
              <a:rPr sz="1400" spc="5" dirty="0">
                <a:latin typeface="Verdana"/>
                <a:cs typeface="Verdana"/>
              </a:rPr>
              <a:t>prices </a:t>
            </a:r>
            <a:r>
              <a:rPr sz="1400" spc="50" dirty="0">
                <a:latin typeface="Verdana"/>
                <a:cs typeface="Verdana"/>
              </a:rPr>
              <a:t>we </a:t>
            </a:r>
            <a:r>
              <a:rPr sz="1400" spc="-5" dirty="0">
                <a:latin typeface="Verdana"/>
                <a:cs typeface="Verdana"/>
              </a:rPr>
              <a:t>have </a:t>
            </a:r>
            <a:r>
              <a:rPr sz="1400" spc="5" dirty="0">
                <a:latin typeface="Verdana"/>
                <a:cs typeface="Verdana"/>
              </a:rPr>
              <a:t>seen 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international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calls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more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rates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but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revenue 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ge</a:t>
            </a:r>
            <a:r>
              <a:rPr sz="1400" spc="4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40" dirty="0">
                <a:latin typeface="Verdana"/>
                <a:cs typeface="Verdana"/>
              </a:rPr>
              <a:t>ed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120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21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74066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R</a:t>
            </a:r>
            <a:r>
              <a:rPr spc="25" dirty="0"/>
              <a:t>e</a:t>
            </a:r>
            <a:r>
              <a:rPr dirty="0"/>
              <a:t>lati</a:t>
            </a:r>
            <a:r>
              <a:rPr spc="-15" dirty="0"/>
              <a:t>o</a:t>
            </a:r>
            <a:r>
              <a:rPr spc="135" dirty="0"/>
              <a:t>n</a:t>
            </a:r>
            <a:r>
              <a:rPr spc="-220" dirty="0"/>
              <a:t> </a:t>
            </a:r>
            <a:r>
              <a:rPr spc="95" dirty="0"/>
              <a:t>b</a:t>
            </a:r>
            <a:r>
              <a:rPr spc="75" dirty="0"/>
              <a:t>e</a:t>
            </a:r>
            <a:r>
              <a:rPr spc="80" dirty="0"/>
              <a:t>tw</a:t>
            </a:r>
            <a:r>
              <a:rPr spc="70" dirty="0"/>
              <a:t>e</a:t>
            </a:r>
            <a:r>
              <a:rPr spc="80" dirty="0"/>
              <a:t>en</a:t>
            </a:r>
            <a:r>
              <a:rPr spc="-235" dirty="0"/>
              <a:t> </a:t>
            </a:r>
            <a:r>
              <a:rPr spc="110" dirty="0"/>
              <a:t>Chu</a:t>
            </a:r>
            <a:r>
              <a:rPr spc="25" dirty="0"/>
              <a:t>rn</a:t>
            </a:r>
            <a:r>
              <a:rPr spc="-305" dirty="0"/>
              <a:t> </a:t>
            </a:r>
            <a:r>
              <a:rPr spc="-50" dirty="0"/>
              <a:t>a</a:t>
            </a:r>
            <a:r>
              <a:rPr spc="150" dirty="0"/>
              <a:t>nd</a:t>
            </a:r>
            <a:r>
              <a:rPr spc="-275" dirty="0"/>
              <a:t> </a:t>
            </a:r>
            <a:r>
              <a:rPr spc="55" dirty="0"/>
              <a:t>Othe</a:t>
            </a:r>
            <a:r>
              <a:rPr spc="25" dirty="0"/>
              <a:t>r</a:t>
            </a:r>
            <a:r>
              <a:rPr spc="-110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7" y="1231391"/>
            <a:ext cx="5964478" cy="39044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2030" y="803224"/>
            <a:ext cx="763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40" dirty="0">
                <a:latin typeface="Verdana"/>
                <a:cs typeface="Verdana"/>
              </a:rPr>
              <a:t>From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heat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map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below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can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find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direct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and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in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direct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co-relation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between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various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400" spc="-35" dirty="0">
                <a:latin typeface="Verdana"/>
                <a:cs typeface="Verdana"/>
              </a:rPr>
              <a:t>factors.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127" y="256793"/>
            <a:ext cx="74060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R</a:t>
            </a:r>
            <a:r>
              <a:rPr spc="30" dirty="0"/>
              <a:t>e</a:t>
            </a:r>
            <a:r>
              <a:rPr dirty="0"/>
              <a:t>lati</a:t>
            </a:r>
            <a:r>
              <a:rPr spc="-10" dirty="0"/>
              <a:t>o</a:t>
            </a:r>
            <a:r>
              <a:rPr spc="135" dirty="0"/>
              <a:t>n</a:t>
            </a:r>
            <a:r>
              <a:rPr spc="-220" dirty="0"/>
              <a:t> </a:t>
            </a:r>
            <a:r>
              <a:rPr spc="95" dirty="0"/>
              <a:t>b</a:t>
            </a:r>
            <a:r>
              <a:rPr spc="75" dirty="0"/>
              <a:t>e</a:t>
            </a:r>
            <a:r>
              <a:rPr spc="65" dirty="0"/>
              <a:t>twe</a:t>
            </a:r>
            <a:r>
              <a:rPr spc="50" dirty="0"/>
              <a:t>e</a:t>
            </a:r>
            <a:r>
              <a:rPr spc="135" dirty="0"/>
              <a:t>n</a:t>
            </a:r>
            <a:r>
              <a:rPr spc="-220" dirty="0"/>
              <a:t> </a:t>
            </a:r>
            <a:r>
              <a:rPr spc="105" dirty="0"/>
              <a:t>Ch</a:t>
            </a:r>
            <a:r>
              <a:rPr spc="114" dirty="0"/>
              <a:t>u</a:t>
            </a:r>
            <a:r>
              <a:rPr spc="25" dirty="0"/>
              <a:t>rn</a:t>
            </a:r>
            <a:r>
              <a:rPr spc="-290" dirty="0"/>
              <a:t> </a:t>
            </a:r>
            <a:r>
              <a:rPr spc="-60" dirty="0"/>
              <a:t>a</a:t>
            </a:r>
            <a:r>
              <a:rPr spc="150" dirty="0"/>
              <a:t>nd</a:t>
            </a:r>
            <a:r>
              <a:rPr spc="-270" dirty="0"/>
              <a:t> </a:t>
            </a:r>
            <a:r>
              <a:rPr spc="160" dirty="0"/>
              <a:t>O</a:t>
            </a:r>
            <a:r>
              <a:rPr spc="25" dirty="0"/>
              <a:t>the</a:t>
            </a:r>
            <a:r>
              <a:rPr dirty="0"/>
              <a:t>r</a:t>
            </a:r>
            <a:r>
              <a:rPr spc="-1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26" y="918115"/>
            <a:ext cx="7676515" cy="295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55" dirty="0">
                <a:latin typeface="Verdana"/>
                <a:cs typeface="Verdana"/>
              </a:rPr>
              <a:t>From </a:t>
            </a:r>
            <a:r>
              <a:rPr sz="1600" spc="25" dirty="0">
                <a:latin typeface="Verdana"/>
                <a:cs typeface="Verdana"/>
              </a:rPr>
              <a:t>heat </a:t>
            </a:r>
            <a:r>
              <a:rPr sz="1600" spc="70" dirty="0">
                <a:latin typeface="Verdana"/>
                <a:cs typeface="Verdana"/>
              </a:rPr>
              <a:t>map </a:t>
            </a:r>
            <a:r>
              <a:rPr sz="1600" spc="60" dirty="0">
                <a:latin typeface="Verdana"/>
                <a:cs typeface="Verdana"/>
              </a:rPr>
              <a:t>we </a:t>
            </a:r>
            <a:r>
              <a:rPr sz="1600" spc="40" dirty="0">
                <a:latin typeface="Verdana"/>
                <a:cs typeface="Verdana"/>
              </a:rPr>
              <a:t>can </a:t>
            </a:r>
            <a:r>
              <a:rPr sz="1600" spc="45" dirty="0">
                <a:latin typeface="Verdana"/>
                <a:cs typeface="Verdana"/>
              </a:rPr>
              <a:t>conclude </a:t>
            </a:r>
            <a:r>
              <a:rPr sz="1600" spc="20" dirty="0">
                <a:latin typeface="Verdana"/>
                <a:cs typeface="Verdana"/>
              </a:rPr>
              <a:t>that </a:t>
            </a:r>
            <a:r>
              <a:rPr sz="1600" spc="-10" dirty="0">
                <a:latin typeface="Verdana"/>
                <a:cs typeface="Verdana"/>
              </a:rPr>
              <a:t>Total </a:t>
            </a:r>
            <a:r>
              <a:rPr sz="1600" dirty="0">
                <a:latin typeface="Verdana"/>
                <a:cs typeface="Verdana"/>
              </a:rPr>
              <a:t>day </a:t>
            </a:r>
            <a:r>
              <a:rPr sz="1600" spc="30" dirty="0">
                <a:latin typeface="Verdana"/>
                <a:cs typeface="Verdana"/>
              </a:rPr>
              <a:t>minutes </a:t>
            </a:r>
            <a:r>
              <a:rPr sz="1600" spc="5" dirty="0">
                <a:latin typeface="Verdana"/>
                <a:cs typeface="Verdana"/>
              </a:rPr>
              <a:t>directly </a:t>
            </a:r>
            <a:r>
              <a:rPr sz="1600" spc="-10" dirty="0">
                <a:latin typeface="Verdana"/>
                <a:cs typeface="Verdana"/>
              </a:rPr>
              <a:t>co-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related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to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Total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charge,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Total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evening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minutes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directly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co-related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Total </a:t>
            </a:r>
            <a:r>
              <a:rPr sz="1600" spc="20" dirty="0">
                <a:latin typeface="Verdana"/>
                <a:cs typeface="Verdana"/>
              </a:rPr>
              <a:t>evening </a:t>
            </a:r>
            <a:r>
              <a:rPr sz="1600" spc="-5" dirty="0">
                <a:latin typeface="Verdana"/>
                <a:cs typeface="Verdana"/>
              </a:rPr>
              <a:t>charge, </a:t>
            </a:r>
            <a:r>
              <a:rPr sz="1600" spc="-10" dirty="0">
                <a:latin typeface="Verdana"/>
                <a:cs typeface="Verdana"/>
              </a:rPr>
              <a:t>Total </a:t>
            </a:r>
            <a:r>
              <a:rPr sz="1600" spc="50" dirty="0">
                <a:latin typeface="Verdana"/>
                <a:cs typeface="Verdana"/>
              </a:rPr>
              <a:t>night </a:t>
            </a:r>
            <a:r>
              <a:rPr sz="1600" spc="30" dirty="0">
                <a:latin typeface="Verdana"/>
                <a:cs typeface="Verdana"/>
              </a:rPr>
              <a:t>minutes </a:t>
            </a:r>
            <a:r>
              <a:rPr sz="1600" dirty="0">
                <a:latin typeface="Verdana"/>
                <a:cs typeface="Verdana"/>
              </a:rPr>
              <a:t>directly co-related </a:t>
            </a:r>
            <a:r>
              <a:rPr sz="1600" spc="2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Total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night </a:t>
            </a:r>
            <a:r>
              <a:rPr sz="1600" spc="-5" dirty="0">
                <a:latin typeface="Verdana"/>
                <a:cs typeface="Verdana"/>
              </a:rPr>
              <a:t>charge, Total </a:t>
            </a:r>
            <a:r>
              <a:rPr sz="1600" spc="10" dirty="0">
                <a:latin typeface="Verdana"/>
                <a:cs typeface="Verdana"/>
              </a:rPr>
              <a:t>international </a:t>
            </a:r>
            <a:r>
              <a:rPr sz="1600" spc="35" dirty="0">
                <a:latin typeface="Verdana"/>
                <a:cs typeface="Verdana"/>
              </a:rPr>
              <a:t>minutes </a:t>
            </a:r>
            <a:r>
              <a:rPr sz="1600" dirty="0">
                <a:latin typeface="Verdana"/>
                <a:cs typeface="Verdana"/>
              </a:rPr>
              <a:t>directly co-related </a:t>
            </a:r>
            <a:r>
              <a:rPr sz="1600" spc="25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Total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international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charge.</a:t>
            </a:r>
            <a:endParaRPr sz="16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10" dirty="0">
                <a:latin typeface="Verdana"/>
                <a:cs typeface="Verdana"/>
              </a:rPr>
              <a:t>There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not </a:t>
            </a:r>
            <a:r>
              <a:rPr sz="1600" spc="35" dirty="0">
                <a:latin typeface="Verdana"/>
                <a:cs typeface="Verdana"/>
              </a:rPr>
              <a:t>more </a:t>
            </a:r>
            <a:r>
              <a:rPr sz="1600" spc="55" dirty="0">
                <a:latin typeface="Verdana"/>
                <a:cs typeface="Verdana"/>
              </a:rPr>
              <a:t>but </a:t>
            </a:r>
            <a:r>
              <a:rPr sz="1600" spc="30" dirty="0">
                <a:latin typeface="Verdana"/>
                <a:cs typeface="Verdana"/>
              </a:rPr>
              <a:t>some </a:t>
            </a:r>
            <a:r>
              <a:rPr sz="1600" spc="45" dirty="0">
                <a:latin typeface="Verdana"/>
                <a:cs typeface="Verdana"/>
              </a:rPr>
              <a:t>what </a:t>
            </a:r>
            <a:r>
              <a:rPr sz="1600" dirty="0">
                <a:latin typeface="Verdana"/>
                <a:cs typeface="Verdana"/>
              </a:rPr>
              <a:t>co-relation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between </a:t>
            </a:r>
            <a:r>
              <a:rPr sz="1600" spc="-10" dirty="0">
                <a:latin typeface="Verdana"/>
                <a:cs typeface="Verdana"/>
              </a:rPr>
              <a:t>Total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day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minutes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Churn,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Total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day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charge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churn,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Customer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service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calls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churn.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16935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Cont</a:t>
            </a:r>
            <a:r>
              <a:rPr spc="45" dirty="0"/>
              <a:t>e</a:t>
            </a:r>
            <a:r>
              <a:rPr spc="8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26" y="864184"/>
            <a:ext cx="7058025" cy="3442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30" dirty="0">
                <a:latin typeface="Verdana"/>
                <a:cs typeface="Verdana"/>
              </a:rPr>
              <a:t>Introduction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100" dirty="0">
                <a:latin typeface="Verdana"/>
                <a:cs typeface="Verdana"/>
              </a:rPr>
              <a:t>C</a:t>
            </a:r>
            <a:r>
              <a:rPr sz="2800" spc="75" dirty="0">
                <a:latin typeface="Verdana"/>
                <a:cs typeface="Verdana"/>
              </a:rPr>
              <a:t>h</a:t>
            </a:r>
            <a:r>
              <a:rPr sz="2800" spc="60" dirty="0">
                <a:latin typeface="Verdana"/>
                <a:cs typeface="Verdana"/>
              </a:rPr>
              <a:t>urn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130" dirty="0">
                <a:latin typeface="Verdana"/>
                <a:cs typeface="Verdana"/>
              </a:rPr>
              <a:t>n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t</a:t>
            </a:r>
            <a:r>
              <a:rPr sz="2800" spc="70" dirty="0">
                <a:latin typeface="Verdana"/>
                <a:cs typeface="Verdana"/>
              </a:rPr>
              <a:t>eleco</a:t>
            </a:r>
            <a:r>
              <a:rPr sz="2800" spc="114" dirty="0">
                <a:latin typeface="Verdana"/>
                <a:cs typeface="Verdana"/>
              </a:rPr>
              <a:t>m</a:t>
            </a:r>
            <a:r>
              <a:rPr sz="2800" spc="145" dirty="0">
                <a:latin typeface="Verdana"/>
                <a:cs typeface="Verdana"/>
              </a:rPr>
              <a:t>mun</a:t>
            </a:r>
            <a:r>
              <a:rPr sz="2800" spc="30" dirty="0">
                <a:latin typeface="Verdana"/>
                <a:cs typeface="Verdana"/>
              </a:rPr>
              <a:t>i</a:t>
            </a:r>
            <a:r>
              <a:rPr sz="2800" spc="50" dirty="0">
                <a:latin typeface="Verdana"/>
                <a:cs typeface="Verdana"/>
              </a:rPr>
              <a:t>ca</a:t>
            </a:r>
            <a:r>
              <a:rPr sz="2800" spc="20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45" dirty="0">
                <a:latin typeface="Verdana"/>
                <a:cs typeface="Verdana"/>
              </a:rPr>
              <a:t>o</a:t>
            </a:r>
            <a:r>
              <a:rPr sz="2800" spc="130" dirty="0">
                <a:latin typeface="Verdana"/>
                <a:cs typeface="Verdana"/>
              </a:rPr>
              <a:t>n</a:t>
            </a:r>
            <a:r>
              <a:rPr sz="2800" spc="-32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145" dirty="0">
                <a:latin typeface="Verdana"/>
                <a:cs typeface="Verdana"/>
              </a:rPr>
              <a:t>n</a:t>
            </a:r>
            <a:r>
              <a:rPr sz="2800" spc="120" dirty="0">
                <a:latin typeface="Verdana"/>
                <a:cs typeface="Verdana"/>
              </a:rPr>
              <a:t>d</a:t>
            </a:r>
            <a:r>
              <a:rPr sz="2800" spc="25" dirty="0">
                <a:latin typeface="Verdana"/>
                <a:cs typeface="Verdana"/>
              </a:rPr>
              <a:t>us</a:t>
            </a:r>
            <a:r>
              <a:rPr sz="2800" spc="20" dirty="0">
                <a:latin typeface="Verdana"/>
                <a:cs typeface="Verdana"/>
              </a:rPr>
              <a:t>t</a:t>
            </a:r>
            <a:r>
              <a:rPr sz="2800" spc="-105" dirty="0">
                <a:latin typeface="Verdana"/>
                <a:cs typeface="Verdana"/>
              </a:rPr>
              <a:t>ry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100" dirty="0">
                <a:latin typeface="Verdana"/>
                <a:cs typeface="Verdana"/>
              </a:rPr>
              <a:t>Pr</a:t>
            </a:r>
            <a:r>
              <a:rPr sz="2800" spc="105" dirty="0">
                <a:latin typeface="Verdana"/>
                <a:cs typeface="Verdana"/>
              </a:rPr>
              <a:t>o</a:t>
            </a:r>
            <a:r>
              <a:rPr sz="2800" spc="150" dirty="0">
                <a:latin typeface="Verdana"/>
                <a:cs typeface="Verdana"/>
              </a:rPr>
              <a:t>b</a:t>
            </a:r>
            <a:r>
              <a:rPr sz="2800" spc="-30" dirty="0">
                <a:latin typeface="Verdana"/>
                <a:cs typeface="Verdana"/>
              </a:rPr>
              <a:t>l</a:t>
            </a:r>
            <a:r>
              <a:rPr sz="2800" spc="140" dirty="0">
                <a:latin typeface="Verdana"/>
                <a:cs typeface="Verdana"/>
              </a:rPr>
              <a:t>em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d</a:t>
            </a:r>
            <a:r>
              <a:rPr sz="2800" spc="-5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f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80" dirty="0">
                <a:latin typeface="Verdana"/>
                <a:cs typeface="Verdana"/>
              </a:rPr>
              <a:t>n</a:t>
            </a:r>
            <a:r>
              <a:rPr sz="2800" spc="15" dirty="0">
                <a:latin typeface="Verdana"/>
                <a:cs typeface="Verdana"/>
              </a:rPr>
              <a:t>i</a:t>
            </a:r>
            <a:r>
              <a:rPr sz="2800" spc="40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i</a:t>
            </a:r>
            <a:r>
              <a:rPr sz="2800" spc="45" dirty="0">
                <a:latin typeface="Verdana"/>
                <a:cs typeface="Verdana"/>
              </a:rPr>
              <a:t>o</a:t>
            </a:r>
            <a:r>
              <a:rPr sz="2800" spc="130" dirty="0"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120" dirty="0">
                <a:latin typeface="Verdana"/>
                <a:cs typeface="Verdana"/>
              </a:rPr>
              <a:t>EDA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o</a:t>
            </a:r>
            <a:r>
              <a:rPr sz="2800" spc="130" dirty="0">
                <a:latin typeface="Verdana"/>
                <a:cs typeface="Verdana"/>
              </a:rPr>
              <a:t>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g</a:t>
            </a:r>
            <a:r>
              <a:rPr sz="2800" spc="30" dirty="0">
                <a:latin typeface="Verdana"/>
                <a:cs typeface="Verdana"/>
              </a:rPr>
              <a:t>i</a:t>
            </a:r>
            <a:r>
              <a:rPr sz="2800" spc="-150" dirty="0">
                <a:latin typeface="Verdana"/>
                <a:cs typeface="Verdana"/>
              </a:rPr>
              <a:t>v</a:t>
            </a:r>
            <a:r>
              <a:rPr sz="2800" spc="80" dirty="0">
                <a:latin typeface="Verdana"/>
                <a:cs typeface="Verdana"/>
              </a:rPr>
              <a:t>en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35" dirty="0"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70" dirty="0">
                <a:latin typeface="Verdana"/>
                <a:cs typeface="Verdana"/>
              </a:rPr>
              <a:t>Churn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perc</a:t>
            </a:r>
            <a:r>
              <a:rPr sz="2800" spc="65" dirty="0">
                <a:latin typeface="Verdana"/>
                <a:cs typeface="Verdana"/>
              </a:rPr>
              <a:t>e</a:t>
            </a:r>
            <a:r>
              <a:rPr sz="2800" spc="70" dirty="0">
                <a:latin typeface="Verdana"/>
                <a:cs typeface="Verdana"/>
              </a:rPr>
              <a:t>ntage</a:t>
            </a:r>
            <a:r>
              <a:rPr sz="2800" spc="-30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o</a:t>
            </a:r>
            <a:r>
              <a:rPr sz="2800" spc="-35" dirty="0">
                <a:latin typeface="Verdana"/>
                <a:cs typeface="Verdana"/>
              </a:rPr>
              <a:t>f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sta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30" dirty="0">
                <a:latin typeface="Verdana"/>
                <a:cs typeface="Verdana"/>
              </a:rPr>
              <a:t>es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(</a:t>
            </a:r>
            <a:r>
              <a:rPr sz="2800" spc="5" dirty="0">
                <a:latin typeface="Verdana"/>
                <a:cs typeface="Verdana"/>
              </a:rPr>
              <a:t>EDA)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85" dirty="0">
                <a:latin typeface="Verdana"/>
                <a:cs typeface="Verdana"/>
              </a:rPr>
              <a:t>R</a:t>
            </a:r>
            <a:r>
              <a:rPr sz="2800" spc="10" dirty="0">
                <a:latin typeface="Verdana"/>
                <a:cs typeface="Verdana"/>
              </a:rPr>
              <a:t>elati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25" dirty="0">
                <a:latin typeface="Verdana"/>
                <a:cs typeface="Verdana"/>
              </a:rPr>
              <a:t>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80" dirty="0">
                <a:latin typeface="Verdana"/>
                <a:cs typeface="Verdana"/>
              </a:rPr>
              <a:t>be</a:t>
            </a:r>
            <a:r>
              <a:rPr sz="2800" spc="55" dirty="0">
                <a:latin typeface="Verdana"/>
                <a:cs typeface="Verdana"/>
              </a:rPr>
              <a:t>t</a:t>
            </a:r>
            <a:r>
              <a:rPr sz="2800" spc="114" dirty="0">
                <a:latin typeface="Verdana"/>
                <a:cs typeface="Verdana"/>
              </a:rPr>
              <a:t>w</a:t>
            </a:r>
            <a:r>
              <a:rPr sz="2800" spc="90" dirty="0">
                <a:latin typeface="Verdana"/>
                <a:cs typeface="Verdana"/>
              </a:rPr>
              <a:t>e</a:t>
            </a:r>
            <a:r>
              <a:rPr sz="2800" spc="75" dirty="0">
                <a:latin typeface="Verdana"/>
                <a:cs typeface="Verdana"/>
              </a:rPr>
              <a:t>en</a:t>
            </a:r>
            <a:r>
              <a:rPr sz="2800" spc="-31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Churn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85" dirty="0">
                <a:latin typeface="Verdana"/>
                <a:cs typeface="Verdana"/>
              </a:rPr>
              <a:t>and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spc="85" dirty="0">
                <a:latin typeface="Verdana"/>
                <a:cs typeface="Verdana"/>
              </a:rPr>
              <a:t>Oth</a:t>
            </a:r>
            <a:r>
              <a:rPr sz="2800" spc="90" dirty="0">
                <a:latin typeface="Verdana"/>
                <a:cs typeface="Verdana"/>
              </a:rPr>
              <a:t>e</a:t>
            </a:r>
            <a:r>
              <a:rPr sz="2800" spc="-80" dirty="0">
                <a:latin typeface="Verdana"/>
                <a:cs typeface="Verdana"/>
              </a:rPr>
              <a:t>rs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50" dirty="0"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25" dirty="0"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127" y="256793"/>
            <a:ext cx="22936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5" dirty="0"/>
              <a:t>Concl</a:t>
            </a:r>
            <a:r>
              <a:rPr spc="105" dirty="0"/>
              <a:t>u</a:t>
            </a:r>
            <a:r>
              <a:rPr spc="15" dirty="0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612" y="808939"/>
            <a:ext cx="790892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600" spc="55" dirty="0">
                <a:latin typeface="Verdana"/>
                <a:cs typeface="Verdana"/>
              </a:rPr>
              <a:t>From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given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data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after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performing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EAD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comparison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all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the </a:t>
            </a:r>
            <a:r>
              <a:rPr sz="1600" spc="20" dirty="0">
                <a:latin typeface="Verdana"/>
                <a:cs typeface="Verdana"/>
              </a:rPr>
              <a:t>elements </a:t>
            </a:r>
            <a:r>
              <a:rPr sz="1600" spc="60" dirty="0">
                <a:latin typeface="Verdana"/>
                <a:cs typeface="Verdana"/>
              </a:rPr>
              <a:t>we </a:t>
            </a:r>
            <a:r>
              <a:rPr sz="1600" spc="-40" dirty="0">
                <a:latin typeface="Verdana"/>
                <a:cs typeface="Verdana"/>
              </a:rPr>
              <a:t>say </a:t>
            </a:r>
            <a:r>
              <a:rPr sz="1600" spc="20" dirty="0">
                <a:latin typeface="Verdana"/>
                <a:cs typeface="Verdana"/>
              </a:rPr>
              <a:t>that </a:t>
            </a:r>
            <a:r>
              <a:rPr sz="1600" spc="15" dirty="0">
                <a:latin typeface="Verdana"/>
                <a:cs typeface="Verdana"/>
              </a:rPr>
              <a:t>there </a:t>
            </a:r>
            <a:r>
              <a:rPr sz="1600" spc="-10" dirty="0">
                <a:latin typeface="Verdana"/>
                <a:cs typeface="Verdana"/>
              </a:rPr>
              <a:t>are </a:t>
            </a:r>
            <a:r>
              <a:rPr sz="1600" spc="35" dirty="0">
                <a:latin typeface="Verdana"/>
                <a:cs typeface="Verdana"/>
              </a:rPr>
              <a:t>some </a:t>
            </a:r>
            <a:r>
              <a:rPr sz="1600" spc="-5" dirty="0">
                <a:latin typeface="Verdana"/>
                <a:cs typeface="Verdana"/>
              </a:rPr>
              <a:t>factors </a:t>
            </a:r>
            <a:r>
              <a:rPr sz="1600" spc="60" dirty="0">
                <a:latin typeface="Verdana"/>
                <a:cs typeface="Verdana"/>
              </a:rPr>
              <a:t>which </a:t>
            </a:r>
            <a:r>
              <a:rPr sz="1600" spc="45" dirty="0">
                <a:latin typeface="Verdana"/>
                <a:cs typeface="Verdana"/>
              </a:rPr>
              <a:t>company </a:t>
            </a:r>
            <a:r>
              <a:rPr sz="1600" spc="35" dirty="0">
                <a:latin typeface="Verdana"/>
                <a:cs typeface="Verdana"/>
              </a:rPr>
              <a:t>should 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k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are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i</a:t>
            </a:r>
            <a:r>
              <a:rPr sz="1600" spc="50" dirty="0">
                <a:latin typeface="Verdana"/>
                <a:cs typeface="Verdana"/>
              </a:rPr>
              <a:t>n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4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si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ra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30" dirty="0">
                <a:latin typeface="Verdana"/>
                <a:cs typeface="Verdana"/>
              </a:rPr>
              <a:t>io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01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States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with </a:t>
            </a:r>
            <a:r>
              <a:rPr sz="1600" spc="60" dirty="0">
                <a:latin typeface="Verdana"/>
                <a:cs typeface="Verdana"/>
              </a:rPr>
              <a:t>high </a:t>
            </a:r>
            <a:r>
              <a:rPr sz="1600" spc="30" dirty="0">
                <a:latin typeface="Verdana"/>
                <a:cs typeface="Verdana"/>
              </a:rPr>
              <a:t>percentage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40" dirty="0">
                <a:latin typeface="Verdana"/>
                <a:cs typeface="Verdana"/>
              </a:rPr>
              <a:t>Churn </a:t>
            </a:r>
            <a:r>
              <a:rPr sz="1600" spc="-15" dirty="0">
                <a:latin typeface="Verdana"/>
                <a:cs typeface="Verdana"/>
              </a:rPr>
              <a:t>are </a:t>
            </a:r>
            <a:r>
              <a:rPr sz="1600" spc="40" dirty="0">
                <a:latin typeface="Verdana"/>
                <a:cs typeface="Verdana"/>
              </a:rPr>
              <a:t>not </a:t>
            </a:r>
            <a:r>
              <a:rPr sz="1600" spc="35" dirty="0">
                <a:latin typeface="Verdana"/>
                <a:cs typeface="Verdana"/>
              </a:rPr>
              <a:t>approaching </a:t>
            </a:r>
            <a:r>
              <a:rPr sz="1600" spc="15" dirty="0">
                <a:latin typeface="Verdana"/>
                <a:cs typeface="Verdana"/>
              </a:rPr>
              <a:t>towards 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costumer </a:t>
            </a:r>
            <a:r>
              <a:rPr sz="1600" spc="-15" dirty="0">
                <a:latin typeface="Verdana"/>
                <a:cs typeface="Verdana"/>
              </a:rPr>
              <a:t>service </a:t>
            </a:r>
            <a:r>
              <a:rPr sz="1600" spc="-20" dirty="0">
                <a:latin typeface="Verdana"/>
                <a:cs typeface="Verdana"/>
              </a:rPr>
              <a:t>center.</a:t>
            </a:r>
            <a:r>
              <a:rPr sz="1600" spc="-15" dirty="0">
                <a:latin typeface="Verdana"/>
                <a:cs typeface="Verdana"/>
              </a:rPr>
              <a:t> Instead </a:t>
            </a:r>
            <a:r>
              <a:rPr sz="1600" spc="60" dirty="0">
                <a:latin typeface="Verdana"/>
                <a:cs typeface="Verdana"/>
              </a:rPr>
              <a:t>when </a:t>
            </a:r>
            <a:r>
              <a:rPr sz="1600" spc="25" dirty="0">
                <a:latin typeface="Verdana"/>
                <a:cs typeface="Verdana"/>
              </a:rPr>
              <a:t>port </a:t>
            </a:r>
            <a:r>
              <a:rPr sz="1600" spc="10" dirty="0">
                <a:latin typeface="Verdana"/>
                <a:cs typeface="Verdana"/>
              </a:rPr>
              <a:t>request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put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30" dirty="0">
                <a:latin typeface="Verdana"/>
                <a:cs typeface="Verdana"/>
              </a:rPr>
              <a:t>some 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customers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customer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service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should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approach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them.</a:t>
            </a:r>
            <a:endParaRPr sz="1600" dirty="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There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49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mix</a:t>
            </a:r>
            <a:r>
              <a:rPr sz="1600" spc="49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match</a:t>
            </a:r>
            <a:r>
              <a:rPr sz="1600" spc="484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churn</a:t>
            </a:r>
            <a:r>
              <a:rPr sz="1600" spc="4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rate</a:t>
            </a:r>
            <a:r>
              <a:rPr sz="1600" spc="48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for</a:t>
            </a:r>
            <a:r>
              <a:rPr sz="1600" spc="5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voice</a:t>
            </a:r>
            <a:r>
              <a:rPr sz="1600" spc="48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mail</a:t>
            </a:r>
            <a:r>
              <a:rPr sz="1600" spc="51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plans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and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voice</a:t>
            </a:r>
            <a:r>
              <a:rPr sz="1600" spc="48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mail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Verdana"/>
                <a:cs typeface="Verdana"/>
              </a:rPr>
              <a:t>messages.</a:t>
            </a:r>
            <a:endParaRPr sz="1600" dirty="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People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with</a:t>
            </a:r>
            <a:r>
              <a:rPr sz="1600" spc="1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international</a:t>
            </a:r>
            <a:r>
              <a:rPr sz="1600" spc="16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plan</a:t>
            </a:r>
            <a:r>
              <a:rPr sz="1600" spc="180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who</a:t>
            </a:r>
            <a:r>
              <a:rPr sz="1600" spc="16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use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more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international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minutes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are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114" dirty="0">
                <a:latin typeface="Verdana"/>
                <a:cs typeface="Verdana"/>
              </a:rPr>
              <a:t>m</a:t>
            </a:r>
            <a:r>
              <a:rPr sz="1600" spc="60" dirty="0">
                <a:latin typeface="Verdana"/>
                <a:cs typeface="Verdana"/>
              </a:rPr>
              <a:t>o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spc="20" dirty="0">
                <a:latin typeface="Verdana"/>
                <a:cs typeface="Verdana"/>
              </a:rPr>
              <a:t>i</a:t>
            </a:r>
            <a:r>
              <a:rPr sz="1600" spc="35" dirty="0">
                <a:latin typeface="Verdana"/>
                <a:cs typeface="Verdana"/>
              </a:rPr>
              <a:t>n</a:t>
            </a:r>
            <a:r>
              <a:rPr sz="1600" spc="105" dirty="0">
                <a:latin typeface="Verdana"/>
                <a:cs typeface="Verdana"/>
              </a:rPr>
              <a:t>g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t</a:t>
            </a:r>
            <a:r>
              <a:rPr sz="1600" spc="45" dirty="0">
                <a:latin typeface="Verdana"/>
                <a:cs typeface="Verdana"/>
              </a:rPr>
              <a:t>ow</a:t>
            </a:r>
            <a:r>
              <a:rPr sz="1600" spc="40" dirty="0">
                <a:latin typeface="Verdana"/>
                <a:cs typeface="Verdana"/>
              </a:rPr>
              <a:t>a</a:t>
            </a:r>
            <a:r>
              <a:rPr sz="1600" spc="20" dirty="0">
                <a:latin typeface="Verdana"/>
                <a:cs typeface="Verdana"/>
              </a:rPr>
              <a:t>rd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c</a:t>
            </a:r>
            <a:r>
              <a:rPr sz="1600" spc="65" dirty="0">
                <a:latin typeface="Verdana"/>
                <a:cs typeface="Verdana"/>
              </a:rPr>
              <a:t>h</a:t>
            </a:r>
            <a:r>
              <a:rPr sz="1600" spc="35" dirty="0">
                <a:latin typeface="Verdana"/>
                <a:cs typeface="Verdana"/>
              </a:rPr>
              <a:t>ur</a:t>
            </a:r>
            <a:r>
              <a:rPr sz="1600" spc="25" dirty="0">
                <a:latin typeface="Verdana"/>
                <a:cs typeface="Verdana"/>
              </a:rPr>
              <a:t>n</a:t>
            </a:r>
            <a:r>
              <a:rPr sz="1600" spc="-245" dirty="0"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127" y="256793"/>
            <a:ext cx="22936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5" dirty="0"/>
              <a:t>Concl</a:t>
            </a:r>
            <a:r>
              <a:rPr spc="105" dirty="0"/>
              <a:t>u</a:t>
            </a:r>
            <a:r>
              <a:rPr spc="15" dirty="0"/>
              <a:t>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127" y="808939"/>
            <a:ext cx="7826375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US" sz="1600" dirty="0">
                <a:latin typeface="Verdana"/>
                <a:cs typeface="Verdana"/>
              </a:rPr>
              <a:t>In Customer service calls data shows us that whenever an unsatisfied called the service center the churn rate is high, which means the service center didn’t resolve the customer issue.</a:t>
            </a:r>
            <a:endParaRPr sz="1600" dirty="0">
              <a:latin typeface="Verdana"/>
              <a:cs typeface="Verdana"/>
            </a:endParaRPr>
          </a:p>
          <a:p>
            <a:pPr marL="299085" marR="7620" indent="-287020" algn="just">
              <a:lnSpc>
                <a:spcPts val="2880"/>
              </a:lnSpc>
              <a:spcBef>
                <a:spcPts val="254"/>
              </a:spcBef>
              <a:buFont typeface="Arial MT"/>
              <a:buChar char="•"/>
              <a:tabLst>
                <a:tab pos="299720" algn="l"/>
              </a:tabLst>
            </a:pPr>
            <a:r>
              <a:rPr lang="en-IN" sz="1600" spc="25" dirty="0">
                <a:latin typeface="Verdana"/>
                <a:cs typeface="Verdana"/>
              </a:rPr>
              <a:t>For </a:t>
            </a:r>
            <a:r>
              <a:rPr lang="en-IN" sz="1600" spc="-15" dirty="0">
                <a:latin typeface="Verdana"/>
                <a:cs typeface="Verdana"/>
              </a:rPr>
              <a:t>a </a:t>
            </a:r>
            <a:r>
              <a:rPr lang="en-IN" sz="1600" spc="35" dirty="0">
                <a:latin typeface="Verdana"/>
                <a:cs typeface="Verdana"/>
              </a:rPr>
              <a:t>telecom </a:t>
            </a:r>
            <a:r>
              <a:rPr lang="en-IN" sz="1600" spc="40" dirty="0">
                <a:latin typeface="Verdana"/>
                <a:cs typeface="Verdana"/>
              </a:rPr>
              <a:t>company </a:t>
            </a:r>
            <a:r>
              <a:rPr lang="en-IN" sz="1600" spc="5" dirty="0">
                <a:latin typeface="Verdana"/>
                <a:cs typeface="Verdana"/>
              </a:rPr>
              <a:t>it </a:t>
            </a:r>
            <a:r>
              <a:rPr lang="en-IN" sz="1600" spc="-30" dirty="0">
                <a:latin typeface="Verdana"/>
                <a:cs typeface="Verdana"/>
              </a:rPr>
              <a:t>is </a:t>
            </a:r>
            <a:r>
              <a:rPr lang="en-IN" sz="1600" spc="-10" dirty="0">
                <a:latin typeface="Verdana"/>
                <a:cs typeface="Verdana"/>
              </a:rPr>
              <a:t>necessary </a:t>
            </a:r>
            <a:r>
              <a:rPr lang="en-IN" sz="1600" spc="25" dirty="0">
                <a:latin typeface="Verdana"/>
                <a:cs typeface="Verdana"/>
              </a:rPr>
              <a:t>to </a:t>
            </a:r>
            <a:r>
              <a:rPr lang="en-IN" sz="1600" spc="35" dirty="0">
                <a:latin typeface="Verdana"/>
                <a:cs typeface="Verdana"/>
              </a:rPr>
              <a:t>approach </a:t>
            </a:r>
            <a:r>
              <a:rPr lang="en-IN" sz="1600" spc="15" dirty="0">
                <a:latin typeface="Verdana"/>
                <a:cs typeface="Verdana"/>
              </a:rPr>
              <a:t>towards </a:t>
            </a:r>
            <a:r>
              <a:rPr lang="en-IN" sz="1600" spc="20" dirty="0">
                <a:latin typeface="Verdana"/>
                <a:cs typeface="Verdana"/>
              </a:rPr>
              <a:t>customers </a:t>
            </a:r>
            <a:r>
              <a:rPr lang="en-IN" sz="1600" spc="25" dirty="0">
                <a:latin typeface="Verdana"/>
                <a:cs typeface="Verdana"/>
              </a:rPr>
              <a:t> </a:t>
            </a:r>
            <a:r>
              <a:rPr lang="en-IN" sz="1600" spc="55" dirty="0">
                <a:latin typeface="Verdana"/>
                <a:cs typeface="Verdana"/>
              </a:rPr>
              <a:t>on</a:t>
            </a:r>
            <a:r>
              <a:rPr lang="en-IN" sz="1600" spc="-140" dirty="0">
                <a:latin typeface="Verdana"/>
                <a:cs typeface="Verdana"/>
              </a:rPr>
              <a:t> </a:t>
            </a:r>
            <a:r>
              <a:rPr lang="en-IN" sz="1600" spc="55" dirty="0">
                <a:latin typeface="Verdana"/>
                <a:cs typeface="Verdana"/>
              </a:rPr>
              <a:t>ground</a:t>
            </a:r>
            <a:r>
              <a:rPr lang="en-IN" sz="1600" spc="-165" dirty="0">
                <a:latin typeface="Verdana"/>
                <a:cs typeface="Verdana"/>
              </a:rPr>
              <a:t> </a:t>
            </a:r>
            <a:r>
              <a:rPr lang="en-IN" sz="1600" spc="-20" dirty="0">
                <a:latin typeface="Verdana"/>
                <a:cs typeface="Verdana"/>
              </a:rPr>
              <a:t>level</a:t>
            </a:r>
            <a:r>
              <a:rPr lang="en-IN" sz="1600" spc="-155" dirty="0">
                <a:latin typeface="Verdana"/>
                <a:cs typeface="Verdana"/>
              </a:rPr>
              <a:t> </a:t>
            </a:r>
            <a:r>
              <a:rPr lang="en-IN" sz="1600" spc="50" dirty="0">
                <a:latin typeface="Verdana"/>
                <a:cs typeface="Verdana"/>
              </a:rPr>
              <a:t>and</a:t>
            </a:r>
            <a:r>
              <a:rPr lang="en-IN" sz="1600" spc="-140" dirty="0">
                <a:latin typeface="Verdana"/>
                <a:cs typeface="Verdana"/>
              </a:rPr>
              <a:t> </a:t>
            </a:r>
            <a:r>
              <a:rPr lang="en-IN" sz="1600" spc="40" dirty="0">
                <a:latin typeface="Verdana"/>
                <a:cs typeface="Verdana"/>
              </a:rPr>
              <a:t>within</a:t>
            </a:r>
            <a:r>
              <a:rPr lang="en-IN" sz="1600" spc="-135" dirty="0">
                <a:latin typeface="Verdana"/>
                <a:cs typeface="Verdana"/>
              </a:rPr>
              <a:t> </a:t>
            </a:r>
            <a:r>
              <a:rPr lang="en-IN" sz="1600" spc="15" dirty="0">
                <a:latin typeface="Verdana"/>
                <a:cs typeface="Verdana"/>
              </a:rPr>
              <a:t>certain</a:t>
            </a:r>
            <a:r>
              <a:rPr lang="en-IN" sz="1600" spc="-185" dirty="0">
                <a:latin typeface="Verdana"/>
                <a:cs typeface="Verdana"/>
              </a:rPr>
              <a:t> </a:t>
            </a:r>
            <a:r>
              <a:rPr lang="en-IN" sz="1600" spc="25" dirty="0">
                <a:latin typeface="Verdana"/>
                <a:cs typeface="Verdana"/>
              </a:rPr>
              <a:t>period</a:t>
            </a:r>
            <a:r>
              <a:rPr lang="en-IN" sz="1600" spc="-145" dirty="0">
                <a:latin typeface="Verdana"/>
                <a:cs typeface="Verdana"/>
              </a:rPr>
              <a:t> </a:t>
            </a:r>
            <a:r>
              <a:rPr lang="en-IN" sz="1600" spc="5" dirty="0">
                <a:latin typeface="Verdana"/>
                <a:cs typeface="Verdana"/>
              </a:rPr>
              <a:t>of</a:t>
            </a:r>
            <a:r>
              <a:rPr lang="en-IN" sz="1600" spc="-165" dirty="0">
                <a:latin typeface="Verdana"/>
                <a:cs typeface="Verdana"/>
              </a:rPr>
              <a:t> </a:t>
            </a:r>
            <a:r>
              <a:rPr lang="en-IN" sz="1600" spc="40" dirty="0">
                <a:latin typeface="Verdana"/>
                <a:cs typeface="Verdana"/>
              </a:rPr>
              <a:t>time</a:t>
            </a:r>
            <a:r>
              <a:rPr lang="en-IN" sz="1600" spc="-145" dirty="0">
                <a:latin typeface="Verdana"/>
                <a:cs typeface="Verdana"/>
              </a:rPr>
              <a:t> </a:t>
            </a:r>
            <a:r>
              <a:rPr lang="en-IN" sz="1600" spc="40" dirty="0">
                <a:latin typeface="Verdana"/>
                <a:cs typeface="Verdana"/>
              </a:rPr>
              <a:t>launch</a:t>
            </a:r>
            <a:r>
              <a:rPr lang="en-IN" sz="1600" spc="-155" dirty="0">
                <a:latin typeface="Verdana"/>
                <a:cs typeface="Verdana"/>
              </a:rPr>
              <a:t> </a:t>
            </a:r>
            <a:r>
              <a:rPr lang="en-IN" sz="1600" spc="55" dirty="0">
                <a:latin typeface="Verdana"/>
                <a:cs typeface="Verdana"/>
              </a:rPr>
              <a:t>new</a:t>
            </a:r>
            <a:r>
              <a:rPr lang="en-IN" sz="1600" spc="-130" dirty="0">
                <a:latin typeface="Verdana"/>
                <a:cs typeface="Verdana"/>
              </a:rPr>
              <a:t> </a:t>
            </a:r>
            <a:r>
              <a:rPr lang="en-IN" sz="1600" spc="-5" dirty="0">
                <a:latin typeface="Verdana"/>
                <a:cs typeface="Verdana"/>
              </a:rPr>
              <a:t>schemes.</a:t>
            </a:r>
            <a:endParaRPr sz="1600" dirty="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20" dirty="0">
                <a:latin typeface="Verdana"/>
                <a:cs typeface="Verdana"/>
              </a:rPr>
              <a:t>States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where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customers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churn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rate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high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increase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advertisement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in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that</a:t>
            </a:r>
            <a:endParaRPr sz="1600" dirty="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Verdana"/>
                <a:cs typeface="Verdana"/>
              </a:rPr>
              <a:t>area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and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increase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customer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service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centers.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127" y="256793"/>
            <a:ext cx="22942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R</a:t>
            </a:r>
            <a:r>
              <a:rPr spc="30" dirty="0"/>
              <a:t>e</a:t>
            </a:r>
            <a:r>
              <a:rPr spc="-10" dirty="0"/>
              <a:t>f</a:t>
            </a:r>
            <a:r>
              <a:rPr spc="-25" dirty="0"/>
              <a:t>e</a:t>
            </a:r>
            <a:r>
              <a:rPr spc="-30" dirty="0"/>
              <a:t>r</a:t>
            </a:r>
            <a:r>
              <a:rPr spc="-60" dirty="0"/>
              <a:t>e</a:t>
            </a:r>
            <a:r>
              <a:rPr spc="45" dirty="0"/>
              <a:t>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127" y="815644"/>
            <a:ext cx="7745730" cy="354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679">
              <a:lnSpc>
                <a:spcPct val="150100"/>
              </a:lnSpc>
              <a:spcBef>
                <a:spcPts val="100"/>
              </a:spcBef>
              <a:buAutoNum type="arabicPlain"/>
              <a:tabLst>
                <a:tab pos="234950" algn="l"/>
              </a:tabLst>
            </a:pPr>
            <a:r>
              <a:rPr sz="1400" spc="5" dirty="0">
                <a:latin typeface="Verdana"/>
                <a:cs typeface="Verdana"/>
              </a:rPr>
              <a:t>“Heterogeneous </a:t>
            </a:r>
            <a:r>
              <a:rPr sz="1400" spc="20" dirty="0">
                <a:latin typeface="Verdana"/>
                <a:cs typeface="Verdana"/>
              </a:rPr>
              <a:t>ensemble </a:t>
            </a:r>
            <a:r>
              <a:rPr sz="1400" spc="15" dirty="0">
                <a:latin typeface="Verdana"/>
                <a:cs typeface="Verdana"/>
              </a:rPr>
              <a:t>stacking </a:t>
            </a:r>
            <a:r>
              <a:rPr sz="1400" spc="35" dirty="0">
                <a:latin typeface="Verdana"/>
                <a:cs typeface="Verdana"/>
              </a:rPr>
              <a:t>with </a:t>
            </a:r>
            <a:r>
              <a:rPr sz="1400" spc="5" dirty="0">
                <a:latin typeface="Verdana"/>
                <a:cs typeface="Verdana"/>
              </a:rPr>
              <a:t>minority </a:t>
            </a:r>
            <a:r>
              <a:rPr sz="1400" spc="25" dirty="0">
                <a:latin typeface="Verdana"/>
                <a:cs typeface="Verdana"/>
              </a:rPr>
              <a:t>upliftment </a:t>
            </a:r>
            <a:r>
              <a:rPr sz="1400" spc="-20" dirty="0">
                <a:latin typeface="Verdana"/>
                <a:cs typeface="Verdana"/>
              </a:rPr>
              <a:t>(HESMU) </a:t>
            </a:r>
            <a:r>
              <a:rPr sz="1400" spc="-15" dirty="0">
                <a:latin typeface="Verdana"/>
                <a:cs typeface="Verdana"/>
              </a:rPr>
              <a:t>for </a:t>
            </a:r>
            <a:r>
              <a:rPr sz="1400" spc="30" dirty="0">
                <a:latin typeface="Verdana"/>
                <a:cs typeface="Verdana"/>
              </a:rPr>
              <a:t>churn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prediction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imbalanced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telecom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data”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K.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Sivasaankar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Karuppaiah,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N.P.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Gopalan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Palanisamy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Materials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today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45" dirty="0">
                <a:latin typeface="Verdana"/>
                <a:cs typeface="Verdana"/>
              </a:rPr>
              <a:t>:</a:t>
            </a:r>
            <a:r>
              <a:rPr sz="1400" spc="-2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Proceedings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xxx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(xxxx)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xxx.</a:t>
            </a:r>
            <a:endParaRPr sz="140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spcBef>
                <a:spcPts val="845"/>
              </a:spcBef>
              <a:buAutoNum type="arabicPlain"/>
              <a:tabLst>
                <a:tab pos="274955" algn="l"/>
              </a:tabLst>
            </a:pPr>
            <a:r>
              <a:rPr sz="1400" dirty="0">
                <a:latin typeface="Verdana"/>
                <a:cs typeface="Verdana"/>
              </a:rPr>
              <a:t>“Churn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prediction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huge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telecom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data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using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hybrid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firefly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based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classification”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By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45" dirty="0">
                <a:latin typeface="Verdana"/>
                <a:cs typeface="Verdana"/>
              </a:rPr>
              <a:t>Ammar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A.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Q.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Ahmed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Cambria Math"/>
                <a:cs typeface="Cambria Math"/>
              </a:rPr>
              <a:t>⇑</a:t>
            </a:r>
            <a:r>
              <a:rPr sz="1400" spc="55" dirty="0">
                <a:latin typeface="Cambria Math"/>
                <a:cs typeface="Cambria Math"/>
              </a:rPr>
              <a:t> </a:t>
            </a:r>
            <a:r>
              <a:rPr sz="1400" spc="-215" dirty="0">
                <a:latin typeface="Verdana"/>
                <a:cs typeface="Verdana"/>
              </a:rPr>
              <a:t>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Maheswari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D.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Egyptian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Informatics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Journal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xxx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(2017)</a:t>
            </a:r>
            <a:r>
              <a:rPr sz="1400" spc="-90" dirty="0">
                <a:latin typeface="Verdana"/>
                <a:cs typeface="Verdana"/>
              </a:rPr>
              <a:t> xxx-xxx</a:t>
            </a:r>
            <a:endParaRPr sz="1400">
              <a:latin typeface="Verdana"/>
              <a:cs typeface="Verdana"/>
            </a:endParaRPr>
          </a:p>
          <a:p>
            <a:pPr marL="12700" marR="454659">
              <a:lnSpc>
                <a:spcPct val="150100"/>
              </a:lnSpc>
              <a:buAutoNum type="arabicPlain" startAt="3"/>
              <a:tabLst>
                <a:tab pos="271780" algn="l"/>
              </a:tabLst>
            </a:pPr>
            <a:r>
              <a:rPr sz="1400" dirty="0">
                <a:latin typeface="Verdana"/>
                <a:cs typeface="Verdana"/>
              </a:rPr>
              <a:t>“Customer </a:t>
            </a:r>
            <a:r>
              <a:rPr sz="1400" spc="25" dirty="0">
                <a:latin typeface="Verdana"/>
                <a:cs typeface="Verdana"/>
              </a:rPr>
              <a:t>Churn </a:t>
            </a:r>
            <a:r>
              <a:rPr sz="1400" spc="30" dirty="0">
                <a:latin typeface="Verdana"/>
                <a:cs typeface="Verdana"/>
              </a:rPr>
              <a:t>Prediction </a:t>
            </a:r>
            <a:r>
              <a:rPr sz="1400" spc="25" dirty="0">
                <a:latin typeface="Verdana"/>
                <a:cs typeface="Verdana"/>
              </a:rPr>
              <a:t>in Telecommunication </a:t>
            </a:r>
            <a:r>
              <a:rPr sz="1400" spc="-10" dirty="0">
                <a:latin typeface="Verdana"/>
                <a:cs typeface="Verdana"/>
              </a:rPr>
              <a:t>Sector </a:t>
            </a:r>
            <a:r>
              <a:rPr sz="1400" spc="20" dirty="0">
                <a:latin typeface="Verdana"/>
                <a:cs typeface="Verdana"/>
              </a:rPr>
              <a:t>using </a:t>
            </a:r>
            <a:r>
              <a:rPr sz="1400" spc="45" dirty="0">
                <a:latin typeface="Verdana"/>
                <a:cs typeface="Verdana"/>
              </a:rPr>
              <a:t>Rough </a:t>
            </a:r>
            <a:r>
              <a:rPr sz="1400" spc="-30" dirty="0">
                <a:latin typeface="Verdana"/>
                <a:cs typeface="Verdana"/>
              </a:rPr>
              <a:t>Set 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Approach”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By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Adnan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Amina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Sajid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Anwara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Awais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Adnana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Muhammad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Nawaza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Khalid </a:t>
            </a:r>
            <a:r>
              <a:rPr sz="1400" spc="20" dirty="0">
                <a:latin typeface="Verdana"/>
                <a:cs typeface="Verdana"/>
              </a:rPr>
              <a:t>Alawfib </a:t>
            </a:r>
            <a:r>
              <a:rPr sz="1400" spc="-215" dirty="0">
                <a:latin typeface="Verdana"/>
                <a:cs typeface="Verdana"/>
              </a:rPr>
              <a:t>, </a:t>
            </a:r>
            <a:r>
              <a:rPr sz="1400" spc="30" dirty="0">
                <a:latin typeface="Verdana"/>
                <a:cs typeface="Verdana"/>
              </a:rPr>
              <a:t>Amir </a:t>
            </a:r>
            <a:r>
              <a:rPr sz="1400" spc="5" dirty="0">
                <a:latin typeface="Verdana"/>
                <a:cs typeface="Verdana"/>
              </a:rPr>
              <a:t>Hussainc </a:t>
            </a:r>
            <a:r>
              <a:rPr sz="1400" spc="-215" dirty="0">
                <a:latin typeface="Verdana"/>
                <a:cs typeface="Verdana"/>
              </a:rPr>
              <a:t>, </a:t>
            </a:r>
            <a:r>
              <a:rPr sz="1400" spc="10" dirty="0">
                <a:latin typeface="Verdana"/>
                <a:cs typeface="Verdana"/>
              </a:rPr>
              <a:t>Kaizhu </a:t>
            </a:r>
            <a:r>
              <a:rPr sz="1400" spc="50" dirty="0">
                <a:latin typeface="Verdana"/>
                <a:cs typeface="Verdana"/>
              </a:rPr>
              <a:t>Huangd </a:t>
            </a:r>
            <a:r>
              <a:rPr sz="1400" spc="20" dirty="0">
                <a:latin typeface="Verdana"/>
                <a:cs typeface="Verdana"/>
              </a:rPr>
              <a:t>Neurocomputing, </a:t>
            </a:r>
            <a:r>
              <a:rPr sz="1400" spc="25" dirty="0">
                <a:solidFill>
                  <a:srgbClr val="0096A7"/>
                </a:solidFill>
                <a:latin typeface="Verdana"/>
                <a:cs typeface="Verdana"/>
              </a:rPr>
              <a:t> </a:t>
            </a:r>
            <a:r>
              <a:rPr sz="1400" u="sng" spc="-9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Verdana"/>
                <a:cs typeface="Verdana"/>
                <a:hlinkClick r:id="rId2"/>
              </a:rPr>
              <a:t>http://dx.doi.org/10.1016/j.neucom.2016.12.009</a:t>
            </a:r>
            <a:endParaRPr sz="1400">
              <a:latin typeface="Verdana"/>
              <a:cs typeface="Verdana"/>
            </a:endParaRPr>
          </a:p>
          <a:p>
            <a:pPr marL="12700" marR="459105">
              <a:lnSpc>
                <a:spcPct val="150000"/>
              </a:lnSpc>
              <a:buAutoNum type="arabicPlain" startAt="3"/>
              <a:tabLst>
                <a:tab pos="290195" algn="l"/>
              </a:tabLst>
            </a:pPr>
            <a:r>
              <a:rPr sz="1400" spc="5" dirty="0">
                <a:latin typeface="Verdana"/>
                <a:cs typeface="Verdana"/>
              </a:rPr>
              <a:t>“Applying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data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mining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telecom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churn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management”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By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Shin-Yuan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Hung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David</a:t>
            </a:r>
            <a:r>
              <a:rPr sz="1400" spc="-95" dirty="0">
                <a:latin typeface="Verdana"/>
                <a:cs typeface="Verdana"/>
              </a:rPr>
              <a:t> C.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Yen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b,</a:t>
            </a:r>
            <a:r>
              <a:rPr sz="1400" spc="2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Hsiu-Yu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Wang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Expert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Systems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with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Applications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45" dirty="0">
                <a:latin typeface="Verdana"/>
                <a:cs typeface="Verdana"/>
              </a:rPr>
              <a:t>31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(2006)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515–524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080" y="1627987"/>
            <a:ext cx="5175885" cy="1369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800" i="1" spc="-770" dirty="0">
                <a:latin typeface="Times New Roman"/>
                <a:cs typeface="Times New Roman"/>
              </a:rPr>
              <a:t>Than</a:t>
            </a:r>
            <a:r>
              <a:rPr sz="8800" i="1" spc="-660" dirty="0">
                <a:latin typeface="Times New Roman"/>
                <a:cs typeface="Times New Roman"/>
              </a:rPr>
              <a:t>k</a:t>
            </a:r>
            <a:r>
              <a:rPr sz="8800" i="1" spc="270" dirty="0">
                <a:latin typeface="Times New Roman"/>
                <a:cs typeface="Times New Roman"/>
              </a:rPr>
              <a:t> </a:t>
            </a:r>
            <a:r>
              <a:rPr sz="8800" i="1" spc="-910" dirty="0">
                <a:latin typeface="Times New Roman"/>
                <a:cs typeface="Times New Roman"/>
              </a:rPr>
              <a:t>Yo</a:t>
            </a:r>
            <a:r>
              <a:rPr sz="8800" i="1" spc="-890" dirty="0">
                <a:latin typeface="Times New Roman"/>
                <a:cs typeface="Times New Roman"/>
              </a:rPr>
              <a:t>u</a:t>
            </a:r>
            <a:r>
              <a:rPr sz="8800" i="1" spc="990" dirty="0">
                <a:latin typeface="Times New Roman"/>
                <a:cs typeface="Times New Roman"/>
              </a:rPr>
              <a:t>…</a:t>
            </a:r>
            <a:endParaRPr sz="8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25806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Int</a:t>
            </a:r>
            <a:r>
              <a:rPr spc="-90" dirty="0"/>
              <a:t>r</a:t>
            </a:r>
            <a:r>
              <a:rPr spc="50" dirty="0"/>
              <a:t>o</a:t>
            </a:r>
            <a:r>
              <a:rPr spc="95" dirty="0"/>
              <a:t>duct</a:t>
            </a:r>
            <a:r>
              <a:rPr spc="55" dirty="0"/>
              <a:t>i</a:t>
            </a:r>
            <a:r>
              <a:rPr spc="50" dirty="0"/>
              <a:t>o</a:t>
            </a:r>
            <a:r>
              <a:rPr spc="1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599" y="870280"/>
            <a:ext cx="7889875" cy="3989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30" dirty="0">
                <a:latin typeface="Verdana"/>
                <a:cs typeface="Verdana"/>
              </a:rPr>
              <a:t>Usage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45" dirty="0">
                <a:latin typeface="Verdana"/>
                <a:cs typeface="Verdana"/>
              </a:rPr>
              <a:t>mobile </a:t>
            </a:r>
            <a:r>
              <a:rPr sz="2000" spc="5" dirty="0">
                <a:latin typeface="Verdana"/>
                <a:cs typeface="Verdana"/>
              </a:rPr>
              <a:t>devices </a:t>
            </a:r>
            <a:r>
              <a:rPr sz="2000" spc="-10" dirty="0">
                <a:latin typeface="Verdana"/>
                <a:cs typeface="Verdana"/>
              </a:rPr>
              <a:t>has </a:t>
            </a:r>
            <a:r>
              <a:rPr sz="2000" spc="10" dirty="0">
                <a:latin typeface="Verdana"/>
                <a:cs typeface="Verdana"/>
              </a:rPr>
              <a:t>increased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spc="-25" dirty="0">
                <a:latin typeface="Verdana"/>
                <a:cs typeface="Verdana"/>
              </a:rPr>
              <a:t>a </a:t>
            </a:r>
            <a:r>
              <a:rPr sz="2000" spc="40" dirty="0">
                <a:latin typeface="Verdana"/>
                <a:cs typeface="Verdana"/>
              </a:rPr>
              <a:t>tremendous 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amount. </a:t>
            </a:r>
            <a:r>
              <a:rPr sz="2000" spc="-85" dirty="0">
                <a:latin typeface="Verdana"/>
                <a:cs typeface="Verdana"/>
              </a:rPr>
              <a:t>In </a:t>
            </a:r>
            <a:r>
              <a:rPr sz="2000" spc="-30" dirty="0">
                <a:latin typeface="Verdana"/>
                <a:cs typeface="Verdana"/>
              </a:rPr>
              <a:t>a </a:t>
            </a:r>
            <a:r>
              <a:rPr sz="2000" spc="-45" dirty="0">
                <a:latin typeface="Verdana"/>
                <a:cs typeface="Verdana"/>
              </a:rPr>
              <a:t>survey </a:t>
            </a:r>
            <a:r>
              <a:rPr sz="2000" spc="65" dirty="0">
                <a:latin typeface="Verdana"/>
                <a:cs typeface="Verdana"/>
              </a:rPr>
              <a:t>conducted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Socio </a:t>
            </a:r>
            <a:r>
              <a:rPr sz="2000" spc="65" dirty="0">
                <a:latin typeface="Verdana"/>
                <a:cs typeface="Verdana"/>
              </a:rPr>
              <a:t>Economic 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council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United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Nations,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the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world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population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was 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estimated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50" dirty="0">
                <a:latin typeface="Verdana"/>
                <a:cs typeface="Verdana"/>
              </a:rPr>
              <a:t>be </a:t>
            </a:r>
            <a:r>
              <a:rPr sz="2000" spc="40" dirty="0">
                <a:latin typeface="Verdana"/>
                <a:cs typeface="Verdana"/>
              </a:rPr>
              <a:t>about </a:t>
            </a:r>
            <a:r>
              <a:rPr sz="2000" spc="-165" dirty="0">
                <a:latin typeface="Verdana"/>
                <a:cs typeface="Verdana"/>
              </a:rPr>
              <a:t>7.7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billion </a:t>
            </a:r>
            <a:r>
              <a:rPr sz="2000" spc="-20" dirty="0">
                <a:latin typeface="Verdana"/>
                <a:cs typeface="Verdana"/>
              </a:rPr>
              <a:t>users </a:t>
            </a:r>
            <a:r>
              <a:rPr sz="2000" spc="30" dirty="0">
                <a:latin typeface="Verdana"/>
                <a:cs typeface="Verdana"/>
              </a:rPr>
              <a:t>in </a:t>
            </a:r>
            <a:r>
              <a:rPr sz="2000" spc="-195" dirty="0">
                <a:latin typeface="Verdana"/>
                <a:cs typeface="Verdana"/>
              </a:rPr>
              <a:t>2019,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with </a:t>
            </a:r>
            <a:r>
              <a:rPr sz="2000" spc="25" dirty="0">
                <a:latin typeface="Verdana"/>
                <a:cs typeface="Verdana"/>
              </a:rPr>
              <a:t>an 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almo</a:t>
            </a:r>
            <a:r>
              <a:rPr sz="2000" spc="2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45" dirty="0">
                <a:latin typeface="Verdana"/>
                <a:cs typeface="Verdana"/>
              </a:rPr>
              <a:t>q</a:t>
            </a:r>
            <a:r>
              <a:rPr sz="2000" spc="-20" dirty="0">
                <a:latin typeface="Verdana"/>
                <a:cs typeface="Verdana"/>
              </a:rPr>
              <a:t>uiva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num</a:t>
            </a:r>
            <a:r>
              <a:rPr sz="2000" spc="80" dirty="0">
                <a:latin typeface="Verdana"/>
                <a:cs typeface="Verdana"/>
              </a:rPr>
              <a:t>b</a:t>
            </a:r>
            <a:r>
              <a:rPr sz="2000" spc="-25" dirty="0">
                <a:latin typeface="Verdana"/>
                <a:cs typeface="Verdana"/>
              </a:rPr>
              <a:t>er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65" dirty="0">
                <a:latin typeface="Verdana"/>
                <a:cs typeface="Verdana"/>
              </a:rPr>
              <a:t>ho</a:t>
            </a:r>
            <a:r>
              <a:rPr sz="2000" spc="5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s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45" dirty="0">
                <a:latin typeface="Verdana"/>
                <a:cs typeface="Verdana"/>
              </a:rPr>
              <a:t>Several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developing</a:t>
            </a:r>
            <a:r>
              <a:rPr sz="2000" spc="7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countries</a:t>
            </a:r>
            <a:r>
              <a:rPr sz="2000" spc="7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exhibit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penetration</a:t>
            </a:r>
            <a:r>
              <a:rPr sz="2000" spc="6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level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235" dirty="0">
                <a:latin typeface="Verdana"/>
                <a:cs typeface="Verdana"/>
              </a:rPr>
              <a:t>97%–100%</a:t>
            </a:r>
            <a:endParaRPr sz="2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spc="-135" dirty="0">
                <a:latin typeface="Verdana"/>
                <a:cs typeface="Verdana"/>
              </a:rPr>
              <a:t>If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one </a:t>
            </a:r>
            <a:r>
              <a:rPr sz="2000" spc="-25" dirty="0">
                <a:latin typeface="Verdana"/>
                <a:cs typeface="Verdana"/>
              </a:rPr>
              <a:t>analyses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20" dirty="0">
                <a:latin typeface="Verdana"/>
                <a:cs typeface="Verdana"/>
              </a:rPr>
              <a:t>data </a:t>
            </a:r>
            <a:r>
              <a:rPr sz="2000" spc="25" dirty="0">
                <a:latin typeface="Verdana"/>
                <a:cs typeface="Verdana"/>
              </a:rPr>
              <a:t>from </a:t>
            </a:r>
            <a:r>
              <a:rPr sz="2000" spc="40" dirty="0">
                <a:latin typeface="Verdana"/>
                <a:cs typeface="Verdana"/>
              </a:rPr>
              <a:t>the telecommunications 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industry, </a:t>
            </a:r>
            <a:r>
              <a:rPr sz="2000" spc="45" dirty="0">
                <a:latin typeface="Verdana"/>
                <a:cs typeface="Verdana"/>
              </a:rPr>
              <a:t>the </a:t>
            </a:r>
            <a:r>
              <a:rPr sz="2000" spc="10" dirty="0">
                <a:latin typeface="Verdana"/>
                <a:cs typeface="Verdana"/>
              </a:rPr>
              <a:t>relationship </a:t>
            </a:r>
            <a:r>
              <a:rPr sz="2000" spc="55" dirty="0">
                <a:latin typeface="Verdana"/>
                <a:cs typeface="Verdana"/>
              </a:rPr>
              <a:t>between </a:t>
            </a:r>
            <a:r>
              <a:rPr sz="2000" spc="45" dirty="0">
                <a:latin typeface="Verdana"/>
                <a:cs typeface="Verdana"/>
              </a:rPr>
              <a:t>the </a:t>
            </a:r>
            <a:r>
              <a:rPr sz="2000" spc="65" dirty="0">
                <a:latin typeface="Verdana"/>
                <a:cs typeface="Verdana"/>
              </a:rPr>
              <a:t>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10" dirty="0">
                <a:latin typeface="Verdana"/>
                <a:cs typeface="Verdana"/>
              </a:rPr>
              <a:t>non- 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churners </a:t>
            </a:r>
            <a:r>
              <a:rPr sz="2000" spc="50" dirty="0">
                <a:latin typeface="Verdana"/>
                <a:cs typeface="Verdana"/>
              </a:rPr>
              <a:t>and </a:t>
            </a:r>
            <a:r>
              <a:rPr sz="2000" spc="20" dirty="0">
                <a:latin typeface="Verdana"/>
                <a:cs typeface="Verdana"/>
              </a:rPr>
              <a:t>churners </a:t>
            </a:r>
            <a:r>
              <a:rPr sz="2000" spc="-5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high, </a:t>
            </a:r>
            <a:r>
              <a:rPr sz="2000" spc="70" dirty="0">
                <a:latin typeface="Verdana"/>
                <a:cs typeface="Verdana"/>
              </a:rPr>
              <a:t>which </a:t>
            </a:r>
            <a:r>
              <a:rPr sz="2000" spc="20" dirty="0">
                <a:latin typeface="Verdana"/>
                <a:cs typeface="Verdana"/>
              </a:rPr>
              <a:t>demonstrates </a:t>
            </a:r>
            <a:r>
              <a:rPr sz="2000" spc="25" dirty="0">
                <a:latin typeface="Verdana"/>
                <a:cs typeface="Verdana"/>
              </a:rPr>
              <a:t>an 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immense </a:t>
            </a:r>
            <a:r>
              <a:rPr sz="2000" spc="5" dirty="0">
                <a:latin typeface="Verdana"/>
                <a:cs typeface="Verdana"/>
              </a:rPr>
              <a:t>imbalance. </a:t>
            </a:r>
            <a:r>
              <a:rPr sz="2000" spc="60" dirty="0">
                <a:latin typeface="Verdana"/>
                <a:cs typeface="Verdana"/>
              </a:rPr>
              <a:t>Hence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20" dirty="0">
                <a:latin typeface="Verdana"/>
                <a:cs typeface="Verdana"/>
              </a:rPr>
              <a:t>churners </a:t>
            </a:r>
            <a:r>
              <a:rPr sz="2000" spc="35" dirty="0">
                <a:latin typeface="Verdana"/>
                <a:cs typeface="Verdana"/>
              </a:rPr>
              <a:t>corresponding 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data </a:t>
            </a:r>
            <a:r>
              <a:rPr sz="2000" spc="-50" dirty="0">
                <a:latin typeface="Verdana"/>
                <a:cs typeface="Verdana"/>
              </a:rPr>
              <a:t>is </a:t>
            </a:r>
            <a:r>
              <a:rPr sz="2000" spc="-30" dirty="0">
                <a:latin typeface="Verdana"/>
                <a:cs typeface="Verdana"/>
              </a:rPr>
              <a:t>a </a:t>
            </a:r>
            <a:r>
              <a:rPr sz="2000" spc="10" dirty="0">
                <a:latin typeface="Verdana"/>
                <a:cs typeface="Verdana"/>
              </a:rPr>
              <a:t>minority </a:t>
            </a:r>
            <a:r>
              <a:rPr sz="2000" spc="50" dirty="0">
                <a:latin typeface="Verdana"/>
                <a:cs typeface="Verdana"/>
              </a:rPr>
              <a:t>and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15" dirty="0">
                <a:latin typeface="Verdana"/>
                <a:cs typeface="Verdana"/>
              </a:rPr>
              <a:t>non-churners </a:t>
            </a:r>
            <a:r>
              <a:rPr sz="2000" spc="30" dirty="0">
                <a:latin typeface="Verdana"/>
                <a:cs typeface="Verdana"/>
              </a:rPr>
              <a:t>corresponding 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data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li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05" dirty="0">
                <a:latin typeface="Verdana"/>
                <a:cs typeface="Verdana"/>
              </a:rPr>
              <a:t>y</a:t>
            </a:r>
            <a:r>
              <a:rPr sz="2000" spc="-300" dirty="0">
                <a:latin typeface="Verdana"/>
                <a:cs typeface="Verdana"/>
              </a:rPr>
              <a:t>.</a:t>
            </a:r>
            <a:r>
              <a:rPr sz="2000" spc="-290" dirty="0">
                <a:latin typeface="Verdana"/>
                <a:cs typeface="Verdana"/>
              </a:rPr>
              <a:t>[</a:t>
            </a:r>
            <a:r>
              <a:rPr sz="2000" spc="-555" dirty="0">
                <a:latin typeface="Verdana"/>
                <a:cs typeface="Verdana"/>
              </a:rPr>
              <a:t>1</a:t>
            </a:r>
            <a:r>
              <a:rPr sz="2000" spc="-275" dirty="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25806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Int</a:t>
            </a:r>
            <a:r>
              <a:rPr spc="-90" dirty="0"/>
              <a:t>r</a:t>
            </a:r>
            <a:r>
              <a:rPr spc="50" dirty="0"/>
              <a:t>o</a:t>
            </a:r>
            <a:r>
              <a:rPr spc="95" dirty="0"/>
              <a:t>duct</a:t>
            </a:r>
            <a:r>
              <a:rPr spc="55" dirty="0"/>
              <a:t>i</a:t>
            </a:r>
            <a:r>
              <a:rPr spc="50" dirty="0"/>
              <a:t>o</a:t>
            </a:r>
            <a:r>
              <a:rPr spc="1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599" y="870280"/>
            <a:ext cx="7890509" cy="4013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715" indent="-34480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spc="25" dirty="0">
                <a:latin typeface="Verdana"/>
                <a:cs typeface="Verdana"/>
              </a:rPr>
              <a:t>Customer </a:t>
            </a:r>
            <a:r>
              <a:rPr sz="2000" spc="55" dirty="0">
                <a:latin typeface="Verdana"/>
                <a:cs typeface="Verdana"/>
              </a:rPr>
              <a:t>churn </a:t>
            </a:r>
            <a:r>
              <a:rPr sz="2000" spc="25" dirty="0">
                <a:latin typeface="Verdana"/>
                <a:cs typeface="Verdana"/>
              </a:rPr>
              <a:t>shifting </a:t>
            </a:r>
            <a:r>
              <a:rPr sz="2000" spc="30" dirty="0">
                <a:latin typeface="Verdana"/>
                <a:cs typeface="Verdana"/>
              </a:rPr>
              <a:t>from </a:t>
            </a:r>
            <a:r>
              <a:rPr sz="2000" spc="45" dirty="0">
                <a:latin typeface="Verdana"/>
                <a:cs typeface="Verdana"/>
              </a:rPr>
              <a:t>one </a:t>
            </a:r>
            <a:r>
              <a:rPr sz="2000" spc="-15" dirty="0">
                <a:latin typeface="Verdana"/>
                <a:cs typeface="Verdana"/>
              </a:rPr>
              <a:t>service </a:t>
            </a:r>
            <a:r>
              <a:rPr sz="2000" spc="5" dirty="0">
                <a:latin typeface="Verdana"/>
                <a:cs typeface="Verdana"/>
              </a:rPr>
              <a:t>provider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35" dirty="0">
                <a:latin typeface="Verdana"/>
                <a:cs typeface="Verdana"/>
              </a:rPr>
              <a:t>the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next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competitor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in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market,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is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key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challenge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in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highly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competitive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markets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and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is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very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much</a:t>
            </a:r>
            <a:r>
              <a:rPr sz="2000" spc="11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observed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in 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telecommunication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sector.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spc="30" dirty="0">
                <a:latin typeface="Verdana"/>
                <a:cs typeface="Verdana"/>
              </a:rPr>
              <a:t>Customer churns </a:t>
            </a:r>
            <a:r>
              <a:rPr sz="2000" spc="-30" dirty="0">
                <a:latin typeface="Verdana"/>
                <a:cs typeface="Verdana"/>
              </a:rPr>
              <a:t>are </a:t>
            </a:r>
            <a:r>
              <a:rPr sz="2000" spc="20" dirty="0">
                <a:latin typeface="Verdana"/>
                <a:cs typeface="Verdana"/>
              </a:rPr>
              <a:t>those </a:t>
            </a:r>
            <a:r>
              <a:rPr sz="2000" spc="25" dirty="0">
                <a:latin typeface="Verdana"/>
                <a:cs typeface="Verdana"/>
              </a:rPr>
              <a:t>targeted </a:t>
            </a:r>
            <a:r>
              <a:rPr sz="2000" spc="20" dirty="0">
                <a:latin typeface="Verdana"/>
                <a:cs typeface="Verdana"/>
              </a:rPr>
              <a:t>customers </a:t>
            </a:r>
            <a:r>
              <a:rPr sz="2000" spc="75" dirty="0">
                <a:latin typeface="Verdana"/>
                <a:cs typeface="Verdana"/>
              </a:rPr>
              <a:t>who </a:t>
            </a:r>
            <a:r>
              <a:rPr sz="2000" spc="-10" dirty="0">
                <a:latin typeface="Verdana"/>
                <a:cs typeface="Verdana"/>
              </a:rPr>
              <a:t>have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decided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-25" dirty="0">
                <a:latin typeface="Verdana"/>
                <a:cs typeface="Verdana"/>
              </a:rPr>
              <a:t>leave a </a:t>
            </a:r>
            <a:r>
              <a:rPr sz="2000" spc="-20" dirty="0">
                <a:latin typeface="Verdana"/>
                <a:cs typeface="Verdana"/>
              </a:rPr>
              <a:t>service </a:t>
            </a:r>
            <a:r>
              <a:rPr sz="2000" spc="-35" dirty="0">
                <a:latin typeface="Verdana"/>
                <a:cs typeface="Verdana"/>
              </a:rPr>
              <a:t>provider, </a:t>
            </a:r>
            <a:r>
              <a:rPr sz="2000" spc="5" dirty="0">
                <a:latin typeface="Verdana"/>
                <a:cs typeface="Verdana"/>
              </a:rPr>
              <a:t>product, </a:t>
            </a:r>
            <a:r>
              <a:rPr sz="2000" spc="-15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even </a:t>
            </a:r>
            <a:r>
              <a:rPr sz="2000" spc="-25" dirty="0">
                <a:latin typeface="Verdana"/>
                <a:cs typeface="Verdana"/>
              </a:rPr>
              <a:t>a 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company </a:t>
            </a:r>
            <a:r>
              <a:rPr sz="2000" spc="60" dirty="0">
                <a:latin typeface="Verdana"/>
                <a:cs typeface="Verdana"/>
              </a:rPr>
              <a:t>and </a:t>
            </a:r>
            <a:r>
              <a:rPr sz="2000" spc="15" dirty="0">
                <a:latin typeface="Verdana"/>
                <a:cs typeface="Verdana"/>
              </a:rPr>
              <a:t>shifted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to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20" dirty="0">
                <a:latin typeface="Verdana"/>
                <a:cs typeface="Verdana"/>
              </a:rPr>
              <a:t>other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competitor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in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market</a:t>
            </a:r>
            <a:r>
              <a:rPr lang="en-US" sz="2000" spc="-30" dirty="0">
                <a:latin typeface="Verdana"/>
                <a:cs typeface="Verdana"/>
              </a:rPr>
              <a:t>.</a:t>
            </a:r>
          </a:p>
          <a:p>
            <a:pPr marL="356870" marR="5080" indent="-344805" algn="just">
              <a:spcBef>
                <a:spcPts val="5"/>
              </a:spcBef>
              <a:buFont typeface="Arial MT"/>
              <a:buChar char="•"/>
              <a:tabLst>
                <a:tab pos="357505" algn="l"/>
              </a:tabLst>
            </a:pPr>
            <a:r>
              <a:rPr lang="en-US" sz="2000" spc="-155" dirty="0">
                <a:latin typeface="Verdana"/>
                <a:cs typeface="Verdana"/>
              </a:rPr>
              <a:t>I</a:t>
            </a:r>
            <a:r>
              <a:rPr lang="en-US" sz="2000" spc="-125" dirty="0">
                <a:latin typeface="Verdana"/>
                <a:cs typeface="Verdana"/>
              </a:rPr>
              <a:t>f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25" dirty="0">
                <a:latin typeface="Verdana"/>
                <a:cs typeface="Verdana"/>
              </a:rPr>
              <a:t>t</a:t>
            </a:r>
            <a:r>
              <a:rPr lang="en-US" sz="2000" spc="45" dirty="0">
                <a:latin typeface="Verdana"/>
                <a:cs typeface="Verdana"/>
              </a:rPr>
              <a:t>he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80" dirty="0">
                <a:latin typeface="Verdana"/>
                <a:cs typeface="Verdana"/>
              </a:rPr>
              <a:t>c</a:t>
            </a:r>
            <a:r>
              <a:rPr lang="en-US" sz="2000" spc="75" dirty="0">
                <a:latin typeface="Verdana"/>
                <a:cs typeface="Verdana"/>
              </a:rPr>
              <a:t>h</a:t>
            </a:r>
            <a:r>
              <a:rPr lang="en-US" sz="2000" spc="100" dirty="0">
                <a:latin typeface="Verdana"/>
                <a:cs typeface="Verdana"/>
              </a:rPr>
              <a:t>u</a:t>
            </a:r>
            <a:r>
              <a:rPr lang="en-US" sz="2000" spc="10" dirty="0">
                <a:latin typeface="Verdana"/>
                <a:cs typeface="Verdana"/>
              </a:rPr>
              <a:t>rn</a:t>
            </a:r>
            <a:r>
              <a:rPr lang="en-US" sz="2000" spc="-120" dirty="0">
                <a:latin typeface="Verdana"/>
                <a:cs typeface="Verdana"/>
              </a:rPr>
              <a:t> </a:t>
            </a:r>
            <a:r>
              <a:rPr lang="en-US" sz="2000" spc="-65" dirty="0">
                <a:latin typeface="Verdana"/>
                <a:cs typeface="Verdana"/>
              </a:rPr>
              <a:t>r</a:t>
            </a:r>
            <a:r>
              <a:rPr lang="en-US" sz="2000" spc="-5" dirty="0">
                <a:latin typeface="Verdana"/>
                <a:cs typeface="Verdana"/>
              </a:rPr>
              <a:t>a</a:t>
            </a:r>
            <a:r>
              <a:rPr lang="en-US" sz="2000" spc="25" dirty="0">
                <a:latin typeface="Verdana"/>
                <a:cs typeface="Verdana"/>
              </a:rPr>
              <a:t>t</a:t>
            </a:r>
            <a:r>
              <a:rPr lang="en-US" sz="2000" spc="10" dirty="0">
                <a:latin typeface="Verdana"/>
                <a:cs typeface="Verdana"/>
              </a:rPr>
              <a:t>e</a:t>
            </a:r>
            <a:r>
              <a:rPr lang="en-US" sz="2000" spc="-105" dirty="0">
                <a:latin typeface="Verdana"/>
                <a:cs typeface="Verdana"/>
              </a:rPr>
              <a:t> </a:t>
            </a:r>
            <a:r>
              <a:rPr lang="en-US" sz="2000" spc="-5" dirty="0">
                <a:latin typeface="Verdana"/>
                <a:cs typeface="Verdana"/>
              </a:rPr>
              <a:t>o</a:t>
            </a:r>
            <a:r>
              <a:rPr lang="en-US" sz="2000" dirty="0">
                <a:latin typeface="Verdana"/>
                <a:cs typeface="Verdana"/>
              </a:rPr>
              <a:t>f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80" dirty="0">
                <a:latin typeface="Verdana"/>
                <a:cs typeface="Verdana"/>
              </a:rPr>
              <a:t>c</a:t>
            </a:r>
            <a:r>
              <a:rPr lang="en-US" sz="2000" spc="75" dirty="0">
                <a:latin typeface="Verdana"/>
                <a:cs typeface="Verdana"/>
              </a:rPr>
              <a:t>o</a:t>
            </a:r>
            <a:r>
              <a:rPr lang="en-US" sz="2000" spc="145" dirty="0">
                <a:latin typeface="Verdana"/>
                <a:cs typeface="Verdana"/>
              </a:rPr>
              <a:t>m</a:t>
            </a:r>
            <a:r>
              <a:rPr lang="en-US" sz="2000" spc="10" dirty="0">
                <a:latin typeface="Verdana"/>
                <a:cs typeface="Verdana"/>
              </a:rPr>
              <a:t>pany</a:t>
            </a:r>
            <a:r>
              <a:rPr lang="en-US" sz="2000" spc="-114" dirty="0">
                <a:latin typeface="Verdana"/>
                <a:cs typeface="Verdana"/>
              </a:rPr>
              <a:t> </a:t>
            </a:r>
            <a:r>
              <a:rPr lang="en-US" sz="2000" spc="-40" dirty="0">
                <a:latin typeface="Verdana"/>
                <a:cs typeface="Verdana"/>
              </a:rPr>
              <a:t>i</a:t>
            </a:r>
            <a:r>
              <a:rPr lang="en-US" sz="2000" spc="-55" dirty="0">
                <a:latin typeface="Verdana"/>
                <a:cs typeface="Verdana"/>
              </a:rPr>
              <a:t>s</a:t>
            </a:r>
            <a:r>
              <a:rPr lang="en-US" sz="2000" spc="-95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5</a:t>
            </a:r>
            <a:r>
              <a:rPr lang="en-US" sz="2000" spc="-25" dirty="0">
                <a:latin typeface="Verdana"/>
                <a:cs typeface="Verdana"/>
              </a:rPr>
              <a:t>0</a:t>
            </a:r>
            <a:r>
              <a:rPr lang="en-US" sz="2000" spc="-505" dirty="0">
                <a:latin typeface="Verdana"/>
                <a:cs typeface="Verdana"/>
              </a:rPr>
              <a:t>%</a:t>
            </a:r>
            <a:r>
              <a:rPr lang="en-US" sz="2000" spc="-100" dirty="0">
                <a:latin typeface="Verdana"/>
                <a:cs typeface="Verdana"/>
              </a:rPr>
              <a:t> </a:t>
            </a:r>
            <a:r>
              <a:rPr lang="en-US" sz="2000" spc="25" dirty="0">
                <a:latin typeface="Verdana"/>
                <a:cs typeface="Verdana"/>
              </a:rPr>
              <a:t>t</a:t>
            </a:r>
            <a:r>
              <a:rPr lang="en-US" sz="2000" spc="45" dirty="0">
                <a:latin typeface="Verdana"/>
                <a:cs typeface="Verdana"/>
              </a:rPr>
              <a:t>h</a:t>
            </a:r>
            <a:r>
              <a:rPr lang="en-US" sz="2000" spc="55" dirty="0">
                <a:latin typeface="Verdana"/>
                <a:cs typeface="Verdana"/>
              </a:rPr>
              <a:t>e</a:t>
            </a:r>
            <a:r>
              <a:rPr lang="en-US" sz="2000" spc="80" dirty="0">
                <a:latin typeface="Verdana"/>
                <a:cs typeface="Verdana"/>
              </a:rPr>
              <a:t>n</a:t>
            </a:r>
            <a:r>
              <a:rPr lang="en-US" sz="2000" spc="-105" dirty="0">
                <a:latin typeface="Verdana"/>
                <a:cs typeface="Verdana"/>
              </a:rPr>
              <a:t> </a:t>
            </a:r>
            <a:r>
              <a:rPr lang="en-US" sz="2000" spc="25" dirty="0">
                <a:latin typeface="Verdana"/>
                <a:cs typeface="Verdana"/>
              </a:rPr>
              <a:t>t</a:t>
            </a:r>
            <a:r>
              <a:rPr lang="en-US" sz="2000" spc="45" dirty="0">
                <a:latin typeface="Verdana"/>
                <a:cs typeface="Verdana"/>
              </a:rPr>
              <a:t>he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75" dirty="0">
                <a:latin typeface="Verdana"/>
                <a:cs typeface="Verdana"/>
              </a:rPr>
              <a:t>c</a:t>
            </a:r>
            <a:r>
              <a:rPr lang="en-US" sz="2000" spc="55" dirty="0">
                <a:latin typeface="Verdana"/>
                <a:cs typeface="Verdana"/>
              </a:rPr>
              <a:t>o</a:t>
            </a:r>
            <a:r>
              <a:rPr lang="en-US" sz="2000" spc="165" dirty="0">
                <a:latin typeface="Verdana"/>
                <a:cs typeface="Verdana"/>
              </a:rPr>
              <a:t>m</a:t>
            </a:r>
            <a:r>
              <a:rPr lang="en-US" sz="2000" spc="95" dirty="0">
                <a:latin typeface="Verdana"/>
                <a:cs typeface="Verdana"/>
              </a:rPr>
              <a:t>p</a:t>
            </a:r>
            <a:r>
              <a:rPr lang="en-US" sz="2000" spc="-20" dirty="0">
                <a:latin typeface="Verdana"/>
                <a:cs typeface="Verdana"/>
              </a:rPr>
              <a:t>any</a:t>
            </a:r>
            <a:r>
              <a:rPr lang="en-US" sz="2000" spc="-75" dirty="0">
                <a:latin typeface="Verdana"/>
                <a:cs typeface="Verdana"/>
              </a:rPr>
              <a:t> </a:t>
            </a:r>
            <a:r>
              <a:rPr lang="en-US" sz="2000" spc="75" dirty="0">
                <a:latin typeface="Verdana"/>
                <a:cs typeface="Verdana"/>
              </a:rPr>
              <a:t>w</a:t>
            </a:r>
            <a:r>
              <a:rPr lang="en-US" sz="2000" spc="40" dirty="0">
                <a:latin typeface="Verdana"/>
                <a:cs typeface="Verdana"/>
              </a:rPr>
              <a:t>i</a:t>
            </a:r>
            <a:r>
              <a:rPr lang="en-US" sz="2000" spc="-25" dirty="0">
                <a:latin typeface="Verdana"/>
                <a:cs typeface="Verdana"/>
              </a:rPr>
              <a:t>l</a:t>
            </a:r>
            <a:r>
              <a:rPr lang="en-US" sz="2000" spc="-20" dirty="0">
                <a:latin typeface="Verdana"/>
                <a:cs typeface="Verdana"/>
              </a:rPr>
              <a:t>l  </a:t>
            </a:r>
            <a:r>
              <a:rPr lang="en-US" sz="2000" spc="50" dirty="0">
                <a:latin typeface="Verdana"/>
                <a:cs typeface="Verdana"/>
              </a:rPr>
              <a:t>be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70" dirty="0">
                <a:latin typeface="Verdana"/>
                <a:cs typeface="Verdana"/>
              </a:rPr>
              <a:t>going</a:t>
            </a:r>
            <a:r>
              <a:rPr lang="en-US" sz="2000" spc="-100" dirty="0">
                <a:latin typeface="Verdana"/>
                <a:cs typeface="Verdana"/>
              </a:rPr>
              <a:t> </a:t>
            </a:r>
            <a:r>
              <a:rPr lang="en-US" sz="2000" spc="30" dirty="0">
                <a:latin typeface="Verdana"/>
                <a:cs typeface="Verdana"/>
              </a:rPr>
              <a:t>to</a:t>
            </a:r>
            <a:r>
              <a:rPr lang="en-US" sz="2000" spc="-105" dirty="0">
                <a:latin typeface="Verdana"/>
                <a:cs typeface="Verdana"/>
              </a:rPr>
              <a:t> </a:t>
            </a:r>
            <a:r>
              <a:rPr lang="en-US" sz="2000" spc="25" dirty="0">
                <a:latin typeface="Verdana"/>
                <a:cs typeface="Verdana"/>
              </a:rPr>
              <a:t>shut</a:t>
            </a:r>
            <a:r>
              <a:rPr lang="en-US" sz="2000" spc="-95" dirty="0">
                <a:latin typeface="Verdana"/>
                <a:cs typeface="Verdana"/>
              </a:rPr>
              <a:t> </a:t>
            </a:r>
            <a:r>
              <a:rPr lang="en-US" sz="2000" spc="30" dirty="0">
                <a:latin typeface="Verdana"/>
                <a:cs typeface="Verdana"/>
              </a:rPr>
              <a:t>in</a:t>
            </a:r>
            <a:r>
              <a:rPr lang="en-US" sz="2000" spc="-105" dirty="0">
                <a:latin typeface="Verdana"/>
                <a:cs typeface="Verdana"/>
              </a:rPr>
              <a:t> </a:t>
            </a:r>
            <a:r>
              <a:rPr lang="en-US" sz="2000" spc="55" dirty="0">
                <a:latin typeface="Verdana"/>
                <a:cs typeface="Verdana"/>
              </a:rPr>
              <a:t>two</a:t>
            </a:r>
            <a:r>
              <a:rPr lang="en-US" sz="2000" spc="-105" dirty="0">
                <a:latin typeface="Verdana"/>
                <a:cs typeface="Verdana"/>
              </a:rPr>
              <a:t> </a:t>
            </a:r>
            <a:r>
              <a:rPr lang="en-US" sz="2000" spc="-95" dirty="0">
                <a:latin typeface="Verdana"/>
                <a:cs typeface="Verdana"/>
              </a:rPr>
              <a:t>years. </a:t>
            </a:r>
            <a:r>
              <a:rPr lang="en-US" sz="2000" dirty="0">
                <a:latin typeface="Verdana"/>
                <a:cs typeface="Verdana"/>
              </a:rPr>
              <a:t>As</a:t>
            </a:r>
            <a:r>
              <a:rPr lang="en-US" sz="2000" spc="-95" dirty="0">
                <a:latin typeface="Verdana"/>
                <a:cs typeface="Verdana"/>
              </a:rPr>
              <a:t> </a:t>
            </a:r>
            <a:r>
              <a:rPr lang="en-US" sz="2000" spc="45" dirty="0">
                <a:latin typeface="Verdana"/>
                <a:cs typeface="Verdana"/>
              </a:rPr>
              <a:t>company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50" dirty="0">
                <a:latin typeface="Verdana"/>
                <a:cs typeface="Verdana"/>
              </a:rPr>
              <a:t>with</a:t>
            </a:r>
            <a:r>
              <a:rPr lang="en-US" sz="2000" spc="-85" dirty="0">
                <a:latin typeface="Verdana"/>
                <a:cs typeface="Verdana"/>
              </a:rPr>
              <a:t> </a:t>
            </a:r>
            <a:r>
              <a:rPr lang="en-US" sz="2000" spc="50" dirty="0">
                <a:latin typeface="Verdana"/>
                <a:cs typeface="Verdana"/>
              </a:rPr>
              <a:t>churn</a:t>
            </a:r>
            <a:r>
              <a:rPr lang="en-US" sz="2000" spc="-110" dirty="0">
                <a:latin typeface="Verdana"/>
                <a:cs typeface="Verdana"/>
              </a:rPr>
              <a:t> </a:t>
            </a:r>
            <a:r>
              <a:rPr lang="en-US" sz="2000" spc="-15" dirty="0">
                <a:latin typeface="Verdana"/>
                <a:cs typeface="Verdana"/>
              </a:rPr>
              <a:t>rate </a:t>
            </a:r>
            <a:r>
              <a:rPr lang="en-US" sz="2000" spc="-690" dirty="0">
                <a:latin typeface="Verdana"/>
                <a:cs typeface="Verdana"/>
              </a:rPr>
              <a:t> </a:t>
            </a:r>
            <a:r>
              <a:rPr lang="en-US" sz="2000" spc="-265" dirty="0">
                <a:latin typeface="Verdana"/>
                <a:cs typeface="Verdana"/>
              </a:rPr>
              <a:t>25%</a:t>
            </a:r>
            <a:r>
              <a:rPr lang="en-US" sz="2000" spc="-260" dirty="0">
                <a:latin typeface="Verdana"/>
                <a:cs typeface="Verdana"/>
              </a:rPr>
              <a:t> </a:t>
            </a:r>
            <a:r>
              <a:rPr lang="en-US" sz="2000" spc="45" dirty="0">
                <a:latin typeface="Verdana"/>
                <a:cs typeface="Verdana"/>
              </a:rPr>
              <a:t>then </a:t>
            </a:r>
            <a:r>
              <a:rPr lang="en-US" sz="2000" spc="-5" dirty="0">
                <a:latin typeface="Verdana"/>
                <a:cs typeface="Verdana"/>
              </a:rPr>
              <a:t>it </a:t>
            </a:r>
            <a:r>
              <a:rPr lang="en-US" sz="2000" spc="20" dirty="0">
                <a:latin typeface="Verdana"/>
                <a:cs typeface="Verdana"/>
              </a:rPr>
              <a:t>will </a:t>
            </a:r>
            <a:r>
              <a:rPr lang="en-US" sz="2000" spc="25" dirty="0">
                <a:latin typeface="Verdana"/>
                <a:cs typeface="Verdana"/>
              </a:rPr>
              <a:t>shut </a:t>
            </a:r>
            <a:r>
              <a:rPr lang="en-US" sz="2000" spc="30" dirty="0">
                <a:latin typeface="Verdana"/>
                <a:cs typeface="Verdana"/>
              </a:rPr>
              <a:t>in </a:t>
            </a:r>
            <a:r>
              <a:rPr lang="en-US" sz="2000" spc="5" dirty="0">
                <a:latin typeface="Verdana"/>
                <a:cs typeface="Verdana"/>
              </a:rPr>
              <a:t>four </a:t>
            </a:r>
            <a:r>
              <a:rPr lang="en-US" sz="2000" spc="-55" dirty="0">
                <a:latin typeface="Verdana"/>
                <a:cs typeface="Verdana"/>
              </a:rPr>
              <a:t>years </a:t>
            </a:r>
            <a:r>
              <a:rPr lang="en-US" sz="2000" spc="-15" dirty="0">
                <a:latin typeface="Verdana"/>
                <a:cs typeface="Verdana"/>
              </a:rPr>
              <a:t>so </a:t>
            </a:r>
            <a:r>
              <a:rPr lang="en-US" sz="2000" spc="40" dirty="0">
                <a:latin typeface="Verdana"/>
                <a:cs typeface="Verdana"/>
              </a:rPr>
              <a:t>Churn </a:t>
            </a:r>
            <a:r>
              <a:rPr lang="en-US" sz="2000" spc="-50" dirty="0">
                <a:latin typeface="Verdana"/>
                <a:cs typeface="Verdana"/>
              </a:rPr>
              <a:t>is </a:t>
            </a:r>
            <a:r>
              <a:rPr lang="en-US" sz="2000" spc="40" dirty="0">
                <a:latin typeface="Verdana"/>
                <a:cs typeface="Verdana"/>
              </a:rPr>
              <a:t>the </a:t>
            </a:r>
            <a:r>
              <a:rPr lang="en-US" sz="2000" spc="-5" dirty="0">
                <a:latin typeface="Verdana"/>
                <a:cs typeface="Verdana"/>
              </a:rPr>
              <a:t>major 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sz="2000" spc="10" dirty="0">
                <a:latin typeface="Verdana"/>
                <a:cs typeface="Verdana"/>
              </a:rPr>
              <a:t>fact</a:t>
            </a:r>
            <a:r>
              <a:rPr lang="en-US" sz="2000" spc="-10" dirty="0">
                <a:latin typeface="Verdana"/>
                <a:cs typeface="Verdana"/>
              </a:rPr>
              <a:t>or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25" dirty="0">
                <a:latin typeface="Verdana"/>
                <a:cs typeface="Verdana"/>
              </a:rPr>
              <a:t>t</a:t>
            </a:r>
            <a:r>
              <a:rPr lang="en-US" sz="2000" spc="35" dirty="0">
                <a:latin typeface="Verdana"/>
                <a:cs typeface="Verdana"/>
              </a:rPr>
              <a:t>o</a:t>
            </a:r>
            <a:r>
              <a:rPr lang="en-US" sz="2000" spc="-180" dirty="0">
                <a:latin typeface="Verdana"/>
                <a:cs typeface="Verdana"/>
              </a:rPr>
              <a:t> </a:t>
            </a:r>
            <a:r>
              <a:rPr lang="en-US" sz="2000" spc="50" dirty="0">
                <a:latin typeface="Verdana"/>
                <a:cs typeface="Verdana"/>
              </a:rPr>
              <a:t>b</a:t>
            </a:r>
            <a:r>
              <a:rPr lang="en-US" sz="2000" spc="55" dirty="0">
                <a:latin typeface="Verdana"/>
                <a:cs typeface="Verdana"/>
              </a:rPr>
              <a:t>e</a:t>
            </a:r>
            <a:r>
              <a:rPr lang="en-US" sz="2000" spc="-160" dirty="0">
                <a:latin typeface="Verdana"/>
                <a:cs typeface="Verdana"/>
              </a:rPr>
              <a:t> </a:t>
            </a:r>
            <a:r>
              <a:rPr lang="en-US" sz="2000" spc="20" dirty="0">
                <a:latin typeface="Verdana"/>
                <a:cs typeface="Verdana"/>
              </a:rPr>
              <a:t>taken</a:t>
            </a:r>
            <a:r>
              <a:rPr lang="en-US" sz="2000" spc="-180" dirty="0">
                <a:latin typeface="Verdana"/>
                <a:cs typeface="Verdana"/>
              </a:rPr>
              <a:t> </a:t>
            </a:r>
            <a:r>
              <a:rPr lang="en-US" sz="2000" spc="10" dirty="0">
                <a:latin typeface="Verdana"/>
                <a:cs typeface="Verdana"/>
              </a:rPr>
              <a:t>i</a:t>
            </a:r>
            <a:r>
              <a:rPr lang="en-US" sz="2000" spc="50" dirty="0">
                <a:latin typeface="Verdana"/>
                <a:cs typeface="Verdana"/>
              </a:rPr>
              <a:t>n</a:t>
            </a:r>
            <a:r>
              <a:rPr lang="en-US" sz="2000" spc="-160" dirty="0">
                <a:latin typeface="Verdana"/>
                <a:cs typeface="Verdana"/>
              </a:rPr>
              <a:t> </a:t>
            </a:r>
            <a:r>
              <a:rPr lang="en-US" sz="2000" spc="35" dirty="0">
                <a:latin typeface="Verdana"/>
                <a:cs typeface="Verdana"/>
              </a:rPr>
              <a:t>consi</a:t>
            </a:r>
            <a:r>
              <a:rPr lang="en-US" sz="2000" spc="25" dirty="0">
                <a:latin typeface="Verdana"/>
                <a:cs typeface="Verdana"/>
              </a:rPr>
              <a:t>d</a:t>
            </a:r>
            <a:r>
              <a:rPr lang="en-US" sz="2000" spc="-25" dirty="0">
                <a:latin typeface="Verdana"/>
                <a:cs typeface="Verdana"/>
              </a:rPr>
              <a:t>e</a:t>
            </a:r>
            <a:r>
              <a:rPr lang="en-US" sz="2000" spc="-35" dirty="0">
                <a:latin typeface="Verdana"/>
                <a:cs typeface="Verdana"/>
              </a:rPr>
              <a:t>r</a:t>
            </a:r>
            <a:r>
              <a:rPr lang="en-US" sz="2000" spc="15" dirty="0">
                <a:latin typeface="Verdana"/>
                <a:cs typeface="Verdana"/>
              </a:rPr>
              <a:t>ation</a:t>
            </a:r>
            <a:r>
              <a:rPr lang="en-US" sz="2000" spc="-305" dirty="0">
                <a:latin typeface="Verdana"/>
                <a:cs typeface="Verdana"/>
              </a:rPr>
              <a:t>.</a:t>
            </a:r>
            <a:endParaRPr lang="en-US"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7505" algn="l"/>
              </a:tabLst>
            </a:pP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332308"/>
            <a:ext cx="77279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Chu</a:t>
            </a:r>
            <a:r>
              <a:rPr spc="25" dirty="0"/>
              <a:t>rn</a:t>
            </a:r>
            <a:r>
              <a:rPr spc="-305" dirty="0"/>
              <a:t> </a:t>
            </a:r>
            <a:r>
              <a:rPr spc="55" dirty="0"/>
              <a:t>in</a:t>
            </a:r>
            <a:r>
              <a:rPr spc="-290" dirty="0"/>
              <a:t> </a:t>
            </a:r>
            <a:r>
              <a:rPr spc="40" dirty="0"/>
              <a:t>telec</a:t>
            </a:r>
            <a:r>
              <a:rPr spc="30" dirty="0"/>
              <a:t>o</a:t>
            </a:r>
            <a:r>
              <a:rPr spc="275" dirty="0"/>
              <a:t>m</a:t>
            </a:r>
            <a:r>
              <a:rPr spc="265" dirty="0"/>
              <a:t>m</a:t>
            </a:r>
            <a:r>
              <a:rPr spc="125" dirty="0"/>
              <a:t>u</a:t>
            </a:r>
            <a:r>
              <a:rPr spc="50" dirty="0"/>
              <a:t>nica</a:t>
            </a:r>
            <a:r>
              <a:rPr spc="30" dirty="0"/>
              <a:t>t</a:t>
            </a:r>
            <a:r>
              <a:rPr spc="55" dirty="0"/>
              <a:t>ion</a:t>
            </a:r>
            <a:r>
              <a:rPr spc="-180" dirty="0"/>
              <a:t> </a:t>
            </a:r>
            <a:r>
              <a:rPr spc="10" dirty="0"/>
              <a:t>industry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3" y="877265"/>
            <a:ext cx="7737475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-5" dirty="0">
                <a:latin typeface="Verdana"/>
                <a:cs typeface="Verdana"/>
              </a:rPr>
              <a:t>Currently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organizations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have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their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major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focus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on 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reducing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the</a:t>
            </a:r>
            <a:r>
              <a:rPr sz="2000" spc="50" dirty="0">
                <a:latin typeface="Verdana"/>
                <a:cs typeface="Verdana"/>
              </a:rPr>
              <a:t> churn</a:t>
            </a:r>
            <a:r>
              <a:rPr sz="2000" spc="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focusing</a:t>
            </a:r>
            <a:r>
              <a:rPr sz="2000" spc="77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on</a:t>
            </a:r>
            <a:r>
              <a:rPr sz="2000" spc="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customers 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independently.</a:t>
            </a:r>
            <a:endParaRPr sz="2000">
              <a:latin typeface="Verdana"/>
              <a:cs typeface="Verdana"/>
            </a:endParaRPr>
          </a:p>
          <a:p>
            <a:pPr marL="299085" marR="762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000" spc="40" dirty="0">
                <a:latin typeface="Verdana"/>
                <a:cs typeface="Verdana"/>
              </a:rPr>
              <a:t>Churn </a:t>
            </a:r>
            <a:r>
              <a:rPr sz="2000" spc="45" dirty="0">
                <a:latin typeface="Verdana"/>
                <a:cs typeface="Verdana"/>
              </a:rPr>
              <a:t>can </a:t>
            </a:r>
            <a:r>
              <a:rPr sz="2000" spc="65" dirty="0">
                <a:latin typeface="Verdana"/>
                <a:cs typeface="Verdana"/>
              </a:rPr>
              <a:t>be </a:t>
            </a:r>
            <a:r>
              <a:rPr sz="2000" spc="40" dirty="0">
                <a:latin typeface="Verdana"/>
                <a:cs typeface="Verdana"/>
              </a:rPr>
              <a:t>defined </a:t>
            </a:r>
            <a:r>
              <a:rPr sz="2000" spc="-40" dirty="0">
                <a:latin typeface="Verdana"/>
                <a:cs typeface="Verdana"/>
              </a:rPr>
              <a:t>as </a:t>
            </a:r>
            <a:r>
              <a:rPr sz="2000" spc="40" dirty="0">
                <a:latin typeface="Verdana"/>
                <a:cs typeface="Verdana"/>
              </a:rPr>
              <a:t>the </a:t>
            </a:r>
            <a:r>
              <a:rPr sz="2000" spc="10" dirty="0">
                <a:latin typeface="Verdana"/>
                <a:cs typeface="Verdana"/>
              </a:rPr>
              <a:t>propensity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30" dirty="0">
                <a:latin typeface="Verdana"/>
                <a:cs typeface="Verdana"/>
              </a:rPr>
              <a:t>a </a:t>
            </a:r>
            <a:r>
              <a:rPr sz="2000" spc="35" dirty="0">
                <a:latin typeface="Verdana"/>
                <a:cs typeface="Verdana"/>
              </a:rPr>
              <a:t>customer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-69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spc="-30" dirty="0">
                <a:latin typeface="Verdana"/>
                <a:cs typeface="Verdana"/>
              </a:rPr>
              <a:t>ea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45" dirty="0">
                <a:latin typeface="Verdana"/>
                <a:cs typeface="Verdana"/>
              </a:rPr>
              <a:t>n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ans</a:t>
            </a:r>
            <a:r>
              <a:rPr sz="2000" spc="25" dirty="0">
                <a:latin typeface="Verdana"/>
                <a:cs typeface="Verdana"/>
              </a:rPr>
              <a:t>act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ons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w</a:t>
            </a:r>
            <a:r>
              <a:rPr sz="2000" spc="1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80" dirty="0">
                <a:latin typeface="Verdana"/>
                <a:cs typeface="Verdana"/>
              </a:rPr>
              <a:t>h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an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45" dirty="0">
                <a:latin typeface="Verdana"/>
                <a:cs typeface="Verdana"/>
              </a:rPr>
              <a:t>gan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z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55" dirty="0">
                <a:latin typeface="Verdana"/>
                <a:cs typeface="Verdana"/>
              </a:rPr>
              <a:t>on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2000" spc="40" dirty="0">
                <a:latin typeface="Verdana"/>
                <a:cs typeface="Verdana"/>
              </a:rPr>
              <a:t>Churn </a:t>
            </a:r>
            <a:r>
              <a:rPr sz="2000" spc="20" dirty="0">
                <a:latin typeface="Verdana"/>
                <a:cs typeface="Verdana"/>
              </a:rPr>
              <a:t>occurs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mainly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due </a:t>
            </a:r>
            <a:r>
              <a:rPr sz="2000" spc="30" dirty="0">
                <a:latin typeface="Verdana"/>
                <a:cs typeface="Verdana"/>
              </a:rPr>
              <a:t>to customer </a:t>
            </a:r>
            <a:r>
              <a:rPr sz="2000" spc="-20" dirty="0">
                <a:latin typeface="Verdana"/>
                <a:cs typeface="Verdana"/>
              </a:rPr>
              <a:t>dissatisfaction. 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Identifying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customer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dissatisfaction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requires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several 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parameters. </a:t>
            </a:r>
            <a:r>
              <a:rPr sz="2000" spc="60" dirty="0">
                <a:latin typeface="Verdana"/>
                <a:cs typeface="Verdana"/>
              </a:rPr>
              <a:t>A </a:t>
            </a:r>
            <a:r>
              <a:rPr sz="2000" spc="35" dirty="0">
                <a:latin typeface="Verdana"/>
                <a:cs typeface="Verdana"/>
              </a:rPr>
              <a:t>customer </a:t>
            </a:r>
            <a:r>
              <a:rPr sz="2000" spc="-10" dirty="0">
                <a:latin typeface="Verdana"/>
                <a:cs typeface="Verdana"/>
              </a:rPr>
              <a:t>usually </a:t>
            </a:r>
            <a:r>
              <a:rPr sz="2000" spc="20" dirty="0">
                <a:latin typeface="Verdana"/>
                <a:cs typeface="Verdana"/>
              </a:rPr>
              <a:t>does </a:t>
            </a:r>
            <a:r>
              <a:rPr sz="2000" spc="40" dirty="0">
                <a:latin typeface="Verdana"/>
                <a:cs typeface="Verdana"/>
              </a:rPr>
              <a:t>not </a:t>
            </a:r>
            <a:r>
              <a:rPr sz="2000" spc="60" dirty="0">
                <a:latin typeface="Verdana"/>
                <a:cs typeface="Verdana"/>
              </a:rPr>
              <a:t>churn </a:t>
            </a:r>
            <a:r>
              <a:rPr sz="2000" spc="65" dirty="0">
                <a:latin typeface="Verdana"/>
                <a:cs typeface="Verdana"/>
              </a:rPr>
              <a:t>due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-25" dirty="0">
                <a:latin typeface="Verdana"/>
                <a:cs typeface="Verdana"/>
              </a:rPr>
              <a:t>a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single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dissatisfaction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scenario.</a:t>
            </a:r>
            <a:endParaRPr sz="2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66395" algn="l"/>
              </a:tabLst>
            </a:pPr>
            <a:r>
              <a:rPr dirty="0"/>
              <a:t>	</a:t>
            </a:r>
            <a:r>
              <a:rPr sz="2000" spc="-15" dirty="0">
                <a:latin typeface="Verdana"/>
                <a:cs typeface="Verdana"/>
              </a:rPr>
              <a:t>There </a:t>
            </a:r>
            <a:r>
              <a:rPr sz="2000" spc="-10" dirty="0">
                <a:latin typeface="Verdana"/>
                <a:cs typeface="Verdana"/>
              </a:rPr>
              <a:t>usually </a:t>
            </a:r>
            <a:r>
              <a:rPr sz="2000" spc="-40" dirty="0">
                <a:latin typeface="Verdana"/>
                <a:cs typeface="Verdana"/>
              </a:rPr>
              <a:t>exist </a:t>
            </a:r>
            <a:r>
              <a:rPr sz="2000" spc="-35" dirty="0">
                <a:latin typeface="Verdana"/>
                <a:cs typeface="Verdana"/>
              </a:rPr>
              <a:t>several </a:t>
            </a:r>
            <a:r>
              <a:rPr sz="2000" dirty="0">
                <a:latin typeface="Verdana"/>
                <a:cs typeface="Verdana"/>
              </a:rPr>
              <a:t>dissatisfaction </a:t>
            </a:r>
            <a:r>
              <a:rPr sz="2000" spc="-15" dirty="0">
                <a:latin typeface="Verdana"/>
                <a:cs typeface="Verdana"/>
              </a:rPr>
              <a:t>cases </a:t>
            </a:r>
            <a:r>
              <a:rPr sz="2000" spc="5" dirty="0">
                <a:latin typeface="Verdana"/>
                <a:cs typeface="Verdana"/>
              </a:rPr>
              <a:t>before </a:t>
            </a:r>
            <a:r>
              <a:rPr sz="2000" spc="-25" dirty="0">
                <a:latin typeface="Verdana"/>
                <a:cs typeface="Verdana"/>
              </a:rPr>
              <a:t>a 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customer completely </a:t>
            </a:r>
            <a:r>
              <a:rPr sz="2000" spc="-5" dirty="0">
                <a:latin typeface="Verdana"/>
                <a:cs typeface="Verdana"/>
              </a:rPr>
              <a:t>ceases </a:t>
            </a:r>
            <a:r>
              <a:rPr sz="2000" spc="30" dirty="0">
                <a:latin typeface="Verdana"/>
                <a:cs typeface="Verdana"/>
              </a:rPr>
              <a:t>to </a:t>
            </a:r>
            <a:r>
              <a:rPr sz="2000" spc="65" dirty="0">
                <a:latin typeface="Verdana"/>
                <a:cs typeface="Verdana"/>
              </a:rPr>
              <a:t>do </a:t>
            </a:r>
            <a:r>
              <a:rPr sz="2000" spc="5" dirty="0">
                <a:latin typeface="Verdana"/>
                <a:cs typeface="Verdana"/>
              </a:rPr>
              <a:t>transactions </a:t>
            </a:r>
            <a:r>
              <a:rPr sz="2000" spc="50" dirty="0">
                <a:latin typeface="Verdana"/>
                <a:cs typeface="Verdana"/>
              </a:rPr>
              <a:t>with </a:t>
            </a:r>
            <a:r>
              <a:rPr sz="2000" spc="25" dirty="0">
                <a:latin typeface="Verdana"/>
                <a:cs typeface="Verdana"/>
              </a:rPr>
              <a:t>an 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organization.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40" dirty="0">
                <a:latin typeface="Verdana"/>
                <a:cs typeface="Verdana"/>
              </a:rPr>
              <a:t>[3]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Problem</a:t>
            </a:r>
            <a:r>
              <a:rPr spc="-240" dirty="0"/>
              <a:t> </a:t>
            </a:r>
            <a:r>
              <a:rPr spc="4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358" y="736904"/>
            <a:ext cx="762317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As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we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know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creating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new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customer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not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easy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in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telecom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35" dirty="0">
                <a:latin typeface="Verdana"/>
                <a:cs typeface="Verdana"/>
              </a:rPr>
              <a:t>ndu</a:t>
            </a:r>
            <a:r>
              <a:rPr sz="2000" spc="4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80" dirty="0">
                <a:latin typeface="Verdana"/>
                <a:cs typeface="Verdana"/>
              </a:rPr>
              <a:t>ry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we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have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focus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e</a:t>
            </a:r>
            <a:r>
              <a:rPr sz="2000" spc="-65" dirty="0">
                <a:latin typeface="Verdana"/>
                <a:cs typeface="Verdana"/>
              </a:rPr>
              <a:t>x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00" dirty="0">
                <a:latin typeface="Verdana"/>
                <a:cs typeface="Verdana"/>
              </a:rPr>
              <a:t>ng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1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40" dirty="0">
                <a:latin typeface="Verdana"/>
                <a:cs typeface="Verdana"/>
              </a:rPr>
              <a:t>ome</a:t>
            </a:r>
            <a:r>
              <a:rPr sz="2000" spc="15" dirty="0">
                <a:latin typeface="Verdana"/>
                <a:cs typeface="Verdana"/>
              </a:rPr>
              <a:t>r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30" dirty="0">
                <a:latin typeface="Verdana"/>
                <a:cs typeface="Verdana"/>
              </a:rPr>
              <a:t>For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Telecom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churn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analysis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problem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can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be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defined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95" dirty="0"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Verdana"/>
                <a:cs typeface="Verdana"/>
              </a:rPr>
              <a:t>Customers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Churn</a:t>
            </a:r>
            <a:endParaRPr sz="2000">
              <a:latin typeface="Verdana"/>
              <a:cs typeface="Verdana"/>
            </a:endParaRPr>
          </a:p>
          <a:p>
            <a:pPr marL="994410" marR="802640" indent="-67310">
              <a:lnSpc>
                <a:spcPct val="150100"/>
              </a:lnSpc>
            </a:pPr>
            <a:r>
              <a:rPr sz="2000" spc="-145" dirty="0">
                <a:latin typeface="Verdana"/>
                <a:cs typeface="Verdana"/>
              </a:rPr>
              <a:t>-</a:t>
            </a:r>
            <a:r>
              <a:rPr sz="2000" spc="-70" dirty="0">
                <a:latin typeface="Verdana"/>
                <a:cs typeface="Verdana"/>
              </a:rPr>
              <a:t>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w</a:t>
            </a:r>
            <a:r>
              <a:rPr sz="2000" spc="5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40" dirty="0">
                <a:latin typeface="Verdana"/>
                <a:cs typeface="Verdana"/>
              </a:rPr>
              <a:t>ave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ook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p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70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b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65" dirty="0">
                <a:latin typeface="Verdana"/>
                <a:cs typeface="Verdana"/>
              </a:rPr>
              <a:t>e</a:t>
            </a:r>
            <a:r>
              <a:rPr sz="2000" spc="100" dirty="0">
                <a:latin typeface="Verdana"/>
                <a:cs typeface="Verdana"/>
              </a:rPr>
              <a:t>m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110" dirty="0">
                <a:latin typeface="Verdana"/>
                <a:cs typeface="Verdana"/>
              </a:rPr>
              <a:t>w</a:t>
            </a:r>
            <a:r>
              <a:rPr sz="2000" spc="75" dirty="0">
                <a:latin typeface="Verdana"/>
                <a:cs typeface="Verdana"/>
              </a:rPr>
              <a:t>h</a:t>
            </a:r>
            <a:r>
              <a:rPr sz="2000" spc="-75" dirty="0">
                <a:latin typeface="Verdana"/>
                <a:cs typeface="Verdana"/>
              </a:rPr>
              <a:t>y  </a:t>
            </a:r>
            <a:r>
              <a:rPr sz="2000" spc="75" dirty="0">
                <a:latin typeface="Verdana"/>
                <a:cs typeface="Verdana"/>
              </a:rPr>
              <a:t>cu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5" dirty="0">
                <a:latin typeface="Verdana"/>
                <a:cs typeface="Verdana"/>
              </a:rPr>
              <a:t>o</a:t>
            </a:r>
            <a:r>
              <a:rPr sz="2000" spc="114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-40" dirty="0">
                <a:latin typeface="Verdana"/>
                <a:cs typeface="Verdana"/>
              </a:rPr>
              <a:t>ea</a:t>
            </a:r>
            <a:r>
              <a:rPr sz="2000" spc="-50" dirty="0">
                <a:latin typeface="Verdana"/>
                <a:cs typeface="Verdana"/>
              </a:rPr>
              <a:t>v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145" dirty="0">
                <a:latin typeface="Verdana"/>
                <a:cs typeface="Verdana"/>
              </a:rPr>
              <a:t>-</a:t>
            </a:r>
            <a:r>
              <a:rPr sz="2000" spc="114" dirty="0">
                <a:latin typeface="Verdana"/>
                <a:cs typeface="Verdana"/>
              </a:rPr>
              <a:t>F</a:t>
            </a:r>
            <a:r>
              <a:rPr sz="2000" spc="-10" dirty="0">
                <a:latin typeface="Verdana"/>
                <a:cs typeface="Verdana"/>
              </a:rPr>
              <a:t>or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40" dirty="0">
                <a:latin typeface="Verdana"/>
                <a:cs typeface="Verdana"/>
              </a:rPr>
              <a:t>f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40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es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c</a:t>
            </a:r>
            <a:r>
              <a:rPr sz="2000" spc="45" dirty="0">
                <a:latin typeface="Verdana"/>
                <a:cs typeface="Verdana"/>
              </a:rPr>
              <a:t>hurn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f</a:t>
            </a:r>
            <a:r>
              <a:rPr sz="2000" spc="-40" dirty="0">
                <a:latin typeface="Verdana"/>
                <a:cs typeface="Verdana"/>
              </a:rPr>
              <a:t>f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40" dirty="0">
                <a:latin typeface="Verdana"/>
                <a:cs typeface="Verdana"/>
              </a:rPr>
              <a:t>n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145" dirty="0">
                <a:latin typeface="Verdana"/>
                <a:cs typeface="Verdana"/>
              </a:rPr>
              <a:t>-</a:t>
            </a: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45" dirty="0">
                <a:latin typeface="Verdana"/>
                <a:cs typeface="Verdana"/>
              </a:rPr>
              <a:t>pe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90" dirty="0">
                <a:latin typeface="Verdana"/>
                <a:cs typeface="Verdana"/>
              </a:rPr>
              <a:t>d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var</a:t>
            </a:r>
            <a:r>
              <a:rPr sz="2000" spc="-4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ab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</a:t>
            </a:r>
            <a:r>
              <a:rPr sz="2000" spc="35" dirty="0">
                <a:latin typeface="Verdana"/>
                <a:cs typeface="Verdana"/>
              </a:rPr>
              <a:t>hu</a:t>
            </a:r>
            <a:r>
              <a:rPr sz="2000" spc="15" dirty="0">
                <a:latin typeface="Verdana"/>
                <a:cs typeface="Verdana"/>
              </a:rPr>
              <a:t>r</a:t>
            </a:r>
            <a:r>
              <a:rPr sz="2000" spc="80" dirty="0">
                <a:latin typeface="Verdana"/>
                <a:cs typeface="Verdana"/>
              </a:rPr>
              <a:t>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45" dirty="0">
                <a:latin typeface="Verdana"/>
                <a:cs typeface="Verdana"/>
              </a:rPr>
              <a:t>n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45" dirty="0">
                <a:latin typeface="Verdana"/>
                <a:cs typeface="Verdana"/>
              </a:rPr>
              <a:t>he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</a:t>
            </a:r>
            <a:r>
              <a:rPr sz="2000" spc="15" dirty="0">
                <a:latin typeface="Verdana"/>
                <a:cs typeface="Verdana"/>
              </a:rPr>
              <a:t>et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145" dirty="0">
                <a:latin typeface="Verdana"/>
                <a:cs typeface="Verdana"/>
              </a:rPr>
              <a:t>-</a:t>
            </a:r>
            <a:r>
              <a:rPr sz="2000" spc="120" dirty="0">
                <a:latin typeface="Verdana"/>
                <a:cs typeface="Verdana"/>
              </a:rPr>
              <a:t>F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na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-105" dirty="0">
                <a:latin typeface="Verdana"/>
                <a:cs typeface="Verdana"/>
              </a:rPr>
              <a:t>y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we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have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</a:t>
            </a:r>
            <a:r>
              <a:rPr sz="2000" spc="25" dirty="0">
                <a:latin typeface="Verdana"/>
                <a:cs typeface="Verdana"/>
              </a:rPr>
              <a:t>ook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for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1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40" dirty="0">
                <a:latin typeface="Verdana"/>
                <a:cs typeface="Verdana"/>
              </a:rPr>
              <a:t>omer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fac</a:t>
            </a:r>
            <a:r>
              <a:rPr sz="2000" spc="15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55" dirty="0">
                <a:latin typeface="Verdana"/>
                <a:cs typeface="Verdana"/>
              </a:rPr>
              <a:t>o</a:t>
            </a:r>
            <a:r>
              <a:rPr sz="2000" spc="65" dirty="0">
                <a:latin typeface="Verdana"/>
                <a:cs typeface="Verdana"/>
              </a:rPr>
              <a:t>n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599" y="279349"/>
            <a:ext cx="38182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EDA</a:t>
            </a:r>
            <a:r>
              <a:rPr spc="-275" dirty="0"/>
              <a:t> </a:t>
            </a:r>
            <a:r>
              <a:rPr spc="50" dirty="0"/>
              <a:t>o</a:t>
            </a:r>
            <a:r>
              <a:rPr spc="135" dirty="0"/>
              <a:t>n</a:t>
            </a:r>
            <a:r>
              <a:rPr spc="-270" dirty="0"/>
              <a:t> </a:t>
            </a:r>
            <a:r>
              <a:rPr spc="5" dirty="0"/>
              <a:t>giv</a:t>
            </a:r>
            <a:r>
              <a:rPr spc="-10" dirty="0"/>
              <a:t>e</a:t>
            </a:r>
            <a:r>
              <a:rPr spc="135" dirty="0"/>
              <a:t>n</a:t>
            </a:r>
            <a:r>
              <a:rPr spc="-270" dirty="0"/>
              <a:t> </a:t>
            </a:r>
            <a:r>
              <a:rPr spc="65" dirty="0"/>
              <a:t>d</a:t>
            </a:r>
            <a:r>
              <a:rPr spc="45" dirty="0"/>
              <a:t>a</a:t>
            </a:r>
            <a:r>
              <a:rPr spc="-5" dirty="0"/>
              <a:t>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694" y="896350"/>
            <a:ext cx="6901815" cy="36855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95" dirty="0">
                <a:latin typeface="Verdana"/>
                <a:cs typeface="Verdana"/>
              </a:rPr>
              <a:t>gg</a:t>
            </a:r>
            <a:r>
              <a:rPr sz="2000" spc="30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120" dirty="0">
                <a:latin typeface="Verdana"/>
                <a:cs typeface="Verdana"/>
              </a:rPr>
              <a:t>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data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w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un</a:t>
            </a:r>
            <a:r>
              <a:rPr sz="2000" spc="7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25" dirty="0">
                <a:latin typeface="Verdana"/>
                <a:cs typeface="Verdana"/>
              </a:rPr>
              <a:t>a</a:t>
            </a:r>
            <a:r>
              <a:rPr sz="2000" spc="20" dirty="0">
                <a:latin typeface="Verdana"/>
                <a:cs typeface="Verdana"/>
              </a:rPr>
              <a:t>n</a:t>
            </a: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at</a:t>
            </a:r>
            <a:endParaRPr sz="2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no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40" dirty="0">
                <a:latin typeface="Verdana"/>
                <a:cs typeface="Verdana"/>
              </a:rPr>
              <a:t>u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va</a:t>
            </a:r>
            <a:r>
              <a:rPr sz="2000" spc="-40" dirty="0">
                <a:latin typeface="Verdana"/>
                <a:cs typeface="Verdana"/>
              </a:rPr>
              <a:t>l</a:t>
            </a:r>
            <a:r>
              <a:rPr sz="2000" spc="40" dirty="0">
                <a:latin typeface="Verdana"/>
                <a:cs typeface="Verdana"/>
              </a:rPr>
              <a:t>ue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80" dirty="0">
                <a:latin typeface="Verdana"/>
                <a:cs typeface="Verdana"/>
              </a:rPr>
              <a:t>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9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ata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-90" dirty="0">
                <a:latin typeface="Verdana"/>
                <a:cs typeface="Verdana"/>
              </a:rPr>
              <a:t>et.</a:t>
            </a:r>
            <a:endParaRPr sz="2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Verdana"/>
                <a:cs typeface="Verdana"/>
              </a:rPr>
              <a:t>In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ate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colu</a:t>
            </a:r>
            <a:r>
              <a:rPr sz="2000" spc="100" dirty="0">
                <a:latin typeface="Verdana"/>
                <a:cs typeface="Verdana"/>
              </a:rPr>
              <a:t>m</a:t>
            </a:r>
            <a:r>
              <a:rPr sz="2000" spc="80" dirty="0">
                <a:latin typeface="Verdana"/>
                <a:cs typeface="Verdana"/>
              </a:rPr>
              <a:t>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70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r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otal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350" dirty="0">
                <a:latin typeface="Verdana"/>
                <a:cs typeface="Verdana"/>
              </a:rPr>
              <a:t>51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un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95" dirty="0">
                <a:latin typeface="Verdana"/>
                <a:cs typeface="Verdana"/>
              </a:rPr>
              <a:t>q</a:t>
            </a:r>
            <a:r>
              <a:rPr sz="2000" spc="40" dirty="0">
                <a:latin typeface="Verdana"/>
                <a:cs typeface="Verdana"/>
              </a:rPr>
              <a:t>ue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ate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30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otal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20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colu</a:t>
            </a:r>
            <a:r>
              <a:rPr sz="2000" spc="100" dirty="0">
                <a:latin typeface="Verdana"/>
                <a:cs typeface="Verdana"/>
              </a:rPr>
              <a:t>m</a:t>
            </a:r>
            <a:r>
              <a:rPr sz="2000" spc="70" dirty="0">
                <a:latin typeface="Verdana"/>
                <a:cs typeface="Verdana"/>
              </a:rPr>
              <a:t>n</a:t>
            </a:r>
            <a:r>
              <a:rPr sz="2000" spc="-70" dirty="0">
                <a:latin typeface="Verdana"/>
                <a:cs typeface="Verdana"/>
              </a:rPr>
              <a:t>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with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va</a:t>
            </a:r>
            <a:r>
              <a:rPr sz="2000" spc="-40" dirty="0">
                <a:latin typeface="Verdana"/>
                <a:cs typeface="Verdana"/>
              </a:rPr>
              <a:t>l</a:t>
            </a:r>
            <a:r>
              <a:rPr sz="2000" spc="5" dirty="0">
                <a:latin typeface="Verdana"/>
                <a:cs typeface="Verdana"/>
              </a:rPr>
              <a:t>ues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75" dirty="0">
                <a:latin typeface="Verdana"/>
                <a:cs typeface="Verdana"/>
              </a:rPr>
              <a:t>uc</a:t>
            </a:r>
            <a:r>
              <a:rPr sz="2000" spc="80" dirty="0">
                <a:latin typeface="Verdana"/>
                <a:cs typeface="Verdana"/>
              </a:rPr>
              <a:t>h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70" dirty="0">
                <a:latin typeface="Verdana"/>
                <a:cs typeface="Verdana"/>
              </a:rPr>
              <a:t>oat,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40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45" dirty="0">
                <a:latin typeface="Verdana"/>
                <a:cs typeface="Verdana"/>
              </a:rPr>
              <a:t>eg</a:t>
            </a:r>
            <a:r>
              <a:rPr sz="2000" spc="35" dirty="0">
                <a:latin typeface="Verdana"/>
                <a:cs typeface="Verdana"/>
              </a:rPr>
              <a:t>e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305" dirty="0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135" dirty="0">
                <a:latin typeface="Verdana"/>
                <a:cs typeface="Verdana"/>
              </a:rPr>
              <a:t>B</a:t>
            </a:r>
            <a:r>
              <a:rPr sz="2000" spc="20" dirty="0">
                <a:latin typeface="Verdana"/>
                <a:cs typeface="Verdana"/>
              </a:rPr>
              <a:t>oo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ean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and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b</a:t>
            </a:r>
            <a:r>
              <a:rPr sz="2000" spc="-145" dirty="0">
                <a:latin typeface="Verdana"/>
                <a:cs typeface="Verdana"/>
              </a:rPr>
              <a:t>j</a:t>
            </a:r>
            <a:r>
              <a:rPr sz="2000" spc="35" dirty="0">
                <a:latin typeface="Verdana"/>
                <a:cs typeface="Verdana"/>
              </a:rPr>
              <a:t>ect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0" dirty="0"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105" dirty="0">
                <a:latin typeface="Verdana"/>
                <a:cs typeface="Verdana"/>
              </a:rPr>
              <a:t>D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45" dirty="0">
                <a:latin typeface="Verdana"/>
                <a:cs typeface="Verdana"/>
              </a:rPr>
              <a:t>pe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90" dirty="0">
                <a:latin typeface="Verdana"/>
                <a:cs typeface="Verdana"/>
              </a:rPr>
              <a:t>d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t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var</a:t>
            </a:r>
            <a:r>
              <a:rPr sz="2000" spc="-4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ab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s</a:t>
            </a:r>
            <a:r>
              <a:rPr sz="2000" spc="50" dirty="0">
                <a:latin typeface="Verdana"/>
                <a:cs typeface="Verdana"/>
              </a:rPr>
              <a:t>hou</a:t>
            </a:r>
            <a:r>
              <a:rPr sz="2000" spc="10" dirty="0">
                <a:latin typeface="Verdana"/>
                <a:cs typeface="Verdana"/>
              </a:rPr>
              <a:t>l</a:t>
            </a:r>
            <a:r>
              <a:rPr sz="2000" spc="100" dirty="0">
                <a:latin typeface="Verdana"/>
                <a:cs typeface="Verdana"/>
              </a:rPr>
              <a:t>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90" dirty="0">
                <a:latin typeface="Verdana"/>
                <a:cs typeface="Verdana"/>
              </a:rPr>
              <a:t>b</a:t>
            </a:r>
            <a:r>
              <a:rPr sz="2000" spc="10" dirty="0">
                <a:latin typeface="Verdana"/>
                <a:cs typeface="Verdana"/>
              </a:rPr>
              <a:t>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onsi</a:t>
            </a:r>
            <a:r>
              <a:rPr sz="2000" spc="2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55" dirty="0">
                <a:latin typeface="Verdana"/>
                <a:cs typeface="Verdana"/>
              </a:rPr>
              <a:t>ed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as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C</a:t>
            </a:r>
            <a:r>
              <a:rPr sz="2000" spc="35" dirty="0">
                <a:latin typeface="Verdana"/>
                <a:cs typeface="Verdana"/>
              </a:rPr>
              <a:t>hu</a:t>
            </a:r>
            <a:r>
              <a:rPr sz="2000" spc="15" dirty="0">
                <a:latin typeface="Verdana"/>
                <a:cs typeface="Verdana"/>
              </a:rPr>
              <a:t>r</a:t>
            </a:r>
            <a:r>
              <a:rPr sz="2000" spc="-114" dirty="0">
                <a:latin typeface="Verdana"/>
                <a:cs typeface="Verdana"/>
              </a:rPr>
              <a:t>n.</a:t>
            </a:r>
            <a:endParaRPr sz="2000">
              <a:latin typeface="Verdana"/>
              <a:cs typeface="Verdana"/>
            </a:endParaRPr>
          </a:p>
          <a:p>
            <a:pPr marL="299085" marR="773430" indent="-287020">
              <a:lnSpc>
                <a:spcPct val="1501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Verdana"/>
                <a:cs typeface="Verdana"/>
              </a:rPr>
              <a:t>G</a:t>
            </a:r>
            <a:r>
              <a:rPr sz="2000" spc="-35" dirty="0">
                <a:latin typeface="Verdana"/>
                <a:cs typeface="Verdana"/>
              </a:rPr>
              <a:t>r</a:t>
            </a:r>
            <a:r>
              <a:rPr sz="2000" spc="50" dirty="0">
                <a:latin typeface="Verdana"/>
                <a:cs typeface="Verdana"/>
              </a:rPr>
              <a:t>ap</a:t>
            </a:r>
            <a:r>
              <a:rPr sz="2000" spc="45" dirty="0">
                <a:latin typeface="Verdana"/>
                <a:cs typeface="Verdana"/>
              </a:rPr>
              <a:t>h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al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55" dirty="0">
                <a:latin typeface="Verdana"/>
                <a:cs typeface="Verdana"/>
              </a:rPr>
              <a:t>e</a:t>
            </a:r>
            <a:r>
              <a:rPr sz="2000" spc="45" dirty="0">
                <a:latin typeface="Verdana"/>
                <a:cs typeface="Verdana"/>
              </a:rPr>
              <a:t>p</a:t>
            </a:r>
            <a:r>
              <a:rPr sz="2000" spc="-65" dirty="0">
                <a:latin typeface="Verdana"/>
                <a:cs typeface="Verdana"/>
              </a:rPr>
              <a:t>r</a:t>
            </a:r>
            <a:r>
              <a:rPr sz="2000" spc="-30" dirty="0">
                <a:latin typeface="Verdana"/>
                <a:cs typeface="Verdana"/>
              </a:rPr>
              <a:t>es</a:t>
            </a:r>
            <a:r>
              <a:rPr sz="2000" spc="45" dirty="0">
                <a:latin typeface="Verdana"/>
                <a:cs typeface="Verdana"/>
              </a:rPr>
              <a:t>e</a:t>
            </a:r>
            <a:r>
              <a:rPr sz="2000" spc="35" dirty="0">
                <a:latin typeface="Verdana"/>
                <a:cs typeface="Verdana"/>
              </a:rPr>
              <a:t>n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55" dirty="0">
                <a:latin typeface="Verdana"/>
                <a:cs typeface="Verdana"/>
              </a:rPr>
              <a:t>on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ac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9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00" dirty="0">
                <a:latin typeface="Verdana"/>
                <a:cs typeface="Verdana"/>
              </a:rPr>
              <a:t>ng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35" dirty="0">
                <a:latin typeface="Verdana"/>
                <a:cs typeface="Verdana"/>
              </a:rPr>
              <a:t>o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var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ous  </a:t>
            </a:r>
            <a:r>
              <a:rPr sz="2000" spc="75" dirty="0">
                <a:latin typeface="Verdana"/>
                <a:cs typeface="Verdana"/>
              </a:rPr>
              <a:t>c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60" dirty="0">
                <a:latin typeface="Verdana"/>
                <a:cs typeface="Verdana"/>
              </a:rPr>
              <a:t>umns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and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w</a:t>
            </a:r>
            <a:r>
              <a:rPr sz="2000" spc="1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80" dirty="0">
                <a:latin typeface="Verdana"/>
                <a:cs typeface="Verdana"/>
              </a:rPr>
              <a:t>h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man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90" dirty="0">
                <a:latin typeface="Verdana"/>
                <a:cs typeface="Verdana"/>
              </a:rPr>
              <a:t>p</a:t>
            </a:r>
            <a:r>
              <a:rPr sz="2000" spc="20" dirty="0">
                <a:latin typeface="Verdana"/>
                <a:cs typeface="Verdana"/>
              </a:rPr>
              <a:t>ulation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c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65" dirty="0">
                <a:latin typeface="Verdana"/>
                <a:cs typeface="Verdana"/>
              </a:rPr>
              <a:t>umn</a:t>
            </a:r>
            <a:r>
              <a:rPr sz="2000" spc="50" dirty="0">
                <a:latin typeface="Verdana"/>
                <a:cs typeface="Verdana"/>
              </a:rPr>
              <a:t>s</a:t>
            </a:r>
            <a:r>
              <a:rPr sz="2000" spc="-3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288112"/>
            <a:ext cx="68643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Chu</a:t>
            </a:r>
            <a:r>
              <a:rPr spc="25" dirty="0"/>
              <a:t>rn</a:t>
            </a:r>
            <a:r>
              <a:rPr spc="-305" dirty="0"/>
              <a:t> </a:t>
            </a:r>
            <a:r>
              <a:rPr spc="95" dirty="0"/>
              <a:t>p</a:t>
            </a:r>
            <a:r>
              <a:rPr spc="80" dirty="0"/>
              <a:t>e</a:t>
            </a:r>
            <a:r>
              <a:rPr spc="20" dirty="0"/>
              <a:t>rc</a:t>
            </a:r>
            <a:r>
              <a:rPr spc="5" dirty="0"/>
              <a:t>e</a:t>
            </a:r>
            <a:r>
              <a:rPr spc="40" dirty="0"/>
              <a:t>nt</a:t>
            </a:r>
            <a:r>
              <a:rPr spc="30" dirty="0"/>
              <a:t>a</a:t>
            </a:r>
            <a:r>
              <a:rPr spc="110" dirty="0"/>
              <a:t>ge</a:t>
            </a:r>
            <a:r>
              <a:rPr spc="-185" dirty="0"/>
              <a:t> </a:t>
            </a:r>
            <a:r>
              <a:rPr spc="50" dirty="0"/>
              <a:t>o</a:t>
            </a:r>
            <a:r>
              <a:rPr spc="-45" dirty="0"/>
              <a:t>f</a:t>
            </a:r>
            <a:r>
              <a:rPr spc="-270" dirty="0"/>
              <a:t> </a:t>
            </a:r>
            <a:r>
              <a:rPr spc="-35" dirty="0"/>
              <a:t>st</a:t>
            </a:r>
            <a:r>
              <a:rPr spc="-65" dirty="0"/>
              <a:t>a</a:t>
            </a:r>
            <a:r>
              <a:rPr spc="20" dirty="0"/>
              <a:t>t</a:t>
            </a:r>
            <a:r>
              <a:rPr spc="25" dirty="0"/>
              <a:t>e</a:t>
            </a:r>
            <a:r>
              <a:rPr spc="-110" dirty="0"/>
              <a:t>s</a:t>
            </a:r>
            <a:r>
              <a:rPr spc="-245" dirty="0"/>
              <a:t> </a:t>
            </a:r>
            <a:endParaRPr spc="-8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76597"/>
            <a:ext cx="3200400" cy="3156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1F787-0207-49D3-9579-3E2071C5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79525"/>
            <a:ext cx="4466696" cy="3156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A344-DE3A-4520-8CEF-DDD54B5B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99" y="279349"/>
            <a:ext cx="7601001" cy="492443"/>
          </a:xfrm>
        </p:spPr>
        <p:txBody>
          <a:bodyPr/>
          <a:lstStyle/>
          <a:p>
            <a:pPr algn="l"/>
            <a:r>
              <a:rPr lang="en-US" dirty="0"/>
              <a:t>International Plan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30D26-4BB2-477F-A3FB-4E3FBC8B3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83"/>
            <a:ext cx="3443079" cy="3375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F74E4-C3C7-484D-BB2D-1681EF6E4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25159"/>
            <a:ext cx="4516665" cy="31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1240</Words>
  <Application>Microsoft Office PowerPoint</Application>
  <PresentationFormat>Custom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MT</vt:lpstr>
      <vt:lpstr>Calibri</vt:lpstr>
      <vt:lpstr>Cambria Math</vt:lpstr>
      <vt:lpstr>Times New Roman</vt:lpstr>
      <vt:lpstr>Verdana</vt:lpstr>
      <vt:lpstr>Office Theme</vt:lpstr>
      <vt:lpstr>Capstone Project - 1</vt:lpstr>
      <vt:lpstr>Content</vt:lpstr>
      <vt:lpstr>Introduction</vt:lpstr>
      <vt:lpstr>Introduction</vt:lpstr>
      <vt:lpstr>Churn in telecommunication industry</vt:lpstr>
      <vt:lpstr>Problem definition</vt:lpstr>
      <vt:lpstr>EDA on given data</vt:lpstr>
      <vt:lpstr>Churn percentage of states </vt:lpstr>
      <vt:lpstr>International Plan</vt:lpstr>
      <vt:lpstr>Voice Mail Plan</vt:lpstr>
      <vt:lpstr>State Churn Rate </vt:lpstr>
      <vt:lpstr>Churn percentage of states (Cont.)</vt:lpstr>
      <vt:lpstr>Churn percentage of states </vt:lpstr>
      <vt:lpstr>Churn percentage of states</vt:lpstr>
      <vt:lpstr>Churn percentage of states</vt:lpstr>
      <vt:lpstr>Churn percentage of states</vt:lpstr>
      <vt:lpstr>Company revenue from customers</vt:lpstr>
      <vt:lpstr>Relation between Churn and Others</vt:lpstr>
      <vt:lpstr>Relation between Churn and Others</vt:lpstr>
      <vt:lpstr>Conclusion</vt:lpstr>
      <vt:lpstr>Conclusion</vt:lpstr>
      <vt:lpstr>References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</dc:title>
  <dc:creator>DELL</dc:creator>
  <cp:lastModifiedBy>DELL</cp:lastModifiedBy>
  <cp:revision>11</cp:revision>
  <dcterms:created xsi:type="dcterms:W3CDTF">2022-10-13T18:12:46Z</dcterms:created>
  <dcterms:modified xsi:type="dcterms:W3CDTF">2022-10-19T07:45:00Z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2022-10-13T00:00:00Z</vt:filetime>
  </property>
</Properties>
</file>