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2" r:id="rId7"/>
    <p:sldId id="274" r:id="rId8"/>
    <p:sldId id="273" r:id="rId9"/>
    <p:sldId id="275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2"/>
            <p14:sldId id="274"/>
            <p14:sldId id="273"/>
            <p14:sldId id="275"/>
            <p14:sldId id="277"/>
            <p14:sldId id="27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Phone Dataset scrapped from Flipkart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July 05,2020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 of Dataset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5BB8E6-9456-458D-AAFB-7FCD5CA5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2" y="1524708"/>
            <a:ext cx="5172075" cy="4467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CD23A-06A4-47C1-8B67-95C88F7EAC47}"/>
              </a:ext>
            </a:extLst>
          </p:cNvPr>
          <p:cNvSpPr txBox="1"/>
          <p:nvPr/>
        </p:nvSpPr>
        <p:spPr>
          <a:xfrm>
            <a:off x="6263325" y="2419492"/>
            <a:ext cx="51720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Scrapped 50 pages with 1,051 rows/observations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 has 16 columns, of which 10 are derived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4045-DEDA-484C-ADA7-CE2B5B6B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57FB-008E-4644-AAF5-AEE2DD186B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3615" y="1435608"/>
            <a:ext cx="7980218" cy="1216152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Data.describe</a:t>
            </a:r>
            <a:r>
              <a:rPr lang="en-US" sz="1800" b="1" dirty="0"/>
              <a:t>():</a:t>
            </a:r>
            <a:r>
              <a:rPr lang="en-US" dirty="0"/>
              <a:t>  </a:t>
            </a:r>
            <a:r>
              <a:rPr lang="en-US" sz="1600" dirty="0"/>
              <a:t>gives us basic stats of all numerical variables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66B8D-2B2E-40C9-A4B7-8B6B66DC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11" y="2224843"/>
            <a:ext cx="6471893" cy="37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BA37-7C64-4845-94D4-B0B24022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Univariate – Brand Name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90A5B-031D-49B6-B0C8-25C7EB12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73" y="1315402"/>
            <a:ext cx="5667841" cy="511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D2C974-A07D-4286-B044-AF9499A1CE7C}"/>
              </a:ext>
            </a:extLst>
          </p:cNvPr>
          <p:cNvSpPr txBox="1"/>
          <p:nvPr/>
        </p:nvSpPr>
        <p:spPr>
          <a:xfrm>
            <a:off x="6611377" y="1088136"/>
            <a:ext cx="496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 Name contains 14 unique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Samsung has the highest number of phones and Google has least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9D0D6-03B6-411E-9901-884C6F85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67" y="2674737"/>
            <a:ext cx="3990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6E87-2304-4994-9368-842E462F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Univariate - Price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BE25D-B680-4D74-A243-0CE2AD4AA3F0}"/>
              </a:ext>
            </a:extLst>
          </p:cNvPr>
          <p:cNvSpPr txBox="1">
            <a:spLocks/>
          </p:cNvSpPr>
          <p:nvPr/>
        </p:nvSpPr>
        <p:spPr>
          <a:xfrm>
            <a:off x="7306322" y="1545854"/>
            <a:ext cx="4345938" cy="465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4509F-499A-46F0-AC18-8B97C55D1B57}"/>
              </a:ext>
            </a:extLst>
          </p:cNvPr>
          <p:cNvSpPr txBox="1"/>
          <p:nvPr/>
        </p:nvSpPr>
        <p:spPr>
          <a:xfrm>
            <a:off x="6337057" y="1711699"/>
            <a:ext cx="5440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varies from 3,650 to 1,24,999; with a mean of 20,049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variable is right skewed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maximum number of observations between 10K to 21K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7B5589-A918-4076-B034-6D01B4E1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3" y="1613534"/>
            <a:ext cx="5937581" cy="4293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88531A-E550-46AC-831F-73652D62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10" y="4129135"/>
            <a:ext cx="4583811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9121-37BD-4C35-B28F-1DAE7D31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Univariate – Rating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03771-6B21-4DF9-9FB3-089FED5F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69944"/>
            <a:ext cx="5551305" cy="50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27C16-BB69-4D97-9D44-9C846B929EF0}"/>
              </a:ext>
            </a:extLst>
          </p:cNvPr>
          <p:cNvSpPr txBox="1"/>
          <p:nvPr/>
        </p:nvSpPr>
        <p:spPr>
          <a:xfrm>
            <a:off x="6283789" y="1374346"/>
            <a:ext cx="54404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range from 1 to 5, 1 being worst and 5 is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dataset Ratings has values from 3.1 to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3.1 to 4.1 – Average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4.1 to 4.3 – Good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4.3 to 4.4 – Good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4.4 to 5.0 – Excellent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24% of phones have excellent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5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97C4-3438-40CB-B429-227945A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14CC5-4AE0-4211-8DBB-E1142EAA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69944"/>
            <a:ext cx="5938297" cy="50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9D5B5-8122-475A-BF4F-49B75EE0887C}"/>
              </a:ext>
            </a:extLst>
          </p:cNvPr>
          <p:cNvSpPr txBox="1"/>
          <p:nvPr/>
        </p:nvSpPr>
        <p:spPr>
          <a:xfrm>
            <a:off x="6511265" y="2160057"/>
            <a:ext cx="5159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66% of the phones have Battery capacity ranges from 3,000 </a:t>
            </a:r>
            <a:r>
              <a:rPr lang="en-US" dirty="0" err="1"/>
              <a:t>mAh</a:t>
            </a:r>
            <a:r>
              <a:rPr lang="en-US" dirty="0"/>
              <a:t> to 6,000 </a:t>
            </a:r>
            <a:r>
              <a:rPr lang="en-US" dirty="0" err="1"/>
              <a:t>mAh</a:t>
            </a:r>
            <a:r>
              <a:rPr lang="en-US" dirty="0"/>
              <a:t>, where 42% of the phones have battery capacity ranging from 3,000mAh to 4,000 </a:t>
            </a:r>
            <a:r>
              <a:rPr lang="en-US" dirty="0" err="1"/>
              <a:t>mAh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66% are densely populated with rating 4.15 to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19D1326-0330-4AD1-A848-5FE1F2E11184}"/>
              </a:ext>
            </a:extLst>
          </p:cNvPr>
          <p:cNvSpPr/>
          <p:nvPr/>
        </p:nvSpPr>
        <p:spPr>
          <a:xfrm>
            <a:off x="4474346" y="2709912"/>
            <a:ext cx="1740023" cy="781234"/>
          </a:xfrm>
          <a:prstGeom prst="wedgeEllipseCallout">
            <a:avLst>
              <a:gd name="adj1" fmla="val -55017"/>
              <a:gd name="adj2" fmla="val 148952"/>
            </a:avLst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Higher price with less battery capacity = low / avg rating</a:t>
            </a:r>
            <a:endParaRPr lang="en-IN" sz="1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D38D5-8CF9-4A61-B9DE-3CB4D80A5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346" y="4832646"/>
            <a:ext cx="1860366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7C73-B043-4C5C-8D88-36615EFB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258809" cy="640080"/>
          </a:xfrm>
        </p:spPr>
        <p:txBody>
          <a:bodyPr>
            <a:normAutofit/>
          </a:bodyPr>
          <a:lstStyle/>
          <a:p>
            <a:r>
              <a:rPr lang="en-US" dirty="0"/>
              <a:t>Visualization: Bivariate – Brand Name Vs Rating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51446-C66A-4190-B16D-149A27CE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38" y="1327775"/>
            <a:ext cx="572885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874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{6E87E3A3-8510-43EA-849F-4BFB16DFAD3A}tf10001108</Template>
  <TotalTime>0</TotalTime>
  <Words>224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Exploratory Data Analysis</vt:lpstr>
      <vt:lpstr>Overview of Dataset</vt:lpstr>
      <vt:lpstr>Basic Stats</vt:lpstr>
      <vt:lpstr>Visualization: Univariate – Brand Name</vt:lpstr>
      <vt:lpstr>Visualization: Univariate - Price</vt:lpstr>
      <vt:lpstr>Visualization: Univariate – Rating</vt:lpstr>
      <vt:lpstr>PowerPoint Presentation</vt:lpstr>
      <vt:lpstr>Visualization: Bivariate – Brand Name Vs 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2020-07-05T04:48:20Z</dcterms:created>
  <dcterms:modified xsi:type="dcterms:W3CDTF">2020-07-05T06:14:30Z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