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4" r:id="rId5"/>
    <p:sldId id="275" r:id="rId6"/>
    <p:sldId id="276" r:id="rId7"/>
    <p:sldId id="277" r:id="rId8"/>
    <p:sldId id="259" r:id="rId9"/>
    <p:sldId id="260" r:id="rId10"/>
    <p:sldId id="261" r:id="rId11"/>
    <p:sldId id="262" r:id="rId12"/>
    <p:sldId id="263" r:id="rId13"/>
    <p:sldId id="270" r:id="rId14"/>
    <p:sldId id="271" r:id="rId15"/>
    <p:sldId id="272" r:id="rId16"/>
    <p:sldId id="265" r:id="rId17"/>
    <p:sldId id="273" r:id="rId18"/>
    <p:sldId id="278"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databricks/delta/optimize" TargetMode="External"/><Relationship Id="rId2" Type="http://schemas.openxmlformats.org/officeDocument/2006/relationships/hyperlink" Target="https://learn.microsoft.com/en-us/azure/architecture/example-scenario/data/synapse-exploratory-data-analyti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D1B-1765-D353-A351-A65A7CF36241}"/>
              </a:ext>
            </a:extLst>
          </p:cNvPr>
          <p:cNvSpPr>
            <a:spLocks noGrp="1"/>
          </p:cNvSpPr>
          <p:nvPr>
            <p:ph type="ctrTitle"/>
          </p:nvPr>
        </p:nvSpPr>
        <p:spPr/>
        <p:txBody>
          <a:bodyPr>
            <a:normAutofit fontScale="90000"/>
          </a:bodyPr>
          <a:lstStyle/>
          <a:p>
            <a:r>
              <a:rPr lang="en-US" b="0" i="0" dirty="0">
                <a:solidFill>
                  <a:schemeClr val="bg1"/>
                </a:solidFill>
                <a:effectLst/>
                <a:latin typeface="Times New Roman" panose="02020603050405020304" pitchFamily="18" charset="0"/>
                <a:cs typeface="Times New Roman" panose="02020603050405020304" pitchFamily="18" charset="0"/>
              </a:rPr>
              <a:t>Exploring and Optimizing Data Lakes with PySparkSQL in Azure Databricks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4572C1-E12A-647D-C8EF-4D841D3C90E7}"/>
              </a:ext>
            </a:extLst>
          </p:cNvPr>
          <p:cNvSpPr>
            <a:spLocks noGrp="1"/>
          </p:cNvSpPr>
          <p:nvPr>
            <p:ph type="subTitle" idx="1"/>
          </p:nvPr>
        </p:nvSpPr>
        <p:spPr/>
        <p:txBody>
          <a:bodyPr/>
          <a:lstStyle/>
          <a:p>
            <a:r>
              <a:rPr lang="en-IN">
                <a:latin typeface="Times New Roman" panose="02020603050405020304" pitchFamily="18" charset="0"/>
                <a:cs typeface="Times New Roman" panose="02020603050405020304" pitchFamily="18" charset="0"/>
              </a:rPr>
              <a:t>Aparna</a:t>
            </a:r>
            <a:r>
              <a:rPr lang="en-IN"/>
              <a:t> </a:t>
            </a:r>
            <a:r>
              <a:rPr lang="en-IN" dirty="0"/>
              <a:t>Bharti</a:t>
            </a:r>
          </a:p>
          <a:p>
            <a:endParaRPr lang="en-IN" dirty="0"/>
          </a:p>
        </p:txBody>
      </p:sp>
    </p:spTree>
    <p:extLst>
      <p:ext uri="{BB962C8B-B14F-4D97-AF65-F5344CB8AC3E}">
        <p14:creationId xmlns:p14="http://schemas.microsoft.com/office/powerpoint/2010/main" val="417619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698C-7B6F-14C0-42FA-8C85229F0463}"/>
              </a:ext>
            </a:extLst>
          </p:cNvPr>
          <p:cNvSpPr>
            <a:spLocks noGrp="1"/>
          </p:cNvSpPr>
          <p:nvPr>
            <p:ph type="title"/>
          </p:nvPr>
        </p:nvSpPr>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Overview of Azure Databricks platform</a:t>
            </a:r>
            <a:br>
              <a:rPr lang="en-US" sz="4000" b="1" dirty="0">
                <a:solidFill>
                  <a:schemeClr val="tx1"/>
                </a:solidFill>
                <a:latin typeface="Times New Roman" panose="02020603050405020304" pitchFamily="18" charset="0"/>
                <a:cs typeface="Times New Roman" panose="02020603050405020304" pitchFamily="18" charset="0"/>
              </a:rPr>
            </a:b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32E33-511B-84D8-ECDC-9FD6A8D04DDA}"/>
              </a:ext>
            </a:extLst>
          </p:cNvPr>
          <p:cNvSpPr>
            <a:spLocks noGrp="1"/>
          </p:cNvSpPr>
          <p:nvPr>
            <p:ph idx="1"/>
          </p:nvPr>
        </p:nvSpPr>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Unified Analytics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Provides a collaborative platform for data engineering, data science, and analytics.</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Auto-Scaling</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Automatically scales resources based on workload demands for cost efficiency.</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Workspace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Offers a collaborative workspace with interactive notebooks for streamlined workflows.</a:t>
            </a:r>
          </a:p>
          <a:p>
            <a:endParaRPr lang="en-IN" dirty="0"/>
          </a:p>
        </p:txBody>
      </p:sp>
    </p:spTree>
    <p:extLst>
      <p:ext uri="{BB962C8B-B14F-4D97-AF65-F5344CB8AC3E}">
        <p14:creationId xmlns:p14="http://schemas.microsoft.com/office/powerpoint/2010/main" val="161818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482-8A03-F318-F987-DD213CC68286}"/>
              </a:ext>
            </a:extLst>
          </p:cNvPr>
          <p:cNvSpPr>
            <a:spLocks noGrp="1"/>
          </p:cNvSpPr>
          <p:nvPr>
            <p:ph type="title"/>
          </p:nvPr>
        </p:nvSpPr>
        <p:spPr/>
        <p:txBody>
          <a:bodyPr/>
          <a:lstStyle/>
          <a:p>
            <a:r>
              <a:rPr lang="en-US" b="1" dirty="0"/>
              <a:t>Data exploration techniques using PySparkSQL</a:t>
            </a:r>
            <a:br>
              <a:rPr lang="en-US" b="1" dirty="0"/>
            </a:br>
            <a:endParaRPr lang="en-IN" dirty="0"/>
          </a:p>
        </p:txBody>
      </p:sp>
      <p:sp>
        <p:nvSpPr>
          <p:cNvPr id="3" name="Content Placeholder 2">
            <a:extLst>
              <a:ext uri="{FF2B5EF4-FFF2-40B4-BE49-F238E27FC236}">
                <a16:creationId xmlns:a16="http://schemas.microsoft.com/office/drawing/2014/main" id="{A78270F6-D89C-F424-5FEE-4C2EDF264383}"/>
              </a:ext>
            </a:extLst>
          </p:cNvPr>
          <p:cNvSpPr>
            <a:spLocks noGrp="1"/>
          </p:cNvSpPr>
          <p:nvPr>
            <p:ph idx="1"/>
          </p:nvPr>
        </p:nvSpPr>
        <p:spPr/>
        <p:txBody>
          <a:bodyPr/>
          <a:lstStyle/>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SQL Queries</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Use SQL queries to extract, filter, and aggregate data for exploration.</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Data Visualization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Visualize data trends and patterns using various libraries and tools.</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Data Profiling</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Perform comprehensive data profiling to understand data quality and integrity.</a:t>
            </a:r>
          </a:p>
          <a:p>
            <a:endParaRPr lang="en-IN" dirty="0"/>
          </a:p>
        </p:txBody>
      </p:sp>
    </p:spTree>
    <p:extLst>
      <p:ext uri="{BB962C8B-B14F-4D97-AF65-F5344CB8AC3E}">
        <p14:creationId xmlns:p14="http://schemas.microsoft.com/office/powerpoint/2010/main" val="516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245-7A01-AE8F-4ECB-DD89876EB2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optimization techniques using PySparkSQL</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B4C041-29E9-AD3D-75F0-E4C5DFF725EC}"/>
              </a:ext>
            </a:extLst>
          </p:cNvPr>
          <p:cNvSpPr>
            <a:spLocks noGrp="1"/>
          </p:cNvSpPr>
          <p:nvPr>
            <p:ph idx="1"/>
          </p:nvPr>
        </p:nvSpPr>
        <p:spPr>
          <a:xfrm>
            <a:off x="3737188" y="1036828"/>
            <a:ext cx="7315200" cy="5120640"/>
          </a:xfrm>
        </p:spPr>
        <p:txBody>
          <a:bodyPr>
            <a:normAutofit/>
          </a:bodyPr>
          <a:lstStyle/>
          <a:p>
            <a:pPr marL="0" indent="0">
              <a:lnSpc>
                <a:spcPct val="100000"/>
              </a:lnSpc>
              <a:buNone/>
            </a:pPr>
            <a:r>
              <a:rPr lang="en-IN" sz="2600" b="1" u="sng" dirty="0">
                <a:solidFill>
                  <a:schemeClr val="tx1"/>
                </a:solidFill>
                <a:latin typeface="Times New Roman" panose="02020603050405020304" pitchFamily="18" charset="0"/>
                <a:cs typeface="Times New Roman" panose="02020603050405020304" pitchFamily="18" charset="0"/>
              </a:rPr>
              <a:t>Data Partitioning</a:t>
            </a:r>
          </a:p>
          <a:p>
            <a:pPr marL="0" indent="0">
              <a:lnSpc>
                <a:spcPct val="100000"/>
              </a:lnSpc>
              <a:buNone/>
            </a:pPr>
            <a:r>
              <a:rPr lang="en-IN" sz="2600" dirty="0">
                <a:solidFill>
                  <a:schemeClr val="tx1"/>
                </a:solidFill>
                <a:latin typeface="Times New Roman" panose="02020603050405020304" pitchFamily="18" charset="0"/>
                <a:cs typeface="Times New Roman" panose="02020603050405020304" pitchFamily="18" charset="0"/>
              </a:rPr>
              <a:t>Partition data for parallel processing and efficient query performance</a:t>
            </a:r>
            <a:r>
              <a:rPr lang="en-IN" sz="2600" b="1" dirty="0">
                <a:solidFill>
                  <a:schemeClr val="tx1"/>
                </a:solidFill>
                <a:latin typeface="Times New Roman" panose="02020603050405020304" pitchFamily="18" charset="0"/>
                <a:cs typeface="Times New Roman" panose="02020603050405020304" pitchFamily="18" charset="0"/>
              </a:rPr>
              <a:t>.</a:t>
            </a:r>
          </a:p>
          <a:p>
            <a:pPr marL="0" indent="0">
              <a:lnSpc>
                <a:spcPct val="100000"/>
              </a:lnSpc>
              <a:buNone/>
            </a:pPr>
            <a:r>
              <a:rPr lang="en-IN" sz="2600" b="1" u="sng" dirty="0">
                <a:solidFill>
                  <a:schemeClr val="tx1"/>
                </a:solidFill>
                <a:latin typeface="Times New Roman" panose="02020603050405020304" pitchFamily="18" charset="0"/>
                <a:cs typeface="Times New Roman" panose="02020603050405020304" pitchFamily="18" charset="0"/>
              </a:rPr>
              <a:t>File Management Optimization</a:t>
            </a:r>
          </a:p>
          <a:p>
            <a:pPr>
              <a:lnSpc>
                <a:spcPct val="100000"/>
              </a:lnSpc>
            </a:pPr>
            <a:r>
              <a:rPr lang="en-IN" sz="2600" b="1" dirty="0">
                <a:solidFill>
                  <a:schemeClr val="tx1"/>
                </a:solidFill>
                <a:latin typeface="Times New Roman" panose="02020603050405020304" pitchFamily="18" charset="0"/>
                <a:cs typeface="Times New Roman" panose="02020603050405020304" pitchFamily="18" charset="0"/>
              </a:rPr>
              <a:t>Compacting</a:t>
            </a:r>
          </a:p>
          <a:p>
            <a:pPr>
              <a:lnSpc>
                <a:spcPct val="100000"/>
              </a:lnSpc>
              <a:spcAft>
                <a:spcPts val="800"/>
              </a:spcAft>
            </a:pPr>
            <a:r>
              <a:rPr lang="en-IN" sz="2600" b="1" dirty="0">
                <a:solidFill>
                  <a:schemeClr val="tx1"/>
                </a:solidFill>
                <a:latin typeface="Times New Roman" panose="02020603050405020304" pitchFamily="18" charset="0"/>
                <a:cs typeface="Times New Roman" panose="02020603050405020304" pitchFamily="18" charset="0"/>
              </a:rPr>
              <a:t>Z-ordering</a:t>
            </a:r>
          </a:p>
          <a:p>
            <a:pPr marL="0" lvl="0" indent="0">
              <a:lnSpc>
                <a:spcPct val="100000"/>
              </a:lnSpc>
              <a:spcAft>
                <a:spcPts val="800"/>
              </a:spcAft>
              <a:buNone/>
            </a:pPr>
            <a:r>
              <a:rPr lang="en-IN" sz="2600" b="1" u="sng" dirty="0">
                <a:solidFill>
                  <a:schemeClr val="tx1"/>
                </a:solidFill>
                <a:latin typeface="Times New Roman" panose="02020603050405020304" pitchFamily="18" charset="0"/>
                <a:cs typeface="Times New Roman" panose="02020603050405020304" pitchFamily="18" charset="0"/>
              </a:rPr>
              <a:t>Data Skipping</a:t>
            </a:r>
          </a:p>
          <a:p>
            <a:pPr marL="0" lvl="0" indent="0">
              <a:lnSpc>
                <a:spcPct val="100000"/>
              </a:lnSpc>
              <a:spcAft>
                <a:spcPts val="800"/>
              </a:spcAft>
              <a:buNone/>
            </a:pPr>
            <a:r>
              <a:rPr lang="en-IN" sz="2600" b="1" u="sng" dirty="0">
                <a:solidFill>
                  <a:schemeClr val="tx1"/>
                </a:solidFill>
                <a:latin typeface="Times New Roman" panose="02020603050405020304" pitchFamily="18" charset="0"/>
                <a:cs typeface="Times New Roman" panose="02020603050405020304" pitchFamily="18" charset="0"/>
              </a:rPr>
              <a:t>Caching</a:t>
            </a:r>
          </a:p>
          <a:p>
            <a:pPr marL="0"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734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1FB8-64A4-784D-6315-FB07988B3A1F}"/>
              </a:ext>
            </a:extLst>
          </p:cNvPr>
          <p:cNvSpPr>
            <a:spLocks noGrp="1"/>
          </p:cNvSpPr>
          <p:nvPr>
            <p:ph type="title"/>
          </p:nvPr>
        </p:nvSpPr>
        <p:spPr/>
        <p:txBody>
          <a:bodyPr/>
          <a:lstStyle/>
          <a:p>
            <a:r>
              <a:rPr lang="en-US" b="1" dirty="0"/>
              <a:t>Project Flow</a:t>
            </a:r>
          </a:p>
        </p:txBody>
      </p:sp>
      <p:sp>
        <p:nvSpPr>
          <p:cNvPr id="3" name="Content Placeholder 2">
            <a:extLst>
              <a:ext uri="{FF2B5EF4-FFF2-40B4-BE49-F238E27FC236}">
                <a16:creationId xmlns:a16="http://schemas.microsoft.com/office/drawing/2014/main" id="{AA781705-D933-7964-B045-54F1A937E16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1.The user submits a request to explore and optimize data.</a:t>
            </a:r>
          </a:p>
          <a:p>
            <a:pPr marL="0" indent="0">
              <a:buNone/>
            </a:pPr>
            <a:r>
              <a:rPr lang="en-US" dirty="0">
                <a:solidFill>
                  <a:schemeClr val="tx1"/>
                </a:solidFill>
                <a:latin typeface="Times New Roman" panose="02020603050405020304" pitchFamily="18" charset="0"/>
                <a:cs typeface="Times New Roman" panose="02020603050405020304" pitchFamily="18" charset="0"/>
              </a:rPr>
              <a:t>2. The Azure Databricks Workspace manages and allocates</a:t>
            </a:r>
          </a:p>
          <a:p>
            <a:pPr marL="0" indent="0">
              <a:buNone/>
            </a:pPr>
            <a:r>
              <a:rPr lang="en-US" dirty="0">
                <a:solidFill>
                  <a:schemeClr val="tx1"/>
                </a:solidFill>
                <a:latin typeface="Times New Roman" panose="02020603050405020304" pitchFamily="18" charset="0"/>
                <a:cs typeface="Times New Roman" panose="02020603050405020304" pitchFamily="18" charset="0"/>
              </a:rPr>
              <a:t>resources (cluster) for the project.</a:t>
            </a:r>
          </a:p>
          <a:p>
            <a:pPr marL="0" indent="0">
              <a:buNone/>
            </a:pPr>
            <a:r>
              <a:rPr lang="en-US" dirty="0">
                <a:solidFill>
                  <a:schemeClr val="tx1"/>
                </a:solidFill>
                <a:latin typeface="Times New Roman" panose="02020603050405020304" pitchFamily="18" charset="0"/>
                <a:cs typeface="Times New Roman" panose="02020603050405020304" pitchFamily="18" charset="0"/>
              </a:rPr>
              <a:t>3. The PySpark notebook in the cluster reads data from ADLS.</a:t>
            </a:r>
          </a:p>
          <a:p>
            <a:pPr marL="0" indent="0">
              <a:buNone/>
            </a:pPr>
            <a:r>
              <a:rPr lang="en-US" dirty="0">
                <a:solidFill>
                  <a:schemeClr val="tx1"/>
                </a:solidFill>
                <a:latin typeface="Times New Roman" panose="02020603050405020304" pitchFamily="18" charset="0"/>
                <a:cs typeface="Times New Roman" panose="02020603050405020304" pitchFamily="18" charset="0"/>
              </a:rPr>
              <a:t>4. The notebook performs data exploration, transformation, and</a:t>
            </a:r>
          </a:p>
          <a:p>
            <a:pPr marL="0" indent="0">
              <a:buNone/>
            </a:pPr>
            <a:r>
              <a:rPr lang="en-US" dirty="0">
                <a:solidFill>
                  <a:schemeClr val="tx1"/>
                </a:solidFill>
                <a:latin typeface="Times New Roman" panose="02020603050405020304" pitchFamily="18" charset="0"/>
                <a:cs typeface="Times New Roman" panose="02020603050405020304" pitchFamily="18" charset="0"/>
              </a:rPr>
              <a:t>optimization.</a:t>
            </a:r>
          </a:p>
          <a:p>
            <a:pPr marL="0" indent="0">
              <a:buNone/>
            </a:pPr>
            <a:r>
              <a:rPr lang="en-US" dirty="0">
                <a:solidFill>
                  <a:schemeClr val="tx1"/>
                </a:solidFill>
                <a:latin typeface="Times New Roman" panose="02020603050405020304" pitchFamily="18" charset="0"/>
                <a:cs typeface="Times New Roman" panose="02020603050405020304" pitchFamily="18" charset="0"/>
              </a:rPr>
              <a:t>5. Analysis and insights are generated from the processed data.</a:t>
            </a:r>
          </a:p>
          <a:p>
            <a:pPr marL="0" indent="0">
              <a:buNone/>
            </a:pPr>
            <a:r>
              <a:rPr lang="en-US" dirty="0">
                <a:solidFill>
                  <a:schemeClr val="tx1"/>
                </a:solidFill>
                <a:latin typeface="Times New Roman" panose="02020603050405020304" pitchFamily="18" charset="0"/>
                <a:cs typeface="Times New Roman" panose="02020603050405020304" pitchFamily="18" charset="0"/>
              </a:rPr>
              <a:t>6. Optionally, the data can be exported for visualization.</a:t>
            </a:r>
          </a:p>
          <a:p>
            <a:pPr marL="0" indent="0">
              <a:buNone/>
            </a:pPr>
            <a:r>
              <a:rPr lang="en-US" dirty="0">
                <a:solidFill>
                  <a:schemeClr val="tx1"/>
                </a:solidFill>
                <a:latin typeface="Times New Roman" panose="02020603050405020304" pitchFamily="18" charset="0"/>
                <a:cs typeface="Times New Roman" panose="02020603050405020304" pitchFamily="18" charset="0"/>
              </a:rPr>
              <a:t>7. Optionally, the insights can be exported to a reporting tool for</a:t>
            </a:r>
          </a:p>
          <a:p>
            <a:pPr marL="0" indent="0">
              <a:buNone/>
            </a:pPr>
            <a:r>
              <a:rPr lang="en-US" dirty="0">
                <a:solidFill>
                  <a:schemeClr val="tx1"/>
                </a:solidFill>
                <a:latin typeface="Times New Roman" panose="02020603050405020304" pitchFamily="18" charset="0"/>
                <a:cs typeface="Times New Roman" panose="02020603050405020304" pitchFamily="18" charset="0"/>
              </a:rPr>
              <a:t>further analysis and communication</a:t>
            </a:r>
          </a:p>
        </p:txBody>
      </p:sp>
    </p:spTree>
    <p:extLst>
      <p:ext uri="{BB962C8B-B14F-4D97-AF65-F5344CB8AC3E}">
        <p14:creationId xmlns:p14="http://schemas.microsoft.com/office/powerpoint/2010/main" val="21465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05A6-5D8F-8FA8-7EC5-220306BBCF36}"/>
              </a:ext>
            </a:extLst>
          </p:cNvPr>
          <p:cNvSpPr>
            <a:spLocks noGrp="1"/>
          </p:cNvSpPr>
          <p:nvPr>
            <p:ph type="ctrTitle"/>
          </p:nvPr>
        </p:nvSpPr>
        <p:spPr/>
        <p:txBody>
          <a:bodyPr/>
          <a:lstStyle/>
          <a:p>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 in order to Explore Data</a:t>
            </a:r>
            <a:endParaRPr lang="en-US" dirty="0">
              <a:solidFill>
                <a:schemeClr val="bg1"/>
              </a:solidFill>
            </a:endParaRPr>
          </a:p>
        </p:txBody>
      </p:sp>
    </p:spTree>
    <p:extLst>
      <p:ext uri="{BB962C8B-B14F-4D97-AF65-F5344CB8AC3E}">
        <p14:creationId xmlns:p14="http://schemas.microsoft.com/office/powerpoint/2010/main" val="8836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61E363E9-ECE4-57D5-2A39-71CBAA06601D}"/>
              </a:ext>
            </a:extLst>
          </p:cNvPr>
          <p:cNvPicPr>
            <a:picLocks noChangeAspect="1"/>
          </p:cNvPicPr>
          <p:nvPr/>
        </p:nvPicPr>
        <p:blipFill rotWithShape="1">
          <a:blip r:embed="rId2"/>
          <a:srcRect l="3470" t="19528" r="7164" b="5305"/>
          <a:stretch/>
        </p:blipFill>
        <p:spPr>
          <a:xfrm>
            <a:off x="1634808" y="1751330"/>
            <a:ext cx="8465154" cy="4007104"/>
          </a:xfrm>
          <a:prstGeom prst="rect">
            <a:avLst/>
          </a:prstGeom>
        </p:spPr>
      </p:pic>
    </p:spTree>
    <p:extLst>
      <p:ext uri="{BB962C8B-B14F-4D97-AF65-F5344CB8AC3E}">
        <p14:creationId xmlns:p14="http://schemas.microsoft.com/office/powerpoint/2010/main" val="359042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463A18-32B2-6DE0-B839-F95CAF73E6E0}"/>
              </a:ext>
            </a:extLst>
          </p:cNvPr>
          <p:cNvPicPr>
            <a:picLocks noChangeAspect="1"/>
          </p:cNvPicPr>
          <p:nvPr/>
        </p:nvPicPr>
        <p:blipFill rotWithShape="1">
          <a:blip r:embed="rId2"/>
          <a:srcRect t="14222" r="3500" b="5481"/>
          <a:stretch/>
        </p:blipFill>
        <p:spPr>
          <a:xfrm>
            <a:off x="1663700" y="1498600"/>
            <a:ext cx="8470900" cy="4546600"/>
          </a:xfrm>
          <a:prstGeom prst="rect">
            <a:avLst/>
          </a:prstGeom>
        </p:spPr>
      </p:pic>
    </p:spTree>
    <p:extLst>
      <p:ext uri="{BB962C8B-B14F-4D97-AF65-F5344CB8AC3E}">
        <p14:creationId xmlns:p14="http://schemas.microsoft.com/office/powerpoint/2010/main" val="181638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AC3B31-6BB6-A41A-32D5-A6744476C969}"/>
              </a:ext>
            </a:extLst>
          </p:cNvPr>
          <p:cNvPicPr>
            <a:picLocks noChangeAspect="1"/>
          </p:cNvPicPr>
          <p:nvPr/>
        </p:nvPicPr>
        <p:blipFill rotWithShape="1">
          <a:blip r:embed="rId2"/>
          <a:srcRect l="38833" t="18074" r="-37250" b="28741"/>
          <a:stretch/>
        </p:blipFill>
        <p:spPr>
          <a:xfrm>
            <a:off x="1397000" y="1800860"/>
            <a:ext cx="12606020" cy="3647440"/>
          </a:xfrm>
          <a:prstGeom prst="rect">
            <a:avLst/>
          </a:prstGeom>
        </p:spPr>
      </p:pic>
    </p:spTree>
    <p:extLst>
      <p:ext uri="{BB962C8B-B14F-4D97-AF65-F5344CB8AC3E}">
        <p14:creationId xmlns:p14="http://schemas.microsoft.com/office/powerpoint/2010/main" val="191302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19BF-B3D1-8E7C-8B21-2B262CE0D8F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F06128D4-1011-ED08-5CF4-AEDDB4FBD93E}"/>
              </a:ext>
            </a:extLst>
          </p:cNvPr>
          <p:cNvSpPr>
            <a:spLocks noGrp="1"/>
          </p:cNvSpPr>
          <p:nvPr>
            <p:ph idx="1"/>
          </p:nvPr>
        </p:nvSpPr>
        <p:spPr/>
        <p:txBody>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Pyspark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Spark SQL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Delta Lake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Databricks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Data Factory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Date Lake Storage Gen2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Key vault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 BI(Optional)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267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074-217C-B158-6233-7D8107CF8242}"/>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Project Scope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27277-EDF1-3573-E70F-1C4CAF67BAFD}"/>
              </a:ext>
            </a:extLst>
          </p:cNvPr>
          <p:cNvSpPr>
            <a:spLocks noGrp="1"/>
          </p:cNvSpPr>
          <p:nvPr>
            <p:ph idx="1"/>
          </p:nvPr>
        </p:nvSpPr>
        <p:spPr/>
        <p:txBody>
          <a:bodyPr>
            <a:normAutofit/>
          </a:bodyPr>
          <a:lstStyle/>
          <a:p>
            <a:pPr algn="l"/>
            <a:r>
              <a:rPr lang="en-IN" b="0" i="0" dirty="0">
                <a:solidFill>
                  <a:schemeClr val="tx1"/>
                </a:solidFill>
                <a:effectLst/>
                <a:latin typeface="Times New Roman" panose="02020603050405020304" pitchFamily="18" charset="0"/>
                <a:cs typeface="Times New Roman" panose="02020603050405020304" pitchFamily="18" charset="0"/>
              </a:rPr>
              <a:t>This project aimed to </a:t>
            </a:r>
            <a:r>
              <a:rPr lang="en-IN" b="1" i="0" dirty="0">
                <a:solidFill>
                  <a:schemeClr val="tx1"/>
                </a:solidFill>
                <a:effectLst/>
                <a:latin typeface="Times New Roman" panose="02020603050405020304" pitchFamily="18" charset="0"/>
                <a:cs typeface="Times New Roman" panose="02020603050405020304" pitchFamily="18" charset="0"/>
              </a:rPr>
              <a:t>explore and optimize a data lake</a:t>
            </a:r>
            <a:r>
              <a:rPr lang="en-IN" b="0" i="0" dirty="0">
                <a:solidFill>
                  <a:schemeClr val="tx1"/>
                </a:solidFill>
                <a:effectLst/>
                <a:latin typeface="Times New Roman" panose="02020603050405020304" pitchFamily="18" charset="0"/>
                <a:cs typeface="Times New Roman" panose="02020603050405020304" pitchFamily="18" charset="0"/>
              </a:rPr>
              <a:t> containing sensor data from a network of smart devices.</a:t>
            </a:r>
          </a:p>
          <a:p>
            <a:pPr>
              <a:buFont typeface="+mj-lt"/>
              <a:buAutoNum type="arabicPeriod"/>
            </a:pPr>
            <a:r>
              <a:rPr lang="en-IN" b="1" i="0" u="sng" dirty="0">
                <a:solidFill>
                  <a:schemeClr val="tx1"/>
                </a:solidFill>
                <a:effectLst/>
                <a:latin typeface="Times New Roman" panose="02020603050405020304" pitchFamily="18" charset="0"/>
                <a:cs typeface="Times New Roman" panose="02020603050405020304" pitchFamily="18" charset="0"/>
              </a:rPr>
              <a:t>Data Exploration and Analysis:</a:t>
            </a:r>
            <a:endParaRPr lang="en-IN" b="0" i="0" u="sng"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Analyze sensor data to identify trends in device performance and energy consumption.</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Investigate potential correlations between various sensor readings.</a:t>
            </a:r>
          </a:p>
          <a:p>
            <a:pPr algn="l">
              <a:buFont typeface="+mj-lt"/>
              <a:buAutoNum type="arabicPeriod"/>
            </a:pPr>
            <a:r>
              <a:rPr lang="en-IN" b="1" i="1" dirty="0">
                <a:solidFill>
                  <a:schemeClr val="tx1"/>
                </a:solidFill>
                <a:effectLst/>
                <a:latin typeface="Times New Roman" panose="02020603050405020304" pitchFamily="18" charset="0"/>
                <a:cs typeface="Times New Roman" panose="02020603050405020304" pitchFamily="18" charset="0"/>
              </a:rPr>
              <a:t>Data Management and Optimization</a:t>
            </a:r>
            <a:r>
              <a:rPr lang="en-IN" b="1" i="0" dirty="0">
                <a:solidFill>
                  <a:schemeClr val="tx1"/>
                </a:solidFill>
                <a:effectLst/>
                <a:latin typeface="Times New Roman" panose="02020603050405020304" pitchFamily="18" charset="0"/>
                <a:cs typeface="Times New Roman" panose="02020603050405020304" pitchFamily="18" charset="0"/>
              </a:rPr>
              <a:t>:</a:t>
            </a:r>
            <a:endParaRPr lang="en-IN"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Utilize PySparkSQL to clean, filter, and transform the sensor data for efficient analysis.</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Implement data partitioning techniques to optimize query performance on large datasets.</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Deliverables and Outcomes:</a:t>
            </a:r>
            <a:endParaRPr lang="en-IN"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Gain insights into device performance and identify areas for improvement.</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Enhance the efficiency and scalability of the data lake environment for future data analysis endeavors.</a:t>
            </a:r>
          </a:p>
          <a:p>
            <a:endParaRPr lang="en-IN" dirty="0"/>
          </a:p>
        </p:txBody>
      </p:sp>
    </p:spTree>
    <p:extLst>
      <p:ext uri="{BB962C8B-B14F-4D97-AF65-F5344CB8AC3E}">
        <p14:creationId xmlns:p14="http://schemas.microsoft.com/office/powerpoint/2010/main" val="224209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6231-8309-CD5F-B9F9-C9E18D2242E1}"/>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5109EC-3945-5478-F7E5-2AE2FC1C4043}"/>
              </a:ext>
            </a:extLst>
          </p:cNvPr>
          <p:cNvSpPr>
            <a:spLocks noGrp="1"/>
          </p:cNvSpPr>
          <p:nvPr>
            <p:ph idx="1"/>
          </p:nvPr>
        </p:nvSpPr>
        <p:spPr/>
        <p:txBody>
          <a:bodyPr/>
          <a:lstStyle/>
          <a:p>
            <a:pPr marL="0" indent="0">
              <a:buNone/>
            </a:pPr>
            <a:r>
              <a:rPr lang="en-IN" sz="2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explore and optimize data stored in an Azure Data Lake using PySparkSQL on the Azure Databricks platform. By leveraging PySparkSQL's functionalities, you'll gain insights into the data and improve its efficiency for further analysis or downstream applications.</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041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CD55-98D4-F8D9-F713-7E34406182DD}"/>
              </a:ext>
            </a:extLst>
          </p:cNvPr>
          <p:cNvSpPr>
            <a:spLocks noGrp="1"/>
          </p:cNvSpPr>
          <p:nvPr>
            <p:ph type="title"/>
          </p:nvPr>
        </p:nvSpPr>
        <p:spPr/>
        <p:txBody>
          <a:bodyPr/>
          <a:lstStyle/>
          <a:p>
            <a:br>
              <a:rPr lang="en-IN" dirty="0"/>
            </a:br>
            <a:r>
              <a:rPr lang="en-IN" b="1" i="0" dirty="0">
                <a:solidFill>
                  <a:schemeClr val="bg1"/>
                </a:solidFill>
                <a:effectLst/>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AD2B5E-1811-9A83-788F-C023B7EA3A2C}"/>
              </a:ext>
            </a:extLst>
          </p:cNvPr>
          <p:cNvSpPr>
            <a:spLocks noGrp="1"/>
          </p:cNvSpPr>
          <p:nvPr>
            <p:ph idx="1"/>
          </p:nvPr>
        </p:nvSpPr>
        <p:spPr/>
        <p:txBody>
          <a:bodyPr>
            <a:normAutofit/>
          </a:bodyPr>
          <a:lstStyle/>
          <a:p>
            <a:pPr marL="0" indent="0">
              <a:buNone/>
            </a:pPr>
            <a:r>
              <a:rPr lang="en-US" sz="2800" b="0" i="0" dirty="0">
                <a:solidFill>
                  <a:srgbClr val="1F1F1F"/>
                </a:solidFill>
                <a:effectLst/>
                <a:latin typeface="Times New Roman" panose="02020603050405020304" pitchFamily="18" charset="0"/>
                <a:cs typeface="Times New Roman" panose="02020603050405020304" pitchFamily="18" charset="0"/>
              </a:rPr>
              <a:t>This project successfully </a:t>
            </a:r>
            <a:r>
              <a:rPr lang="en-US" sz="2800" b="1" i="0" dirty="0">
                <a:solidFill>
                  <a:srgbClr val="1F1F1F"/>
                </a:solidFill>
                <a:effectLst/>
                <a:latin typeface="Times New Roman" panose="02020603050405020304" pitchFamily="18" charset="0"/>
                <a:cs typeface="Times New Roman" panose="02020603050405020304" pitchFamily="18" charset="0"/>
              </a:rPr>
              <a:t>demonstrated the potential of PySparkSQL in Azure Databricks for exploring and optimizing data lakes</a:t>
            </a:r>
            <a:r>
              <a:rPr lang="en-US" sz="2800" b="0" i="0" dirty="0">
                <a:solidFill>
                  <a:srgbClr val="1F1F1F"/>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9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1FCD-F57F-8C5A-4506-D7F0B84E3A83}"/>
              </a:ext>
            </a:extLst>
          </p:cNvPr>
          <p:cNvSpPr>
            <a:spLocks noGrp="1"/>
          </p:cNvSpPr>
          <p:nvPr>
            <p:ph type="title"/>
          </p:nvPr>
        </p:nvSpPr>
        <p:spPr/>
        <p:txBody>
          <a:bodyPr>
            <a:normAutofit/>
          </a:bodyPr>
          <a:lstStyle/>
          <a:p>
            <a:r>
              <a:rPr lang="en-I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REFERCENCE LINKS:</a:t>
            </a:r>
            <a:b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69E6AC-B38A-0AF6-72F8-A64FD00A6483}"/>
              </a:ext>
            </a:extLst>
          </p:cNvPr>
          <p:cNvSpPr>
            <a:spLocks noGrp="1"/>
          </p:cNvSpPr>
          <p:nvPr>
            <p:ph idx="1"/>
          </p:nvPr>
        </p:nvSpPr>
        <p:spPr/>
        <p:txBody>
          <a:bodyPr/>
          <a:lstStyle/>
          <a:p>
            <a:pPr>
              <a:lnSpc>
                <a:spcPct val="106000"/>
              </a:lnSpc>
              <a:spcAft>
                <a:spcPts val="800"/>
              </a:spcAft>
            </a:pPr>
            <a:r>
              <a:rPr lang="en-IN" sz="28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https://learn.microsoft.com/en-us/azure/architecture/example-scenario/data/synapse-exploratory-data-analytics</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8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https://learn.microsoft.com/en-us/azure/databricks/delta/optimize</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71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8875-AF78-2ED4-8335-4C0BADF8A86A}"/>
              </a:ext>
            </a:extLst>
          </p:cNvPr>
          <p:cNvSpPr>
            <a:spLocks noGrp="1"/>
          </p:cNvSpPr>
          <p:nvPr>
            <p:ph type="ctrTitle"/>
          </p:nvPr>
        </p:nvSpPr>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99725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0776-66B8-0465-5D9A-338ED6759F3D}"/>
              </a:ext>
            </a:extLst>
          </p:cNvPr>
          <p:cNvSpPr>
            <a:spLocks noGrp="1"/>
          </p:cNvSpPr>
          <p:nvPr>
            <p:ph type="title"/>
          </p:nvPr>
        </p:nvSpPr>
        <p:spPr/>
        <p:txBody>
          <a:bodyPr>
            <a:normAutofit/>
          </a:bodyPr>
          <a:lstStyle/>
          <a:p>
            <a:r>
              <a:rPr lang="en-IN" b="1" i="0" dirty="0">
                <a:solidFill>
                  <a:schemeClr val="bg1"/>
                </a:solidFill>
                <a:effectLst/>
                <a:latin typeface="Times New Roman" panose="02020603050405020304" pitchFamily="18" charset="0"/>
                <a:cs typeface="Times New Roman" panose="02020603050405020304" pitchFamily="18" charset="0"/>
              </a:rPr>
              <a:t>Project </a:t>
            </a:r>
            <a:r>
              <a:rPr lang="en-IN" b="1" dirty="0">
                <a:solidFill>
                  <a:schemeClr val="bg1"/>
                </a:solidFill>
                <a:latin typeface="Times New Roman" panose="02020603050405020304" pitchFamily="18" charset="0"/>
                <a:cs typeface="Times New Roman" panose="02020603050405020304" pitchFamily="18" charset="0"/>
              </a:rPr>
              <a:t>Overview</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ADCBF-3B95-3F32-725C-EB236ECB6434}"/>
              </a:ext>
            </a:extLst>
          </p:cNvPr>
          <p:cNvSpPr>
            <a:spLocks noGrp="1"/>
          </p:cNvSpPr>
          <p:nvPr>
            <p:ph idx="1"/>
          </p:nvPr>
        </p:nvSpPr>
        <p:spPr/>
        <p:txBody>
          <a:bodyPr/>
          <a:lstStyle/>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IN"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2400" dirty="0">
                <a:solidFill>
                  <a:srgbClr val="1F1F1F"/>
                </a:solidFill>
                <a:latin typeface="Times New Roman" panose="02020603050405020304" pitchFamily="18" charset="0"/>
                <a:cs typeface="Times New Roman" panose="02020603050405020304" pitchFamily="18" charset="0"/>
              </a:rPr>
              <a:t>The goal of this project is to use PySparkSQL on the Azure Databricks platform to investigate and optimize data contained in an Azure Data Lake. Utilizing PySparkSQL's features will help you understand the data and increase its effectiveness for use in downstream applications or additional analysis.</a:t>
            </a:r>
            <a:endParaRPr lang="en-IN" sz="2400"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IN" b="0" i="0" dirty="0">
              <a:solidFill>
                <a:srgbClr val="1F1F1F"/>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259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D9FE-679D-86FA-5F69-E920ECBD3E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Diagram</a:t>
            </a:r>
          </a:p>
        </p:txBody>
      </p:sp>
      <p:pic>
        <p:nvPicPr>
          <p:cNvPr id="3" name="Graphic 2">
            <a:extLst>
              <a:ext uri="{FF2B5EF4-FFF2-40B4-BE49-F238E27FC236}">
                <a16:creationId xmlns:a16="http://schemas.microsoft.com/office/drawing/2014/main" id="{8F57ED31-7297-BF66-9793-C16922F0EC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5280" y="1320800"/>
            <a:ext cx="6700520" cy="4051299"/>
          </a:xfrm>
          <a:prstGeom prst="rect">
            <a:avLst/>
          </a:prstGeom>
        </p:spPr>
      </p:pic>
    </p:spTree>
    <p:extLst>
      <p:ext uri="{BB962C8B-B14F-4D97-AF65-F5344CB8AC3E}">
        <p14:creationId xmlns:p14="http://schemas.microsoft.com/office/powerpoint/2010/main" val="93746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8317-8360-06AE-D81E-2FC99F25DE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Azure resources used</a:t>
            </a:r>
          </a:p>
        </p:txBody>
      </p:sp>
      <p:sp>
        <p:nvSpPr>
          <p:cNvPr id="4" name="TextBox 3">
            <a:extLst>
              <a:ext uri="{FF2B5EF4-FFF2-40B4-BE49-F238E27FC236}">
                <a16:creationId xmlns:a16="http://schemas.microsoft.com/office/drawing/2014/main" id="{ECBA2DDC-F018-445A-08B1-F0688D5544EE}"/>
              </a:ext>
            </a:extLst>
          </p:cNvPr>
          <p:cNvSpPr txBox="1"/>
          <p:nvPr/>
        </p:nvSpPr>
        <p:spPr>
          <a:xfrm>
            <a:off x="3927474" y="2074160"/>
            <a:ext cx="6892925" cy="3536546"/>
          </a:xfrm>
          <a:prstGeom prst="rect">
            <a:avLst/>
          </a:prstGeom>
          <a:noFill/>
        </p:spPr>
        <p:txBody>
          <a:bodyPr wrap="square">
            <a:spAutoFit/>
          </a:bodyPr>
          <a:lstStyle/>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Databricks Workspace: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Serves as the central platform for creating and managing your Databricks projects, including notebooks, clusters, and data access.</a:t>
            </a:r>
          </a:p>
          <a:p>
            <a:pPr marR="0" lvl="0">
              <a:lnSpc>
                <a:spcPct val="106000"/>
              </a:lnSpc>
              <a:spcBef>
                <a:spcPts val="0"/>
              </a:spcBef>
              <a:spcAft>
                <a:spcPts val="0"/>
              </a:spcAft>
              <a:buSzPts val="1000"/>
              <a:tabLst>
                <a:tab pos="457200" algn="l"/>
              </a:tabLst>
            </a:pP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Databricks Cluster:</a:t>
            </a:r>
            <a:r>
              <a:rPr lang="en-IN" sz="2000"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Provides a scalable compute environment with Apache Spark installed, where your PySpark notebooks execute the data exploration and optimization operations.</a:t>
            </a:r>
          </a:p>
          <a:p>
            <a:pPr marR="0" lvl="0">
              <a:lnSpc>
                <a:spcPct val="106000"/>
              </a:lnSpc>
              <a:spcBef>
                <a:spcPts val="0"/>
              </a:spcBef>
              <a:spcAft>
                <a:spcPts val="0"/>
              </a:spcAft>
              <a:buSzPts val="1000"/>
              <a:tabLst>
                <a:tab pos="457200" algn="l"/>
              </a:tabLst>
            </a:pP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 Lake Storage (ADLS):</a:t>
            </a:r>
            <a:r>
              <a:rPr lang="en-IN" sz="2000"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Serves as the data source, storing your raw data in various formats like parquet, CSV, etc.</a:t>
            </a: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4941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6831-1754-3FDC-0388-242D59F120E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03EFF207-BDE6-EF7B-BCB9-7693CAFF9C0E}"/>
              </a:ext>
            </a:extLst>
          </p:cNvPr>
          <p:cNvSpPr>
            <a:spLocks noGrp="1"/>
          </p:cNvSpPr>
          <p:nvPr>
            <p:ph idx="1"/>
          </p:nvPr>
        </p:nvSpPr>
        <p:spPr>
          <a:xfrm>
            <a:off x="3831168" y="1123837"/>
            <a:ext cx="7315200" cy="5120640"/>
          </a:xfrm>
        </p:spPr>
        <p:txBody>
          <a:bodyPr>
            <a:normAutofit fontScale="92500" lnSpcReduction="10000"/>
          </a:bodyPr>
          <a:lstStyle/>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Format:</a:t>
            </a:r>
            <a:r>
              <a:rPr lang="en-IN"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Specify the format of the data stored in ADLS (e.g., parquet, CSV, JSON). </a:t>
            </a:r>
          </a:p>
          <a:p>
            <a:pPr marL="0" marR="0" lvl="0" indent="0">
              <a:lnSpc>
                <a:spcPct val="106000"/>
              </a:lnSpc>
              <a:spcBef>
                <a:spcPts val="0"/>
              </a:spcBef>
              <a:spcAft>
                <a:spcPts val="0"/>
              </a:spcAft>
              <a:buSzPts val="1000"/>
              <a:buNone/>
              <a:tabLst>
                <a:tab pos="457200" algn="l"/>
              </a:tabLst>
            </a:pPr>
            <a:endPar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Location:</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Provide the path to the data location within your ADLS Gen2 storage account. This includes the container name and folder path.</a:t>
            </a: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Credentials:</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Outline the access method for ADLS. You might need to configure service principals or use managed identities to grant your Azure Databricks cluster access to your ADLS data.</a:t>
            </a:r>
          </a:p>
          <a:p>
            <a:pPr marL="0" marR="0" lvl="0" indent="0">
              <a:lnSpc>
                <a:spcPct val="106000"/>
              </a:lnSpc>
              <a:spcBef>
                <a:spcPts val="0"/>
              </a:spcBef>
              <a:spcAft>
                <a:spcPts val="0"/>
              </a:spcAft>
              <a:buSzPts val="1000"/>
              <a:buNone/>
              <a:tabLst>
                <a:tab pos="457200" algn="l"/>
              </a:tabLst>
            </a:pPr>
            <a:endParaRPr lang="en-IN" sz="1800" dirty="0">
              <a:solidFill>
                <a:srgbClr val="1F1F1F"/>
              </a:solidFill>
              <a:latin typeface="Times New Roman" panose="02020603050405020304" pitchFamily="18"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sz="22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Filtering: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Define specific conditions for filtering data subsets based on specific column values or conditions.</a:t>
            </a: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sz="22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Aggregation: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Specify the desired aggregation operations like calculating averages, sums, or counts across groups of data.</a:t>
            </a: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22824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DB55F-15FF-B9CE-2DF8-9C70CE61C336}"/>
              </a:ext>
            </a:extLst>
          </p:cNvPr>
          <p:cNvSpPr/>
          <p:nvPr/>
        </p:nvSpPr>
        <p:spPr>
          <a:xfrm>
            <a:off x="3184227" y="1367135"/>
            <a:ext cx="6102954" cy="1107996"/>
          </a:xfrm>
          <a:prstGeom prst="rect">
            <a:avLst/>
          </a:prstGeom>
          <a:noFill/>
        </p:spPr>
        <p:txBody>
          <a:bodyPr wrap="none" lIns="91440" tIns="45720" rIns="91440" bIns="45720">
            <a:spAutoFit/>
          </a:bodyPr>
          <a:lstStyle/>
          <a:p>
            <a:pPr algn="ctr"/>
            <a:r>
              <a:rPr lang="en-US" sz="6600" b="1" u="sng" cap="none" spc="0" dirty="0">
                <a:ln w="0"/>
                <a:solidFill>
                  <a:schemeClr val="accent1"/>
                </a:solidFill>
                <a:effectLst>
                  <a:outerShdw blurRad="38100" dist="25400" dir="5400000" algn="ctr" rotWithShape="0">
                    <a:srgbClr val="6E747A">
                      <a:alpha val="43000"/>
                    </a:srgbClr>
                  </a:outerShdw>
                </a:effectLst>
              </a:rPr>
              <a:t>Implementation</a:t>
            </a:r>
          </a:p>
        </p:txBody>
      </p:sp>
      <p:pic>
        <p:nvPicPr>
          <p:cNvPr id="3" name="Picture 2">
            <a:extLst>
              <a:ext uri="{FF2B5EF4-FFF2-40B4-BE49-F238E27FC236}">
                <a16:creationId xmlns:a16="http://schemas.microsoft.com/office/drawing/2014/main" id="{DC2825A3-F956-A1BB-4335-BECBEA0747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9949" y="2720657"/>
            <a:ext cx="5731510" cy="3651885"/>
          </a:xfrm>
          <a:prstGeom prst="rect">
            <a:avLst/>
          </a:prstGeom>
          <a:noFill/>
          <a:ln>
            <a:noFill/>
          </a:ln>
        </p:spPr>
      </p:pic>
    </p:spTree>
    <p:extLst>
      <p:ext uri="{BB962C8B-B14F-4D97-AF65-F5344CB8AC3E}">
        <p14:creationId xmlns:p14="http://schemas.microsoft.com/office/powerpoint/2010/main" val="327061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EB02-E353-7E0A-9AA8-61921594A018}"/>
              </a:ext>
            </a:extLst>
          </p:cNvPr>
          <p:cNvSpPr>
            <a:spLocks noGrp="1"/>
          </p:cNvSpPr>
          <p:nvPr>
            <p:ph type="title"/>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Overview of Azure Data Lake</a:t>
            </a:r>
            <a:br>
              <a:rPr lang="en-US" sz="4000" b="1" dirty="0">
                <a:solidFill>
                  <a:schemeClr val="tx1"/>
                </a:solidFill>
                <a:latin typeface="Times New Roman" panose="02020603050405020304" pitchFamily="18" charset="0"/>
                <a:cs typeface="Times New Roman" panose="02020603050405020304" pitchFamily="18" charset="0"/>
              </a:rPr>
            </a:b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CB9643-68F8-8B4A-31D4-7797D762CC21}"/>
              </a:ext>
            </a:extLst>
          </p:cNvPr>
          <p:cNvSpPr>
            <a:spLocks noGrp="1"/>
          </p:cNvSpPr>
          <p:nvPr>
            <p:ph idx="1"/>
          </p:nvPr>
        </p:nvSpPr>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Data Storage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Azure Data Lake provides secure, scalable storage for big data with no limits on capacity.</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Data Analytics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It offers analytics through integration with various big data tools and languages.</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Security &amp; Governance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Robust security features and governance capabilities ensure data protection and compliance.</a:t>
            </a:r>
          </a:p>
          <a:p>
            <a:endParaRPr lang="en-IN" dirty="0"/>
          </a:p>
        </p:txBody>
      </p:sp>
    </p:spTree>
    <p:extLst>
      <p:ext uri="{BB962C8B-B14F-4D97-AF65-F5344CB8AC3E}">
        <p14:creationId xmlns:p14="http://schemas.microsoft.com/office/powerpoint/2010/main" val="52667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5FE1-CD28-FE78-10C1-E536BF126875}"/>
              </a:ext>
            </a:extLst>
          </p:cNvPr>
          <p:cNvSpPr>
            <a:spLocks noGrp="1"/>
          </p:cNvSpPr>
          <p:nvPr>
            <p:ph type="title"/>
          </p:nvPr>
        </p:nvSpPr>
        <p:spPr>
          <a:xfrm>
            <a:off x="293559" y="1255917"/>
            <a:ext cx="2947482" cy="4601183"/>
          </a:xfrm>
        </p:spPr>
        <p:txBody>
          <a:bodyPr/>
          <a:lstStyle/>
          <a:p>
            <a:r>
              <a:rPr lang="en-IN" b="1" dirty="0">
                <a:solidFill>
                  <a:schemeClr val="bg1"/>
                </a:solidFill>
                <a:latin typeface="Times New Roman" panose="02020603050405020304" pitchFamily="18" charset="0"/>
                <a:cs typeface="Times New Roman" panose="02020603050405020304" pitchFamily="18" charset="0"/>
              </a:rPr>
              <a:t>Introduction to PySparkSQL</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E878F4-4BBE-F607-F9F9-DB8EEF1AE53B}"/>
              </a:ext>
            </a:extLst>
          </p:cNvPr>
          <p:cNvSpPr>
            <a:spLocks noGrp="1"/>
          </p:cNvSpPr>
          <p:nvPr>
            <p:ph idx="1"/>
          </p:nvPr>
        </p:nvSpPr>
        <p:spPr/>
        <p:txBody>
          <a:bodyPr/>
          <a:lstStyle/>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Scalability</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PySparkSQL provides scalable SQL interface for handling large-scale data processing.</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Integration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Seamless integration with other data processing and machine learning libraries.</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Performance</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Offers high performance due to in-memory computation and lazy evaluation.</a:t>
            </a:r>
          </a:p>
          <a:p>
            <a:endParaRPr lang="en-IN" dirty="0"/>
          </a:p>
        </p:txBody>
      </p:sp>
    </p:spTree>
    <p:extLst>
      <p:ext uri="{BB962C8B-B14F-4D97-AF65-F5344CB8AC3E}">
        <p14:creationId xmlns:p14="http://schemas.microsoft.com/office/powerpoint/2010/main" val="37090243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95</TotalTime>
  <Words>835</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Symbol</vt:lpstr>
      <vt:lpstr>Times New Roman</vt:lpstr>
      <vt:lpstr>Wingdings 2</vt:lpstr>
      <vt:lpstr>Frame</vt:lpstr>
      <vt:lpstr>Exploring and Optimizing Data Lakes with PySparkSQL in Azure Databricks</vt:lpstr>
      <vt:lpstr>Introduction</vt:lpstr>
      <vt:lpstr>Project Overview</vt:lpstr>
      <vt:lpstr>Architecture Diagram</vt:lpstr>
      <vt:lpstr>Azure resources used</vt:lpstr>
      <vt:lpstr>Project Requirements</vt:lpstr>
      <vt:lpstr>PowerPoint Presentation</vt:lpstr>
      <vt:lpstr>Overview of Azure Data Lake </vt:lpstr>
      <vt:lpstr>Introduction to PySparkSQL </vt:lpstr>
      <vt:lpstr>Overview of Azure Databricks platform </vt:lpstr>
      <vt:lpstr>Data exploration techniques using PySparkSQL </vt:lpstr>
      <vt:lpstr>Data optimization techniques using PySparkSQL </vt:lpstr>
      <vt:lpstr>Project Flow</vt:lpstr>
      <vt:lpstr>Visualization in order to Explore Data</vt:lpstr>
      <vt:lpstr>PowerPoint Presentation</vt:lpstr>
      <vt:lpstr>PowerPoint Presentation</vt:lpstr>
      <vt:lpstr>PowerPoint Presentation</vt:lpstr>
      <vt:lpstr>Technologies used</vt:lpstr>
      <vt:lpstr>Project Scope</vt:lpstr>
      <vt:lpstr> Conclusion</vt:lpstr>
      <vt:lpstr>REFERCENCE LINKS: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Optimizing Data Lakes with PySparkSQL in Azure Databricks</dc:title>
  <dc:creator>Madiha Aimon</dc:creator>
  <cp:lastModifiedBy>abhilasha bharti</cp:lastModifiedBy>
  <cp:revision>3</cp:revision>
  <dcterms:created xsi:type="dcterms:W3CDTF">2024-02-27T14:16:02Z</dcterms:created>
  <dcterms:modified xsi:type="dcterms:W3CDTF">2024-02-29T12:37:56Z</dcterms:modified>
</cp:coreProperties>
</file>