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sldIdLst>
    <p:sldId id="256" r:id="rId3"/>
    <p:sldId id="257" r:id="rId4"/>
    <p:sldId id="262" r:id="rId6"/>
    <p:sldId id="263" r:id="rId7"/>
    <p:sldId id="264" r:id="rId8"/>
    <p:sldId id="265" r:id="rId9"/>
    <p:sldId id="258" r:id="rId10"/>
    <p:sldId id="280" r:id="rId11"/>
    <p:sldId id="281" r:id="rId12"/>
    <p:sldId id="259" r:id="rId13"/>
    <p:sldId id="276" r:id="rId14"/>
    <p:sldId id="274" r:id="rId15"/>
    <p:sldId id="277" r:id="rId16"/>
    <p:sldId id="288" r:id="rId17"/>
    <p:sldId id="289" r:id="rId18"/>
    <p:sldId id="27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9" d="100"/>
          <a:sy n="129" d="100"/>
        </p:scale>
        <p:origin x="-348" y="-666"/>
      </p:cViewPr>
      <p:guideLst>
        <p:guide orient="horz" pos="1618"/>
        <p:guide pos="2889"/>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1500" y="1403985"/>
            <a:ext cx="4469130" cy="2349500"/>
          </a:xfrm>
        </p:spPr>
        <p:txBody>
          <a:bodyPr>
            <a:normAutofit/>
          </a:bodyPr>
          <a:lstStyle/>
          <a:p>
            <a:pPr algn="ctr"/>
            <a:r>
              <a:rPr lang="en-IN" altLang="en-US" sz="2400" dirty="0">
                <a:latin typeface="Times New Roman" panose="02020603050405020304" charset="0"/>
                <a:cs typeface="Times New Roman" panose="02020603050405020304" charset="0"/>
              </a:rPr>
              <a:t>INDIAN FAKE CURRENCY DETECTION USING COMPUTER VISION</a:t>
            </a:r>
            <a:endParaRPr lang="en-IN" altLang="en-US" sz="24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64575" y="3753458"/>
            <a:ext cx="8192728" cy="730043"/>
          </a:xfrm>
        </p:spPr>
        <p:txBody>
          <a:bodyPr>
            <a:normAutofit fontScale="60000"/>
          </a:bodyPr>
          <a:lstStyle/>
          <a:p>
            <a:r>
              <a:rPr lang="en-IN" altLang="en-US" sz="3000" dirty="0">
                <a:latin typeface="Times New Roman" panose="02020603050405020304" charset="0"/>
                <a:cs typeface="Times New Roman" panose="02020603050405020304" charset="0"/>
              </a:rPr>
              <a:t>Presented By:</a:t>
            </a:r>
            <a:endParaRPr lang="en-IN" altLang="en-US" sz="3000" dirty="0">
              <a:latin typeface="Times New Roman" panose="02020603050405020304" charset="0"/>
              <a:cs typeface="Times New Roman" panose="02020603050405020304" charset="0"/>
            </a:endParaRPr>
          </a:p>
          <a:p>
            <a:r>
              <a:rPr lang="en-IN" altLang="en-US" sz="3000" dirty="0">
                <a:latin typeface="Times New Roman" panose="02020603050405020304" charset="0"/>
                <a:cs typeface="Times New Roman" panose="02020603050405020304" charset="0"/>
              </a:rPr>
              <a:t>Aparna Das</a:t>
            </a:r>
            <a:endParaRPr lang="en-IN" altLang="en-US" sz="3000" dirty="0">
              <a:latin typeface="Times New Roman" panose="02020603050405020304" charset="0"/>
              <a:cs typeface="Times New Roman" panose="02020603050405020304" charset="0"/>
            </a:endParaRPr>
          </a:p>
          <a:p>
            <a:endParaRPr lang="en-IN" altLang="en-US" sz="30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5306" y="2209302"/>
            <a:ext cx="6283782" cy="725349"/>
          </a:xfrm>
        </p:spPr>
        <p:txBody>
          <a:bodyPr>
            <a:normAutofit/>
          </a:bodyPr>
          <a:lstStyle/>
          <a:p>
            <a:r>
              <a:rPr lang="en-US" dirty="0">
                <a:latin typeface="Times New Roman" panose="02020603050405020304" charset="0"/>
                <a:cs typeface="Times New Roman" panose="02020603050405020304" charset="0"/>
              </a:rPr>
              <a:t>UML DIAGRAMS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2945" y="1938020"/>
            <a:ext cx="3238500" cy="996315"/>
          </a:xfrm>
        </p:spPr>
        <p:txBody>
          <a:bodyPr>
            <a:normAutofit/>
          </a:bodyPr>
          <a:lstStyle/>
          <a:p>
            <a:r>
              <a:rPr lang="en-US" dirty="0">
                <a:latin typeface="Times New Roman" panose="02020603050405020304" charset="0"/>
                <a:cs typeface="Times New Roman" panose="02020603050405020304" charset="0"/>
              </a:rPr>
              <a:t>USECASE</a:t>
            </a:r>
            <a:endParaRPr lang="en-US" dirty="0">
              <a:latin typeface="Times New Roman" panose="02020603050405020304" charset="0"/>
              <a:cs typeface="Times New Roman" panose="02020603050405020304" charset="0"/>
            </a:endParaRPr>
          </a:p>
        </p:txBody>
      </p:sp>
      <p:pic>
        <p:nvPicPr>
          <p:cNvPr id="5" name="Content Placeholder 3" descr="C:\Users\aparn\Downloads\usecase (1).pngusecase (1)"/>
          <p:cNvPicPr>
            <a:picLocks noChangeAspect="1"/>
          </p:cNvPicPr>
          <p:nvPr>
            <p:ph idx="1"/>
          </p:nvPr>
        </p:nvPicPr>
        <p:blipFill>
          <a:blip r:embed="rId1"/>
          <a:srcRect/>
          <a:stretch>
            <a:fillRect/>
          </a:stretch>
        </p:blipFill>
        <p:spPr>
          <a:xfrm>
            <a:off x="4138295" y="732790"/>
            <a:ext cx="4626610" cy="3845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2945" y="1938020"/>
            <a:ext cx="3238500" cy="996315"/>
          </a:xfrm>
        </p:spPr>
        <p:txBody>
          <a:bodyPr>
            <a:normAutofit fontScale="90000"/>
          </a:bodyPr>
          <a:lstStyle/>
          <a:p>
            <a:r>
              <a:rPr lang="en-US" dirty="0">
                <a:latin typeface="Times New Roman" panose="02020603050405020304" charset="0"/>
                <a:cs typeface="Times New Roman" panose="02020603050405020304" charset="0"/>
              </a:rPr>
              <a:t>Activity Diagram-Prediction</a:t>
            </a:r>
            <a:endParaRPr lang="en-US" dirty="0">
              <a:latin typeface="Times New Roman" panose="02020603050405020304" charset="0"/>
              <a:cs typeface="Times New Roman" panose="02020603050405020304" charset="0"/>
            </a:endParaRPr>
          </a:p>
        </p:txBody>
      </p:sp>
      <p:pic>
        <p:nvPicPr>
          <p:cNvPr id="2" name="Content Placeholder 1" descr="C:\Users\aparn\Downloads\prediction (2).pngprediction (2)"/>
          <p:cNvPicPr>
            <a:picLocks noChangeAspect="1"/>
          </p:cNvPicPr>
          <p:nvPr>
            <p:ph idx="1"/>
          </p:nvPr>
        </p:nvPicPr>
        <p:blipFill>
          <a:blip r:embed="rId1"/>
          <a:srcRect/>
          <a:stretch>
            <a:fillRect/>
          </a:stretch>
        </p:blipFill>
        <p:spPr>
          <a:xfrm>
            <a:off x="6108065" y="95250"/>
            <a:ext cx="1579245" cy="4947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480" y="104775"/>
            <a:ext cx="4923790" cy="600075"/>
          </a:xfrm>
        </p:spPr>
        <p:txBody>
          <a:bodyPr>
            <a:normAutofit fontScale="90000"/>
          </a:bodyPr>
          <a:lstStyle/>
          <a:p>
            <a:r>
              <a:rPr lang="en-US" dirty="0">
                <a:latin typeface="Times New Roman" panose="02020603050405020304" charset="0"/>
                <a:cs typeface="Times New Roman" panose="02020603050405020304" charset="0"/>
              </a:rPr>
              <a:t>Activity Diagram-Overall</a:t>
            </a:r>
            <a:endParaRPr lang="en-US" dirty="0">
              <a:latin typeface="Times New Roman" panose="02020603050405020304" charset="0"/>
              <a:cs typeface="Times New Roman" panose="02020603050405020304" charset="0"/>
            </a:endParaRPr>
          </a:p>
        </p:txBody>
      </p:sp>
      <p:pic>
        <p:nvPicPr>
          <p:cNvPr id="2" name="Content Placeholder 1" descr="C:\Users\aparn\Downloads\overall (2).pngoverall (2)"/>
          <p:cNvPicPr>
            <a:picLocks noChangeAspect="1"/>
          </p:cNvPicPr>
          <p:nvPr>
            <p:ph idx="1"/>
          </p:nvPr>
        </p:nvPicPr>
        <p:blipFill>
          <a:blip r:embed="rId1"/>
          <a:srcRect/>
          <a:stretch>
            <a:fillRect/>
          </a:stretch>
        </p:blipFill>
        <p:spPr>
          <a:xfrm>
            <a:off x="2362200" y="908050"/>
            <a:ext cx="5935980" cy="40220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480" y="104775"/>
            <a:ext cx="4923790" cy="600075"/>
          </a:xfrm>
        </p:spPr>
        <p:txBody>
          <a:bodyPr>
            <a:normAutofit/>
          </a:bodyPr>
          <a:lstStyle/>
          <a:p>
            <a:r>
              <a:rPr lang="en-US" sz="2665" dirty="0">
                <a:latin typeface="Times New Roman" panose="02020603050405020304" charset="0"/>
                <a:cs typeface="Times New Roman" panose="02020603050405020304" charset="0"/>
              </a:rPr>
              <a:t>Preprocessing</a:t>
            </a:r>
            <a:endParaRPr lang="en-US" sz="2665" dirty="0">
              <a:latin typeface="Times New Roman" panose="02020603050405020304" charset="0"/>
              <a:cs typeface="Times New Roman" panose="02020603050405020304" charset="0"/>
            </a:endParaRPr>
          </a:p>
        </p:txBody>
      </p:sp>
      <p:pic>
        <p:nvPicPr>
          <p:cNvPr id="2" name="Content Placeholder 1" descr="C:\Users\aparn\Downloads\preprocessing.pngpreprocessing"/>
          <p:cNvPicPr>
            <a:picLocks noChangeAspect="1"/>
          </p:cNvPicPr>
          <p:nvPr>
            <p:ph idx="1"/>
          </p:nvPr>
        </p:nvPicPr>
        <p:blipFill>
          <a:blip r:embed="rId1"/>
          <a:srcRect/>
          <a:stretch>
            <a:fillRect/>
          </a:stretch>
        </p:blipFill>
        <p:spPr>
          <a:xfrm>
            <a:off x="4494213" y="908050"/>
            <a:ext cx="1671955" cy="4022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480" y="104775"/>
            <a:ext cx="6462395" cy="600075"/>
          </a:xfrm>
        </p:spPr>
        <p:txBody>
          <a:bodyPr>
            <a:normAutofit fontScale="90000"/>
          </a:bodyPr>
          <a:lstStyle/>
          <a:p>
            <a:r>
              <a:rPr lang="en-US" sz="2665" dirty="0">
                <a:latin typeface="Times New Roman" panose="02020603050405020304" charset="0"/>
                <a:cs typeface="Times New Roman" panose="02020603050405020304" charset="0"/>
              </a:rPr>
              <a:t>Edge Detection-Canny Edge Detection Algorithm</a:t>
            </a:r>
            <a:endParaRPr lang="en-US" sz="2665" dirty="0">
              <a:latin typeface="Times New Roman" panose="02020603050405020304" charset="0"/>
              <a:cs typeface="Times New Roman" panose="02020603050405020304" charset="0"/>
            </a:endParaRPr>
          </a:p>
        </p:txBody>
      </p:sp>
      <p:pic>
        <p:nvPicPr>
          <p:cNvPr id="2" name="Content Placeholder 1" descr="C:\Users\aparn\Desktop\Project\Figure-1-Canny-edge-detection-process.pngFigure-1-Canny-edge-detection-process"/>
          <p:cNvPicPr>
            <a:picLocks noChangeAspect="1"/>
          </p:cNvPicPr>
          <p:nvPr>
            <p:ph idx="1"/>
          </p:nvPr>
        </p:nvPicPr>
        <p:blipFill>
          <a:blip r:embed="rId1"/>
          <a:srcRect/>
          <a:stretch>
            <a:fillRect/>
          </a:stretch>
        </p:blipFill>
        <p:spPr>
          <a:xfrm>
            <a:off x="2001520" y="908050"/>
            <a:ext cx="6014720" cy="40220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4345" y="2368550"/>
            <a:ext cx="4923790" cy="600075"/>
          </a:xfrm>
        </p:spPr>
        <p:txBody>
          <a:bodyPr>
            <a:normAutofit fontScale="90000"/>
          </a:bodyPr>
          <a:lstStyle/>
          <a:p>
            <a:pPr algn="ctr"/>
            <a:r>
              <a:rPr lang="en-US" dirty="0">
                <a:latin typeface="Times New Roman" panose="02020603050405020304" charset="0"/>
                <a:cs typeface="Times New Roman" panose="02020603050405020304" charset="0"/>
              </a:rPr>
              <a:t>THANK YOU</a:t>
            </a:r>
            <a:endParaRPr 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charset="0"/>
                <a:cs typeface="Times New Roman" panose="02020603050405020304" charset="0"/>
              </a:rPr>
              <a:t>Introduction</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3550" y="1515745"/>
            <a:ext cx="8246110" cy="3409315"/>
          </a:xfrm>
        </p:spPr>
        <p:txBody>
          <a:bodyPr>
            <a:normAutofit/>
          </a:bodyPr>
          <a:lstStyle/>
          <a:p>
            <a:r>
              <a:rPr lang="en-US" sz="1800" dirty="0">
                <a:latin typeface="Times New Roman" panose="02020603050405020304" charset="0"/>
                <a:cs typeface="Times New Roman" panose="02020603050405020304" charset="0"/>
              </a:rPr>
              <a:t>Fake Indian Currency Note (FICN) is a term used to refer to counterfeit currency notes circulated in the Indian economy.</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In the last eight years more than 3.53 lakh cases of counterfeit currency is reported.</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 Reserve Bank of India(RBI) is the only one which has the singular authority to issue bank notes in India</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Under federal law, the use or attempted use of counterfeit currency is illegal if the person has the intent to defraud the recipient. A conviction for the offense carries up to 20 years in prison and a fine.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Several security features have been published by the RBI so that the counterfeit notes can be detected by the general public.</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Continues..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71805" y="1357630"/>
            <a:ext cx="8246110" cy="3296285"/>
          </a:xfrm>
        </p:spPr>
        <p:txBody>
          <a:bodyPr>
            <a:normAutofit/>
          </a:bodyPr>
          <a:p>
            <a:endParaRPr lang="en-US" sz="1780" dirty="0">
              <a:latin typeface="Times New Roman" panose="02020603050405020304" charset="0"/>
              <a:cs typeface="Times New Roman" panose="02020603050405020304" charset="0"/>
              <a:sym typeface="+mn-ea"/>
            </a:endParaRPr>
          </a:p>
          <a:p>
            <a:r>
              <a:rPr lang="en-US" sz="1800" dirty="0">
                <a:latin typeface="Times New Roman" panose="02020603050405020304" charset="0"/>
                <a:cs typeface="Times New Roman" panose="02020603050405020304" charset="0"/>
                <a:sym typeface="+mn-ea"/>
              </a:rPr>
              <a:t>The primary features which are used by the RBI include a watermark, security thread, latent image of denomination numeral, bleed lines etcetera.However, distinguishing a counterfeit note just by visual per lustration is not an easy task</a:t>
            </a:r>
            <a:endParaRPr lang="en-US" sz="1800" dirty="0">
              <a:latin typeface="Times New Roman" panose="02020603050405020304" charset="0"/>
              <a:cs typeface="Times New Roman" panose="02020603050405020304" charset="0"/>
              <a:sym typeface="+mn-ea"/>
            </a:endParaRPr>
          </a:p>
          <a:p>
            <a:r>
              <a:rPr lang="en-US" sz="1800" dirty="0">
                <a:latin typeface="Times New Roman" panose="02020603050405020304" charset="0"/>
                <a:cs typeface="Times New Roman" panose="02020603050405020304" charset="0"/>
                <a:sym typeface="+mn-ea"/>
              </a:rPr>
              <a:t>Developing applications which can detect a currency note to be counterfeit by a camera image can help to solve this problem. </a:t>
            </a:r>
            <a:endParaRPr lang="en-US" sz="1800" dirty="0">
              <a:latin typeface="Times New Roman" panose="02020603050405020304" charset="0"/>
              <a:cs typeface="Times New Roman" panose="02020603050405020304" charset="0"/>
              <a:sym typeface="+mn-ea"/>
            </a:endParaRPr>
          </a:p>
          <a:p>
            <a:r>
              <a:rPr lang="en-US" sz="1800" dirty="0">
                <a:latin typeface="Times New Roman" panose="02020603050405020304" charset="0"/>
                <a:cs typeface="Times New Roman" panose="02020603050405020304" charset="0"/>
                <a:sym typeface="+mn-ea"/>
              </a:rPr>
              <a:t>This  project propose a novel approach for the detection and classification of duplication in currency note using ORB (Oriented FAST and Rotated BRIEF) and Brute-Force matcher in OpenCV.</a:t>
            </a:r>
            <a:endParaRPr lang="en-US" sz="1800" dirty="0">
              <a:latin typeface="Times New Roman" panose="02020603050405020304" charset="0"/>
              <a:cs typeface="Times New Roman" panose="02020603050405020304" charset="0"/>
              <a:sym typeface="+mn-ea"/>
            </a:endParaRPr>
          </a:p>
          <a:p>
            <a:endParaRPr lang="en-US" sz="1800" dirty="0">
              <a:latin typeface="Times New Roman" panose="02020603050405020304" charset="0"/>
              <a:cs typeface="Times New Roman" panose="02020603050405020304" charset="0"/>
            </a:endParaRPr>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Existing System</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45" y="1595120"/>
            <a:ext cx="8246110" cy="3092450"/>
          </a:xfrm>
        </p:spPr>
        <p:txBody>
          <a:bodyPr>
            <a:normAutofit/>
          </a:bodyPr>
          <a:p>
            <a:pPr>
              <a:buFont typeface="Arial" panose="020B0604020202020204" pitchFamily="34" charset="0"/>
              <a:buChar char="•"/>
            </a:pPr>
            <a:r>
              <a:rPr lang="en-US" sz="1800">
                <a:latin typeface="Times New Roman" panose="02020603050405020304" charset="0"/>
                <a:cs typeface="Times New Roman" panose="02020603050405020304" charset="0"/>
              </a:rPr>
              <a:t>Fake note detector mechine:Fake note detection unit consist of UV LED, photodiode, amplifier and comparator. The UV LED source transmits the UV rays, if the note is real it will absorb some amount of UV rays and if the note is fake then the all rays will be reflected back towards the photodiode.</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sz="1800">
                <a:latin typeface="Times New Roman" panose="02020603050405020304" charset="0"/>
                <a:cs typeface="Times New Roman" panose="02020603050405020304" charset="0"/>
              </a:rPr>
              <a:t>Counterfeit Detector Pen:It is simply a equipment which has been designed to infer whether the note is real or forged. The ink (containing tincture of iodine) present in the pen will turn black or dark blue if it is fake else it turns yellow. Limitations of a pen is they unworkable for starch free papers and success is much lower. </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sz="1800">
                <a:latin typeface="Times New Roman" panose="02020603050405020304" charset="0"/>
                <a:cs typeface="Times New Roman" panose="02020603050405020304" charset="0"/>
              </a:rPr>
              <a:t>Image Processing Techniques for currency detection</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US" sz="1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Proposed System</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8945" y="1459230"/>
            <a:ext cx="8246110" cy="3579495"/>
          </a:xfrm>
        </p:spPr>
        <p:txBody>
          <a:bodyPr>
            <a:normAutofit/>
          </a:bodyPr>
          <a:p>
            <a:r>
              <a:rPr lang="en-US" sz="1800">
                <a:latin typeface="Times New Roman" panose="02020603050405020304" charset="0"/>
                <a:cs typeface="Times New Roman" panose="02020603050405020304" charset="0"/>
              </a:rPr>
              <a:t>This project is identifies the security feature which is provided by the government of  India so that they can differentiate between the fake and real note.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Detecting of fake note some module including image acquisition, Image per-processing, Image adjusting, Gray</a:t>
            </a:r>
            <a:r>
              <a:rPr lang="en-IN" alt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scale conversion, Edge detection, Segmentation, Feature extraction and classification.</a:t>
            </a:r>
            <a:endParaRPr lang="en-US" sz="180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This  project propose a novel approach for the detection and classification of duplication in currency note using ORB (Oriented FAST and Rotated BRIEF) and Brute-Force matcher in OpenCV.</a:t>
            </a:r>
            <a:endParaRPr lang="en-US" sz="1800" dirty="0">
              <a:latin typeface="Times New Roman" panose="02020603050405020304" charset="0"/>
              <a:cs typeface="Times New Roman" panose="02020603050405020304" charset="0"/>
              <a:sym typeface="+mn-ea"/>
            </a:endParaRPr>
          </a:p>
          <a:p>
            <a:r>
              <a:rPr lang="en-US" sz="1800" dirty="0">
                <a:latin typeface="Times New Roman" panose="02020603050405020304" charset="0"/>
                <a:cs typeface="Times New Roman" panose="02020603050405020304" charset="0"/>
                <a:sym typeface="+mn-ea"/>
              </a:rPr>
              <a:t>This project uses computer vision technics for predicting if the currency is fake or real.</a:t>
            </a:r>
            <a:endParaRPr lang="en-US" sz="1800" dirty="0">
              <a:latin typeface="Times New Roman" panose="02020603050405020304" charset="0"/>
              <a:cs typeface="Times New Roman" panose="02020603050405020304" charset="0"/>
              <a:sym typeface="+mn-ea"/>
            </a:endParaRPr>
          </a:p>
          <a:p>
            <a:endParaRPr lang="en-US" sz="1800" dirty="0">
              <a:latin typeface="Times New Roman" panose="02020603050405020304" charset="0"/>
              <a:cs typeface="Times New Roman" panose="02020603050405020304" charset="0"/>
              <a:sym typeface="+mn-ea"/>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0795" y="224155"/>
            <a:ext cx="4989195" cy="763270"/>
          </a:xfrm>
        </p:spPr>
        <p:txBody>
          <a:bodyPr>
            <a:normAutofit fontScale="90000"/>
          </a:bodyPr>
          <a:p>
            <a:r>
              <a:rPr lang="en-US">
                <a:latin typeface="Times New Roman" panose="02020603050405020304" charset="0"/>
                <a:cs typeface="Times New Roman" panose="02020603050405020304" charset="0"/>
              </a:rPr>
              <a:t>Proposed Sytem-Continues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3550" y="1368425"/>
            <a:ext cx="8246110" cy="3636010"/>
          </a:xfrm>
        </p:spPr>
        <p:txBody>
          <a:bodyPr>
            <a:normAutofit fontScale="60000"/>
          </a:bodyPr>
          <a:p>
            <a:r>
              <a:rPr lang="en-US" sz="3000">
                <a:latin typeface="Times New Roman" panose="02020603050405020304" charset="0"/>
                <a:cs typeface="Times New Roman" panose="02020603050405020304" charset="0"/>
              </a:rPr>
              <a:t>The system proposed here work on the image of Indian currency note acquired by a digital camera. The method which is applied here is as follows</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a. Acquisition of image of Indian currency note by simple digital camera or 	scanner.</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b. Image acquired is RGB image and converted to Gray</a:t>
            </a:r>
            <a:r>
              <a:rPr lang="en-IN" altLang="en-US" sz="3000">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rPr>
              <a:t>scale image.</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c. Edge detection of whole gray scale image.</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d. Now Indian currency features of the paper currency both observe and 	reverse will be cropped and segmented.</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e. After segmentation, feature of Indian currency note are extracted.</a:t>
            </a:r>
            <a:endParaRPr lang="en-US" sz="3000">
              <a:latin typeface="Times New Roman" panose="02020603050405020304" charset="0"/>
              <a:cs typeface="Times New Roman" panose="02020603050405020304" charset="0"/>
            </a:endParaRPr>
          </a:p>
          <a:p>
            <a:pPr marL="0" indent="0">
              <a:buNone/>
            </a:pPr>
            <a:r>
              <a:rPr lang="en-US" sz="3000">
                <a:latin typeface="Times New Roman" panose="02020603050405020304" charset="0"/>
                <a:cs typeface="Times New Roman" panose="02020603050405020304" charset="0"/>
              </a:rPr>
              <a:t>	f. BF matcher match that database features with test images note then the test 	note is said as original otherwise fake</a:t>
            </a:r>
            <a:endParaRPr lang="en-US" sz="3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p>
            <a:endParaRPr lang="en-US"/>
          </a:p>
        </p:txBody>
      </p:sp>
      <p:pic>
        <p:nvPicPr>
          <p:cNvPr id="12" name="Content Placeholder 11" descr="C:\Users\aparn\Downloads\IMG_20210421_174030.jpgIMG_20210421_174030"/>
          <p:cNvPicPr>
            <a:picLocks noChangeAspect="1"/>
          </p:cNvPicPr>
          <p:nvPr>
            <p:ph sz="half" idx="1"/>
          </p:nvPr>
        </p:nvPicPr>
        <p:blipFill>
          <a:blip r:embed="rId1"/>
          <a:srcRect/>
          <a:stretch>
            <a:fillRect/>
          </a:stretch>
        </p:blipFill>
        <p:spPr>
          <a:xfrm>
            <a:off x="570230" y="318135"/>
            <a:ext cx="3858260" cy="4276725"/>
          </a:xfrm>
          <a:prstGeom prst="rect">
            <a:avLst/>
          </a:prstGeom>
        </p:spPr>
      </p:pic>
      <p:pic>
        <p:nvPicPr>
          <p:cNvPr id="14" name="Content Placeholder 13" descr="IMG_20210421_174006 (1)"/>
          <p:cNvPicPr>
            <a:picLocks noChangeAspect="1"/>
          </p:cNvPicPr>
          <p:nvPr>
            <p:ph sz="half" idx="2"/>
          </p:nvPr>
        </p:nvPicPr>
        <p:blipFill>
          <a:blip r:embed="rId2"/>
          <a:stretch>
            <a:fillRect/>
          </a:stretch>
        </p:blipFill>
        <p:spPr>
          <a:xfrm>
            <a:off x="4875530" y="317500"/>
            <a:ext cx="3583305" cy="4277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0795" y="224155"/>
            <a:ext cx="4989195" cy="763270"/>
          </a:xfrm>
        </p:spPr>
        <p:txBody>
          <a:bodyPr>
            <a:normAutofit/>
          </a:bodyPr>
          <a:p>
            <a:r>
              <a:rPr lang="en-US">
                <a:latin typeface="Times New Roman" panose="02020603050405020304" charset="0"/>
                <a:cs typeface="Times New Roman" panose="02020603050405020304" charset="0"/>
              </a:rPr>
              <a:t>Module Description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18465" y="1243965"/>
            <a:ext cx="8291195" cy="3898900"/>
          </a:xfrm>
        </p:spPr>
        <p:txBody>
          <a:bodyPr>
            <a:noAutofit/>
          </a:bodyPr>
          <a:p>
            <a:pPr marL="0" indent="0" algn="l">
              <a:buNone/>
            </a:pPr>
            <a:r>
              <a:rPr lang="en-US" sz="1700">
                <a:latin typeface="Times New Roman" panose="02020603050405020304" charset="0"/>
                <a:cs typeface="Times New Roman" panose="02020603050405020304" charset="0"/>
              </a:rPr>
              <a:t>1) Data Collection</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2) Preprocessing : The image is cropped and adjusting is done using image interpolation.Theimage is smoothened.</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3) Grey scale conversion : The image which contains the RGB values are converted into greyscale. </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4) Edge detection : Points on the image where brightness changes sharply are identified. </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5) Image segmentation : Image segmentation is performed to locate objects and boundaries (lines, curves etc.)in the image. </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6) Feature extraction :The main features are extracted from the image.</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7) Comparison : The characteristics of the resultant image are compared with a genuine image stored in the system</a:t>
            </a:r>
            <a:endParaRPr lang="en-US" sz="1700">
              <a:latin typeface="Times New Roman" panose="02020603050405020304" charset="0"/>
              <a:cs typeface="Times New Roman" panose="02020603050405020304" charset="0"/>
            </a:endParaRPr>
          </a:p>
          <a:p>
            <a:pPr marL="0" indent="0" algn="l">
              <a:buNone/>
            </a:pPr>
            <a:r>
              <a:rPr lang="en-US" sz="1700">
                <a:latin typeface="Times New Roman" panose="02020603050405020304" charset="0"/>
                <a:cs typeface="Times New Roman" panose="02020603050405020304" charset="0"/>
              </a:rPr>
              <a:t>8) Result Prediction</a:t>
            </a:r>
            <a:endParaRPr lang="en-US" sz="17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Actors &amp; Roles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800" u="sng">
                <a:latin typeface="Times New Roman" panose="02020603050405020304" charset="0"/>
                <a:cs typeface="Times New Roman" panose="02020603050405020304" charset="0"/>
              </a:rPr>
              <a:t>User</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sz="1800">
                <a:latin typeface="Times New Roman" panose="02020603050405020304" charset="0"/>
                <a:cs typeface="Times New Roman" panose="02020603050405020304" charset="0"/>
              </a:rPr>
              <a:t>User can upload currency for checking if it is fake or real</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sz="1800">
                <a:latin typeface="Times New Roman" panose="02020603050405020304" charset="0"/>
                <a:cs typeface="Times New Roman" panose="02020603050405020304" charset="0"/>
              </a:rPr>
              <a:t>User can view the result (prediction-fake/real)</a:t>
            </a:r>
            <a:endParaRPr lang="en-US" sz="1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4212</Words>
  <Application>WPS Presentation</Application>
  <PresentationFormat>On-screen Show (16:9)</PresentationFormat>
  <Paragraphs>81</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Times New Roman</vt:lpstr>
      <vt:lpstr>Calibri</vt:lpstr>
      <vt:lpstr>Microsoft YaHei</vt:lpstr>
      <vt:lpstr>Arial Unicode MS</vt:lpstr>
      <vt:lpstr>Office Theme</vt:lpstr>
      <vt:lpstr>INDIAN FAKE CURRENCY DETECTION USING COMPUTER VISION</vt:lpstr>
      <vt:lpstr>Introduction</vt:lpstr>
      <vt:lpstr>Continues..</vt:lpstr>
      <vt:lpstr>Existing System</vt:lpstr>
      <vt:lpstr>Proposed System</vt:lpstr>
      <vt:lpstr>Proposed Sytem-Continues</vt:lpstr>
      <vt:lpstr>PowerPoint 演示文稿</vt:lpstr>
      <vt:lpstr>Module Description</vt:lpstr>
      <vt:lpstr>Actors &amp; Roles</vt:lpstr>
      <vt:lpstr>UML DIAGRAMS</vt:lpstr>
      <vt:lpstr>USECASE</vt:lpstr>
      <vt:lpstr>Activity Diagram-Prediction</vt:lpstr>
      <vt:lpstr>Activity Diagram-Overall</vt:lpstr>
      <vt:lpstr>Activity Diagram-Overall</vt:lpstr>
      <vt:lpstr>Activity Diagram-Overall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aparn</cp:lastModifiedBy>
  <cp:revision>24</cp:revision>
  <dcterms:created xsi:type="dcterms:W3CDTF">2017-08-01T15:40:00Z</dcterms:created>
  <dcterms:modified xsi:type="dcterms:W3CDTF">2021-05-06T09:48:57Z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