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arna%20Iyer\Documents\Aparna-SIT\Service%20Learning\DSSF%20Health%20Project\Visualizations_BM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arna%20Iyer\Documents\Aparna-SIT\Service%20Learning\DSSF%20Health%20Project\Visualizations_BM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arna%20Iyer\Documents\Aparna-SIT\Service%20Learning\DSSF%20Health%20Project\Visualizations_BM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arna%20Iyer\Documents\Aparna-SIT\Service%20Learning\DSSF%20Health%20Project\Visualizations_BM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arna%20Iyer\Documents\Aparna-SIT\Service%20Learning\DSSF%20Health%20Project\Visualizations_BM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arna%20Iyer\Documents\Aparna-SIT\Service%20Learning\DSSF%20Health%20Project\Visualizations_BM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arna%20Iyer\Documents\Aparna-SIT\Service%20Learning\DSSF%20Health%20Project\Visualizations_BM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arna%20Iyer\Documents\Aparna-SIT\Service%20Learning\DSSF%20Health%20Project\Visualizations_BM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INITIAL AND FINAL NUTRITION STATUS OVERALL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Sheet1!$B$41</c:f>
              <c:strCache>
                <c:ptCount val="1"/>
                <c:pt idx="0">
                  <c:v>Initial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61-4F9D-B3FB-E8B945D901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61-4F9D-B3FB-E8B945D901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61-4F9D-B3FB-E8B945D9013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Sheet1!$C$40:$E$40</c:f>
              <c:strCache>
                <c:ptCount val="3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</c:strCache>
            </c:strRef>
          </c:cat>
          <c:val>
            <c:numRef>
              <c:f>Sheet1!$C$41:$E$41</c:f>
              <c:numCache>
                <c:formatCode>General</c:formatCode>
                <c:ptCount val="3"/>
                <c:pt idx="0">
                  <c:v>282</c:v>
                </c:pt>
                <c:pt idx="1">
                  <c:v>110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61-4F9D-B3FB-E8B945D9013F}"/>
            </c:ext>
          </c:extLst>
        </c:ser>
        <c:ser>
          <c:idx val="1"/>
          <c:order val="1"/>
          <c:tx>
            <c:strRef>
              <c:f>Sheet1!$B$42</c:f>
              <c:strCache>
                <c:ptCount val="1"/>
                <c:pt idx="0">
                  <c:v>Final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9561-4F9D-B3FB-E8B945D901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9561-4F9D-B3FB-E8B945D901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9561-4F9D-B3FB-E8B945D9013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Sheet1!$C$40:$E$40</c:f>
              <c:strCache>
                <c:ptCount val="3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</c:strCache>
            </c:strRef>
          </c:cat>
          <c:val>
            <c:numRef>
              <c:f>Sheet1!$C$42:$E$42</c:f>
              <c:numCache>
                <c:formatCode>General</c:formatCode>
                <c:ptCount val="3"/>
                <c:pt idx="0">
                  <c:v>291</c:v>
                </c:pt>
                <c:pt idx="1">
                  <c:v>109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561-4F9D-B3FB-E8B945D9013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Originally Normal (282)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Sheet1!$F$3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84-465F-8DBF-6333FDC03C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84-465F-8DBF-6333FDC03C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84-465F-8DBF-6333FDC03C2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Sheet1!$B$4:$B$6</c:f>
              <c:strCache>
                <c:ptCount val="3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</c:strCache>
            </c:strRef>
          </c:cat>
          <c:val>
            <c:numRef>
              <c:f>Sheet1!$F$4:$F$6</c:f>
              <c:numCache>
                <c:formatCode>General</c:formatCode>
                <c:ptCount val="3"/>
                <c:pt idx="0">
                  <c:v>237</c:v>
                </c:pt>
                <c:pt idx="1">
                  <c:v>40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384-465F-8DBF-6333FDC03C2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Originally Medium (110)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Sheet1!$L$3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30-4E47-BA7A-1E3A1830C3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30-4E47-BA7A-1E3A1830C3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30-4E47-BA7A-1E3A1830C31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Sheet1!$H$4:$H$6</c:f>
              <c:strCache>
                <c:ptCount val="3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</c:strCache>
            </c:strRef>
          </c:cat>
          <c:val>
            <c:numRef>
              <c:f>Sheet1!$L$4:$L$6</c:f>
              <c:numCache>
                <c:formatCode>General</c:formatCode>
                <c:ptCount val="3"/>
                <c:pt idx="0">
                  <c:v>40</c:v>
                </c:pt>
                <c:pt idx="1">
                  <c:v>59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30-4E47-BA7A-1E3A1830C31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Originally Severe (41)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Sheet1!$R$3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710-4DDF-A14D-15335F745A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710-4DDF-A14D-15335F745A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710-4DDF-A14D-15335F745A0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Sheet1!$N$4:$N$6</c:f>
              <c:strCache>
                <c:ptCount val="3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</c:strCache>
            </c:strRef>
          </c:cat>
          <c:val>
            <c:numRef>
              <c:f>Sheet1!$R$4:$R$6</c:f>
              <c:numCache>
                <c:formatCode>General</c:formatCode>
                <c:ptCount val="3"/>
                <c:pt idx="0">
                  <c:v>14</c:v>
                </c:pt>
                <c:pt idx="1">
                  <c:v>10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10-4DDF-A14D-15335F745A0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Originally</a:t>
            </a:r>
            <a:r>
              <a:rPr lang="en-IN" baseline="0"/>
              <a:t> Normal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1 to 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Sheet1!$B$4:$B$7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Sheet1!$C$4:$C$7</c:f>
              <c:numCache>
                <c:formatCode>General</c:formatCode>
                <c:ptCount val="4"/>
                <c:pt idx="0">
                  <c:v>147</c:v>
                </c:pt>
                <c:pt idx="1">
                  <c:v>16</c:v>
                </c:pt>
                <c:pt idx="2">
                  <c:v>2</c:v>
                </c:pt>
                <c:pt idx="3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83-4F53-9A1A-651BE42CA33B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50 to 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Sheet1!$B$4:$B$7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Sheet1!$D$4:$D$7</c:f>
              <c:numCache>
                <c:formatCode>General</c:formatCode>
                <c:ptCount val="4"/>
                <c:pt idx="0">
                  <c:v>67</c:v>
                </c:pt>
                <c:pt idx="1">
                  <c:v>14</c:v>
                </c:pt>
                <c:pt idx="2">
                  <c:v>0</c:v>
                </c:pt>
                <c:pt idx="3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83-4F53-9A1A-651BE42CA33B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100+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Sheet1!$B$4:$B$7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Sheet1!$E$4:$E$7</c:f>
              <c:numCache>
                <c:formatCode>General</c:formatCode>
                <c:ptCount val="4"/>
                <c:pt idx="0">
                  <c:v>23</c:v>
                </c:pt>
                <c:pt idx="1">
                  <c:v>10</c:v>
                </c:pt>
                <c:pt idx="2">
                  <c:v>3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83-4F53-9A1A-651BE42CA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1304592"/>
        <c:axId val="321305552"/>
      </c:barChart>
      <c:lineChart>
        <c:grouping val="standard"/>
        <c:varyColors val="0"/>
        <c:ser>
          <c:idx val="3"/>
          <c:order val="3"/>
          <c:tx>
            <c:strRef>
              <c:f>Sheet1!$F$3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Sheet1!$B$4:$B$7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Sheet1!$F$4:$F$7</c:f>
              <c:numCache>
                <c:formatCode>General</c:formatCode>
                <c:ptCount val="4"/>
                <c:pt idx="0">
                  <c:v>237</c:v>
                </c:pt>
                <c:pt idx="1">
                  <c:v>40</c:v>
                </c:pt>
                <c:pt idx="2">
                  <c:v>5</c:v>
                </c:pt>
                <c:pt idx="3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83-4F53-9A1A-651BE42CA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304592"/>
        <c:axId val="321305552"/>
      </c:lineChart>
      <c:catAx>
        <c:axId val="32130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05552"/>
        <c:crosses val="autoZero"/>
        <c:auto val="1"/>
        <c:lblAlgn val="ctr"/>
        <c:lblOffset val="100"/>
        <c:noMultiLvlLbl val="0"/>
      </c:catAx>
      <c:valAx>
        <c:axId val="32130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0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Originally</a:t>
            </a:r>
            <a:r>
              <a:rPr lang="en-IN" baseline="0"/>
              <a:t> Medium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Sheet1!$I$3</c:f>
              <c:strCache>
                <c:ptCount val="1"/>
                <c:pt idx="0">
                  <c:v>1 to 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Sheet1!$H$4:$H$7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Sheet1!$I$4:$I$7</c:f>
              <c:numCache>
                <c:formatCode>General</c:formatCode>
                <c:ptCount val="4"/>
                <c:pt idx="0">
                  <c:v>25</c:v>
                </c:pt>
                <c:pt idx="1">
                  <c:v>44</c:v>
                </c:pt>
                <c:pt idx="2">
                  <c:v>6</c:v>
                </c:pt>
                <c:pt idx="3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8-4CD3-8F9F-D18AD7E51B9A}"/>
            </c:ext>
          </c:extLst>
        </c:ser>
        <c:ser>
          <c:idx val="1"/>
          <c:order val="1"/>
          <c:tx>
            <c:strRef>
              <c:f>Sheet1!$J$3</c:f>
              <c:strCache>
                <c:ptCount val="1"/>
                <c:pt idx="0">
                  <c:v>50 to 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Sheet1!$H$4:$H$7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Sheet1!$J$4:$J$7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4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78-4CD3-8F9F-D18AD7E51B9A}"/>
            </c:ext>
          </c:extLst>
        </c:ser>
        <c:ser>
          <c:idx val="2"/>
          <c:order val="2"/>
          <c:tx>
            <c:strRef>
              <c:f>Sheet1!$K$3</c:f>
              <c:strCache>
                <c:ptCount val="1"/>
                <c:pt idx="0">
                  <c:v>100+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Sheet1!$H$4:$H$7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Sheet1!$K$4:$K$7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1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78-4CD3-8F9F-D18AD7E51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1304592"/>
        <c:axId val="321305552"/>
      </c:barChart>
      <c:lineChart>
        <c:grouping val="standard"/>
        <c:varyColors val="0"/>
        <c:ser>
          <c:idx val="3"/>
          <c:order val="3"/>
          <c:tx>
            <c:strRef>
              <c:f>Sheet1!$L$3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Sheet1!$H$4:$H$7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Sheet1!$L$4:$L$7</c:f>
              <c:numCache>
                <c:formatCode>General</c:formatCode>
                <c:ptCount val="4"/>
                <c:pt idx="0">
                  <c:v>40</c:v>
                </c:pt>
                <c:pt idx="1">
                  <c:v>59</c:v>
                </c:pt>
                <c:pt idx="2">
                  <c:v>11</c:v>
                </c:pt>
                <c:pt idx="3">
                  <c:v>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978-4CD3-8F9F-D18AD7E51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304592"/>
        <c:axId val="321305552"/>
      </c:lineChart>
      <c:catAx>
        <c:axId val="32130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05552"/>
        <c:crosses val="autoZero"/>
        <c:auto val="1"/>
        <c:lblAlgn val="ctr"/>
        <c:lblOffset val="100"/>
        <c:noMultiLvlLbl val="0"/>
      </c:catAx>
      <c:valAx>
        <c:axId val="32130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0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Originally Severe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Sheet1!$O$3</c:f>
              <c:strCache>
                <c:ptCount val="1"/>
                <c:pt idx="0">
                  <c:v>1 to 50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Sheet1!$N$4:$N$7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Sheet1!$O$4:$O$7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17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6E-4E06-851E-F5E16744CD31}"/>
            </c:ext>
          </c:extLst>
        </c:ser>
        <c:ser>
          <c:idx val="1"/>
          <c:order val="1"/>
          <c:tx>
            <c:strRef>
              <c:f>Sheet1!$P$3</c:f>
              <c:strCache>
                <c:ptCount val="1"/>
                <c:pt idx="0">
                  <c:v>50 to 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Sheet1!$N$4:$N$7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Sheet1!$P$4:$P$7</c:f>
              <c:numCache>
                <c:formatCode>General</c:formatCode>
                <c:ptCount val="4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6E-4E06-851E-F5E16744CD31}"/>
            </c:ext>
          </c:extLst>
        </c:ser>
        <c:ser>
          <c:idx val="2"/>
          <c:order val="2"/>
          <c:tx>
            <c:strRef>
              <c:f>Sheet1!$Q$3</c:f>
              <c:strCache>
                <c:ptCount val="1"/>
                <c:pt idx="0">
                  <c:v>100+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Sheet1!$N$4:$N$7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Sheet1!$Q$4:$Q$7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6E-4E06-851E-F5E16744C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1304592"/>
        <c:axId val="321305552"/>
      </c:barChart>
      <c:lineChart>
        <c:grouping val="standard"/>
        <c:varyColors val="0"/>
        <c:ser>
          <c:idx val="3"/>
          <c:order val="3"/>
          <c:tx>
            <c:strRef>
              <c:f>Sheet1!$R$3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Sheet1!$N$4:$N$7</c:f>
              <c:strCache>
                <c:ptCount val="4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  <c:pt idx="3">
                  <c:v>Total</c:v>
                </c:pt>
              </c:strCache>
            </c:strRef>
          </c:cat>
          <c:val>
            <c:numRef>
              <c:f>Sheet1!$R$4:$R$7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17</c:v>
                </c:pt>
                <c:pt idx="3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6E-4E06-851E-F5E16744C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304592"/>
        <c:axId val="321305552"/>
      </c:lineChart>
      <c:catAx>
        <c:axId val="32130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05552"/>
        <c:crosses val="autoZero"/>
        <c:auto val="1"/>
        <c:lblAlgn val="ctr"/>
        <c:lblOffset val="100"/>
        <c:noMultiLvlLbl val="0"/>
      </c:catAx>
      <c:valAx>
        <c:axId val="32130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0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dirty="0"/>
              <a:t>INITIAL AND FINAL NUTRITION STATUS OVERALL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Sheet1!$B$41</c:f>
              <c:strCache>
                <c:ptCount val="1"/>
                <c:pt idx="0">
                  <c:v>Initial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Sheet1!$C$40:$E$40</c:f>
              <c:strCache>
                <c:ptCount val="3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</c:strCache>
            </c:strRef>
          </c:cat>
          <c:val>
            <c:numRef>
              <c:f>Sheet1!$C$41:$E$41</c:f>
              <c:numCache>
                <c:formatCode>General</c:formatCode>
                <c:ptCount val="3"/>
                <c:pt idx="0">
                  <c:v>282</c:v>
                </c:pt>
                <c:pt idx="1">
                  <c:v>110</c:v>
                </c:pt>
                <c:pt idx="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CE-43A0-974C-1D45E1883B04}"/>
            </c:ext>
          </c:extLst>
        </c:ser>
        <c:ser>
          <c:idx val="1"/>
          <c:order val="1"/>
          <c:tx>
            <c:strRef>
              <c:f>Sheet1!$B$42</c:f>
              <c:strCache>
                <c:ptCount val="1"/>
                <c:pt idx="0">
                  <c:v>Final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Sheet1!$C$40:$E$40</c:f>
              <c:strCache>
                <c:ptCount val="3"/>
                <c:pt idx="0">
                  <c:v>Normal</c:v>
                </c:pt>
                <c:pt idx="1">
                  <c:v>Medium</c:v>
                </c:pt>
                <c:pt idx="2">
                  <c:v>Severe</c:v>
                </c:pt>
              </c:strCache>
            </c:strRef>
          </c:cat>
          <c:val>
            <c:numRef>
              <c:f>Sheet1!$C$42:$E$42</c:f>
              <c:numCache>
                <c:formatCode>General</c:formatCode>
                <c:ptCount val="3"/>
                <c:pt idx="0">
                  <c:v>291</c:v>
                </c:pt>
                <c:pt idx="1">
                  <c:v>109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CE-43A0-974C-1D45E1883B0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95208240"/>
        <c:axId val="195208720"/>
      </c:barChart>
      <c:catAx>
        <c:axId val="19520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08720"/>
        <c:crosses val="autoZero"/>
        <c:auto val="1"/>
        <c:lblAlgn val="ctr"/>
        <c:lblOffset val="100"/>
        <c:noMultiLvlLbl val="0"/>
      </c:catAx>
      <c:valAx>
        <c:axId val="19520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082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5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0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6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18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2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47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2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16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5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3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4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ADA3446-AB90-4707-85AB-1A866C1DD3C0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9BFFE7-250B-4700-95AA-E26638273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87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3FEF-5C08-1C89-7B86-9F5AE36EF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Nutrition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813A4-851B-CECB-D429-C812186F0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Door Step School Foundation</a:t>
            </a:r>
          </a:p>
        </p:txBody>
      </p:sp>
    </p:spTree>
    <p:extLst>
      <p:ext uri="{BB962C8B-B14F-4D97-AF65-F5344CB8AC3E}">
        <p14:creationId xmlns:p14="http://schemas.microsoft.com/office/powerpoint/2010/main" val="135213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5197-26E5-A289-AF97-AE26F6F9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Raw Data for Tracking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119BA-E591-D5D9-E0AA-2F9E4339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350395"/>
            <a:ext cx="9987303" cy="1259443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72779-C1DA-9A7B-9923-6DA1EB10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624" y="4542595"/>
            <a:ext cx="5151566" cy="1044030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33071-977F-994A-0A98-440092211749}"/>
              </a:ext>
            </a:extLst>
          </p:cNvPr>
          <p:cNvSpPr txBox="1"/>
          <p:nvPr/>
        </p:nvSpPr>
        <p:spPr>
          <a:xfrm>
            <a:off x="2949677" y="5899355"/>
            <a:ext cx="47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Some calculations done on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0650-C02A-EB45-8729-1CEB3795EE65}"/>
              </a:ext>
            </a:extLst>
          </p:cNvPr>
          <p:cNvSpPr txBox="1"/>
          <p:nvPr/>
        </p:nvSpPr>
        <p:spPr>
          <a:xfrm>
            <a:off x="2949677" y="3737902"/>
            <a:ext cx="477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28320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088E-ADF1-A880-59B5-61F251C1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and Final Nutrition Status of Children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2CAC-4D96-40A4-AEB3-6767E695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86081"/>
            <a:ext cx="5495061" cy="3750504"/>
          </a:xfrm>
        </p:spPr>
        <p:txBody>
          <a:bodyPr/>
          <a:lstStyle/>
          <a:p>
            <a:r>
              <a:rPr lang="en-IN" dirty="0"/>
              <a:t>Improvement in Nutrition Status</a:t>
            </a:r>
          </a:p>
          <a:p>
            <a:r>
              <a:rPr lang="en-IN" dirty="0"/>
              <a:t>3 categories: Normal (Green), Medium (Yellow), Severe (Red)</a:t>
            </a:r>
          </a:p>
          <a:p>
            <a:r>
              <a:rPr lang="en-IN" dirty="0"/>
              <a:t>% of Normal has increased from 65% to 67% while % of Severe has decreased from 10% to 8%.</a:t>
            </a:r>
          </a:p>
          <a:p>
            <a:r>
              <a:rPr lang="en-IN" dirty="0"/>
              <a:t>Nutrition status of 2% of children has improved drastically from Severe to Normal.</a:t>
            </a:r>
          </a:p>
          <a:p>
            <a:r>
              <a:rPr lang="en-IN" dirty="0"/>
              <a:t>Credit goes to the Nutrition programme at DSSF.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BF1E48-6562-8278-DB9A-130DB5868D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898125"/>
              </p:ext>
            </p:extLst>
          </p:nvPr>
        </p:nvGraphicFramePr>
        <p:xfrm>
          <a:off x="6313773" y="2108293"/>
          <a:ext cx="5376782" cy="4076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800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4DB3-2A88-DC61-1AD1-D2F50C1E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Progression: Original Status to Final Status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0E6886-7485-184D-602C-9D93DCFB5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54065"/>
              </p:ext>
            </p:extLst>
          </p:nvPr>
        </p:nvGraphicFramePr>
        <p:xfrm>
          <a:off x="179682" y="1970221"/>
          <a:ext cx="4372653" cy="2296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4D8CD3-38E9-4ECD-B276-899045FC0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032378"/>
              </p:ext>
            </p:extLst>
          </p:nvPr>
        </p:nvGraphicFramePr>
        <p:xfrm>
          <a:off x="4783921" y="1919416"/>
          <a:ext cx="4215501" cy="2398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456954-FBC4-4221-9663-50C4B166F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145862"/>
              </p:ext>
            </p:extLst>
          </p:nvPr>
        </p:nvGraphicFramePr>
        <p:xfrm>
          <a:off x="2517717" y="4450620"/>
          <a:ext cx="4069235" cy="2274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2036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3D36-58CB-5328-BE6A-A3422BCB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Category-Wise Attendance Distribution of Children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FFCD708-0BE6-7502-1D84-A733158FF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27115"/>
              </p:ext>
            </p:extLst>
          </p:nvPr>
        </p:nvGraphicFramePr>
        <p:xfrm>
          <a:off x="4306475" y="2054688"/>
          <a:ext cx="3924854" cy="2359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A3C574-4630-457D-8034-7978AA81F9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450884"/>
              </p:ext>
            </p:extLst>
          </p:nvPr>
        </p:nvGraphicFramePr>
        <p:xfrm>
          <a:off x="8231329" y="2109854"/>
          <a:ext cx="3766699" cy="2269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EC2AD28-C0C4-4FBC-B952-F80494D33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444609"/>
              </p:ext>
            </p:extLst>
          </p:nvPr>
        </p:nvGraphicFramePr>
        <p:xfrm>
          <a:off x="5914616" y="4498455"/>
          <a:ext cx="3924855" cy="2359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6214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D9C6-1D3A-983C-A03D-E5ED4C87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 and Final Nutrition Status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2F16-4F80-2D15-B2AD-98E5816C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157" y="2673011"/>
            <a:ext cx="4500540" cy="3018307"/>
          </a:xfrm>
        </p:spPr>
        <p:txBody>
          <a:bodyPr/>
          <a:lstStyle/>
          <a:p>
            <a:r>
              <a:rPr lang="en-IN" dirty="0"/>
              <a:t>Indicating the initial and final status (overall) for each of the 3 health categories (Normal, Medium, Severe)</a:t>
            </a:r>
          </a:p>
          <a:p>
            <a:r>
              <a:rPr lang="en-IN" dirty="0"/>
              <a:t>Improvement in general: Normal has increased and Severe and Medium have gone down.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3716E9-88E0-3B70-BE42-3821C9677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94438"/>
              </p:ext>
            </p:extLst>
          </p:nvPr>
        </p:nvGraphicFramePr>
        <p:xfrm>
          <a:off x="6586667" y="2633485"/>
          <a:ext cx="4786621" cy="287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534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1130</TotalTime>
  <Words>184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Nutrition Data Analysis</vt:lpstr>
      <vt:lpstr>Raw Data for Tracking Progress</vt:lpstr>
      <vt:lpstr>Initial and Final Nutrition Status of Children </vt:lpstr>
      <vt:lpstr>Progression: Original Status to Final Status</vt:lpstr>
      <vt:lpstr>Category-Wise Attendance Distribution of Children</vt:lpstr>
      <vt:lpstr>Initial and Final Nutrition Status (Overall)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Aparna Iyer</dc:creator>
  <cp:lastModifiedBy>Aparna Iyer</cp:lastModifiedBy>
  <cp:revision>8</cp:revision>
  <dcterms:created xsi:type="dcterms:W3CDTF">2024-07-27T06:26:04Z</dcterms:created>
  <dcterms:modified xsi:type="dcterms:W3CDTF">2024-08-06T01:39:10Z</dcterms:modified>
</cp:coreProperties>
</file>