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11269D1-4610-4022-BE91-EF633038920A}">
  <a:tblStyle styleId="{911269D1-4610-4022-BE91-EF633038920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c95eb1ca0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c95eb1ca0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cdf27bf0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cdf27bf0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cdf27bf0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cdf27bf0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c95eb1ca0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c95eb1ca0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cdf27bf0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cdf27bf0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ccdf27bf0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ccdf27bf0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ccdf27bf0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ccdf27bf0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ccdf27bf0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ccdf27bf0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ccdf27bf0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ccdf27bf0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ccdf27bf0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ccdf27bf0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afe2722dd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afe2722dd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ccdf27bf0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ccdf27bf0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ccdf27bf08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ccdf27bf08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ccdf27bf08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ccdf27bf08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ccdf27bf08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ccdf27bf08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ccdf27bf08_0_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ccdf27bf08_0_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ccdf27bf08_0_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ccdf27bf08_0_7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ccdf27bf08_0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ccdf27bf08_0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ccdf27bf08_0_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ccdf27bf08_0_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afe2722dd_0_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afe2722dd_0_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afe2722dd_0_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afe2722dd_0_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afe2722dd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afe2722dd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c95eb1ca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c95eb1ca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c95eb1ca0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c95eb1ca0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c95eb1ca0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c95eb1ca0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c95eb1ca0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c95eb1ca0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19.png"/><Relationship Id="rId5"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6.png"/><Relationship Id="rId7"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hyperlink" Target="https://www.guru99.com/what-is-mongodb.html" TargetMode="External"/><Relationship Id="rId4" Type="http://schemas.openxmlformats.org/officeDocument/2006/relationships/hyperlink" Target="https://www.mongodb.com/nosql-explained/nosql-vs-sql" TargetMode="External"/><Relationship Id="rId5" Type="http://schemas.openxmlformats.org/officeDocument/2006/relationships/hyperlink" Target="https://ieeexplore.ieee.org/document/9116940" TargetMode="External"/><Relationship Id="rId6" Type="http://schemas.openxmlformats.org/officeDocument/2006/relationships/hyperlink" Target="https://www.youtube.com/watch?v=a8Ojk6Fnt6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460950" y="1333628"/>
            <a:ext cx="8222100" cy="1709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3977"/>
          </a:p>
          <a:p>
            <a:pPr indent="0" lvl="0" marL="0" rtl="0" algn="l">
              <a:spcBef>
                <a:spcPts val="0"/>
              </a:spcBef>
              <a:spcAft>
                <a:spcPts val="0"/>
              </a:spcAft>
              <a:buNone/>
            </a:pPr>
            <a:r>
              <a:rPr lang="en" sz="3977"/>
              <a:t>Performance Evaluation of </a:t>
            </a:r>
            <a:endParaRPr sz="3977"/>
          </a:p>
          <a:p>
            <a:pPr indent="0" lvl="0" marL="0" rtl="0" algn="l">
              <a:spcBef>
                <a:spcPts val="0"/>
              </a:spcBef>
              <a:spcAft>
                <a:spcPts val="0"/>
              </a:spcAft>
              <a:buNone/>
            </a:pPr>
            <a:r>
              <a:rPr lang="en" sz="3977"/>
              <a:t>IoT Data Management Using MongoDB Versus MySQL Databases in Different Cloud Environments</a:t>
            </a:r>
            <a:endParaRPr sz="3977"/>
          </a:p>
        </p:txBody>
      </p:sp>
      <p:sp>
        <p:nvSpPr>
          <p:cNvPr id="86" name="Google Shape;86;p13"/>
          <p:cNvSpPr txBox="1"/>
          <p:nvPr>
            <p:ph idx="1" type="subTitle"/>
          </p:nvPr>
        </p:nvSpPr>
        <p:spPr>
          <a:xfrm>
            <a:off x="460950" y="3247217"/>
            <a:ext cx="8222100" cy="1462500"/>
          </a:xfrm>
          <a:prstGeom prst="rect">
            <a:avLst/>
          </a:prstGeom>
        </p:spPr>
        <p:txBody>
          <a:bodyPr anchorCtr="0" anchor="t" bIns="91425" lIns="91425" spcFirstLastPara="1" rIns="91425" wrap="square" tIns="91425">
            <a:normAutofit lnSpcReduction="20000"/>
          </a:bodyPr>
          <a:lstStyle/>
          <a:p>
            <a:pPr indent="0" lvl="0" marL="0" rtl="0" algn="l">
              <a:lnSpc>
                <a:spcPct val="80000"/>
              </a:lnSpc>
              <a:spcBef>
                <a:spcPts val="0"/>
              </a:spcBef>
              <a:spcAft>
                <a:spcPts val="0"/>
              </a:spcAft>
              <a:buSzPts val="935"/>
              <a:buNone/>
            </a:pPr>
            <a:r>
              <a:t/>
            </a:r>
            <a:endParaRPr sz="1930">
              <a:latin typeface="Times New Roman"/>
              <a:ea typeface="Times New Roman"/>
              <a:cs typeface="Times New Roman"/>
              <a:sym typeface="Times New Roman"/>
            </a:endParaRPr>
          </a:p>
          <a:p>
            <a:pPr indent="0" lvl="0" marL="0" rtl="0" algn="l">
              <a:lnSpc>
                <a:spcPct val="80000"/>
              </a:lnSpc>
              <a:spcBef>
                <a:spcPts val="0"/>
              </a:spcBef>
              <a:spcAft>
                <a:spcPts val="0"/>
              </a:spcAft>
              <a:buSzPts val="935"/>
              <a:buNone/>
            </a:pPr>
            <a:r>
              <a:rPr lang="en" sz="1930">
                <a:latin typeface="Times New Roman"/>
                <a:ea typeface="Times New Roman"/>
                <a:cs typeface="Times New Roman"/>
                <a:sym typeface="Times New Roman"/>
              </a:rPr>
              <a:t>BY : </a:t>
            </a:r>
            <a:endParaRPr sz="1930">
              <a:latin typeface="Times New Roman"/>
              <a:ea typeface="Times New Roman"/>
              <a:cs typeface="Times New Roman"/>
              <a:sym typeface="Times New Roman"/>
            </a:endParaRPr>
          </a:p>
          <a:p>
            <a:pPr indent="0" lvl="0" marL="0" rtl="0" algn="l">
              <a:lnSpc>
                <a:spcPct val="80000"/>
              </a:lnSpc>
              <a:spcBef>
                <a:spcPts val="0"/>
              </a:spcBef>
              <a:spcAft>
                <a:spcPts val="0"/>
              </a:spcAft>
              <a:buSzPts val="935"/>
              <a:buNone/>
            </a:pPr>
            <a:r>
              <a:t/>
            </a:r>
            <a:endParaRPr sz="1930">
              <a:latin typeface="Times New Roman"/>
              <a:ea typeface="Times New Roman"/>
              <a:cs typeface="Times New Roman"/>
              <a:sym typeface="Times New Roman"/>
            </a:endParaRPr>
          </a:p>
          <a:p>
            <a:pPr indent="0" lvl="0" marL="0" rtl="0" algn="l">
              <a:lnSpc>
                <a:spcPct val="80000"/>
              </a:lnSpc>
              <a:spcBef>
                <a:spcPts val="0"/>
              </a:spcBef>
              <a:spcAft>
                <a:spcPts val="0"/>
              </a:spcAft>
              <a:buSzPts val="935"/>
              <a:buNone/>
            </a:pPr>
            <a:r>
              <a:rPr lang="en" sz="1930">
                <a:latin typeface="Times New Roman"/>
                <a:ea typeface="Times New Roman"/>
                <a:cs typeface="Times New Roman"/>
                <a:sym typeface="Times New Roman"/>
              </a:rPr>
              <a:t>MAHMOUD EYADA , WALAA SABER , MOHAMMED M. EL GENIDY </a:t>
            </a:r>
            <a:endParaRPr sz="1930">
              <a:latin typeface="Times New Roman"/>
              <a:ea typeface="Times New Roman"/>
              <a:cs typeface="Times New Roman"/>
              <a:sym typeface="Times New Roman"/>
            </a:endParaRPr>
          </a:p>
          <a:p>
            <a:pPr indent="0" lvl="0" marL="0" rtl="0" algn="l">
              <a:lnSpc>
                <a:spcPct val="80000"/>
              </a:lnSpc>
              <a:spcBef>
                <a:spcPts val="0"/>
              </a:spcBef>
              <a:spcAft>
                <a:spcPts val="0"/>
              </a:spcAft>
              <a:buSzPts val="935"/>
              <a:buNone/>
            </a:pPr>
            <a:r>
              <a:t/>
            </a:r>
            <a:endParaRPr sz="1930">
              <a:latin typeface="Times New Roman"/>
              <a:ea typeface="Times New Roman"/>
              <a:cs typeface="Times New Roman"/>
              <a:sym typeface="Times New Roman"/>
            </a:endParaRPr>
          </a:p>
          <a:p>
            <a:pPr indent="0" lvl="0" marL="0" rtl="0" algn="l">
              <a:lnSpc>
                <a:spcPct val="80000"/>
              </a:lnSpc>
              <a:spcBef>
                <a:spcPts val="0"/>
              </a:spcBef>
              <a:spcAft>
                <a:spcPts val="0"/>
              </a:spcAft>
              <a:buSzPts val="935"/>
              <a:buNone/>
            </a:pPr>
            <a:r>
              <a:rPr lang="en" sz="1930">
                <a:latin typeface="Times New Roman"/>
                <a:ea typeface="Times New Roman"/>
                <a:cs typeface="Times New Roman"/>
                <a:sym typeface="Times New Roman"/>
              </a:rPr>
              <a:t>AND FATHY AMER</a:t>
            </a:r>
            <a:endParaRPr sz="1930">
              <a:latin typeface="Times New Roman"/>
              <a:ea typeface="Times New Roman"/>
              <a:cs typeface="Times New Roman"/>
              <a:sym typeface="Times New Roman"/>
            </a:endParaRPr>
          </a:p>
          <a:p>
            <a:pPr indent="0" lvl="0" marL="0" rtl="0" algn="l">
              <a:lnSpc>
                <a:spcPct val="80000"/>
              </a:lnSpc>
              <a:spcBef>
                <a:spcPts val="0"/>
              </a:spcBef>
              <a:spcAft>
                <a:spcPts val="0"/>
              </a:spcAft>
              <a:buSzPts val="935"/>
              <a:buNone/>
            </a:pPr>
            <a:r>
              <a:t/>
            </a:r>
            <a:endParaRPr sz="1485"/>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Increasing</a:t>
            </a:r>
            <a:r>
              <a:rPr lang="en"/>
              <a:t> Workloads</a:t>
            </a:r>
            <a:endParaRPr/>
          </a:p>
        </p:txBody>
      </p:sp>
      <p:sp>
        <p:nvSpPr>
          <p:cNvPr id="162" name="Google Shape;162;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It means increasing the number of sensors connected to each station.</a:t>
            </a:r>
            <a:endParaRPr/>
          </a:p>
          <a:p>
            <a:pPr indent="0" lvl="0" marL="0" rtl="0" algn="l">
              <a:spcBef>
                <a:spcPts val="1200"/>
              </a:spcBef>
              <a:spcAft>
                <a:spcPts val="0"/>
              </a:spcAft>
              <a:buNone/>
            </a:pPr>
            <a:r>
              <a:rPr lang="en"/>
              <a:t>In each experiment, each station collects the data from all its related connected sensors in data records.</a:t>
            </a:r>
            <a:endParaRPr/>
          </a:p>
          <a:p>
            <a:pPr indent="0" lvl="0" marL="0" rtl="0" algn="l">
              <a:spcBef>
                <a:spcPts val="1200"/>
              </a:spcBef>
              <a:spcAft>
                <a:spcPts val="0"/>
              </a:spcAft>
              <a:buNone/>
            </a:pPr>
            <a:r>
              <a:rPr lang="en"/>
              <a:t>These collected data records are inserted as</a:t>
            </a:r>
            <a:r>
              <a:rPr lang="en">
                <a:solidFill>
                  <a:srgbClr val="0000FF"/>
                </a:solidFill>
              </a:rPr>
              <a:t> </a:t>
            </a:r>
            <a:r>
              <a:rPr b="1" lang="en">
                <a:solidFill>
                  <a:srgbClr val="0000FF"/>
                </a:solidFill>
              </a:rPr>
              <a:t>records</a:t>
            </a:r>
            <a:r>
              <a:rPr lang="en"/>
              <a:t> in </a:t>
            </a:r>
            <a:r>
              <a:rPr b="1" lang="en">
                <a:solidFill>
                  <a:srgbClr val="0000FF"/>
                </a:solidFill>
              </a:rPr>
              <a:t>MySQL</a:t>
            </a:r>
            <a:r>
              <a:rPr lang="en"/>
              <a:t> and as</a:t>
            </a:r>
            <a:r>
              <a:rPr b="1" lang="en"/>
              <a:t> </a:t>
            </a:r>
            <a:r>
              <a:rPr b="1" lang="en">
                <a:solidFill>
                  <a:srgbClr val="A64D79"/>
                </a:solidFill>
              </a:rPr>
              <a:t>record</a:t>
            </a:r>
            <a:r>
              <a:rPr b="1" lang="en"/>
              <a:t> </a:t>
            </a:r>
            <a:r>
              <a:rPr b="1" lang="en">
                <a:solidFill>
                  <a:srgbClr val="A64D79"/>
                </a:solidFill>
              </a:rPr>
              <a:t>objects</a:t>
            </a:r>
            <a:r>
              <a:rPr lang="en"/>
              <a:t> in </a:t>
            </a:r>
            <a:r>
              <a:rPr b="1" lang="en">
                <a:solidFill>
                  <a:srgbClr val="A64D79"/>
                </a:solidFill>
              </a:rPr>
              <a:t>MongoDB.</a:t>
            </a:r>
            <a:endParaRPr b="1">
              <a:solidFill>
                <a:srgbClr val="A64D79"/>
              </a:solidFill>
            </a:endParaRPr>
          </a:p>
          <a:p>
            <a:pPr indent="0" lvl="0" marL="0" rtl="0" algn="l">
              <a:spcBef>
                <a:spcPts val="1200"/>
              </a:spcBef>
              <a:spcAft>
                <a:spcPts val="0"/>
              </a:spcAft>
              <a:buNone/>
            </a:pPr>
            <a:r>
              <a:rPr lang="en">
                <a:solidFill>
                  <a:srgbClr val="000000"/>
                </a:solidFill>
              </a:rPr>
              <a:t>There are 4 stations in a town each having 1 sensor </a:t>
            </a:r>
            <a:r>
              <a:rPr lang="en">
                <a:solidFill>
                  <a:srgbClr val="000000"/>
                </a:solidFill>
              </a:rPr>
              <a:t>initially</a:t>
            </a:r>
            <a:r>
              <a:rPr lang="en">
                <a:solidFill>
                  <a:srgbClr val="000000"/>
                </a:solidFill>
              </a:rPr>
              <a:t> and each station sends data to the cloud at a rate of </a:t>
            </a:r>
            <a:r>
              <a:rPr i="1" lang="en">
                <a:solidFill>
                  <a:srgbClr val="000000"/>
                </a:solidFill>
              </a:rPr>
              <a:t>1000 records</a:t>
            </a:r>
            <a:r>
              <a:rPr lang="en">
                <a:solidFill>
                  <a:srgbClr val="000000"/>
                </a:solidFill>
              </a:rPr>
              <a:t> </a:t>
            </a:r>
            <a:r>
              <a:rPr i="1" lang="en">
                <a:solidFill>
                  <a:srgbClr val="000000"/>
                </a:solidFill>
              </a:rPr>
              <a:t>per transmission.</a:t>
            </a:r>
            <a:endParaRPr>
              <a:solidFill>
                <a:srgbClr val="000000"/>
              </a:solidFill>
            </a:endParaRPr>
          </a:p>
          <a:p>
            <a:pPr indent="0" lvl="0" marL="0" rtl="0" algn="l">
              <a:spcBef>
                <a:spcPts val="1200"/>
              </a:spcBef>
              <a:spcAft>
                <a:spcPts val="1200"/>
              </a:spcAft>
              <a:buNone/>
            </a:pPr>
            <a:r>
              <a:rPr lang="en">
                <a:solidFill>
                  <a:srgbClr val="000000"/>
                </a:solidFill>
              </a:rPr>
              <a:t>The proposed experiment scenarios were carried out based on increasing the number of sensors connected to each station from 1 to 12 sensors.</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265500" y="435425"/>
            <a:ext cx="4045200" cy="68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990"/>
              <a:buFont typeface="Arial"/>
              <a:buNone/>
            </a:pPr>
            <a:r>
              <a:rPr lang="en" sz="1910"/>
              <a:t>Impact of increasing number of sensor nodes on insertion operation</a:t>
            </a:r>
            <a:endParaRPr sz="3350"/>
          </a:p>
        </p:txBody>
      </p:sp>
      <p:sp>
        <p:nvSpPr>
          <p:cNvPr id="168" name="Google Shape;168;p23"/>
          <p:cNvSpPr txBox="1"/>
          <p:nvPr>
            <p:ph idx="1" type="subTitle"/>
          </p:nvPr>
        </p:nvSpPr>
        <p:spPr>
          <a:xfrm>
            <a:off x="191150" y="1118523"/>
            <a:ext cx="4045200" cy="3183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605"/>
              <a:buNone/>
            </a:pPr>
            <a:r>
              <a:rPr b="1" lang="en" sz="1682"/>
              <a:t>In case of one sensor each station:</a:t>
            </a:r>
            <a:endParaRPr b="1" sz="1682"/>
          </a:p>
          <a:p>
            <a:pPr indent="0" lvl="0" marL="0" rtl="0" algn="l">
              <a:lnSpc>
                <a:spcPct val="115000"/>
              </a:lnSpc>
              <a:spcBef>
                <a:spcPts val="1200"/>
              </a:spcBef>
              <a:spcAft>
                <a:spcPts val="0"/>
              </a:spcAft>
              <a:buSzPts val="605"/>
              <a:buNone/>
            </a:pPr>
            <a:r>
              <a:rPr lang="en" sz="1622"/>
              <a:t>1000 records per transmission by each station , there are 4 such stations.</a:t>
            </a:r>
            <a:endParaRPr sz="1622"/>
          </a:p>
          <a:p>
            <a:pPr indent="0" lvl="0" marL="0" rtl="0" algn="l">
              <a:lnSpc>
                <a:spcPct val="115000"/>
              </a:lnSpc>
              <a:spcBef>
                <a:spcPts val="1200"/>
              </a:spcBef>
              <a:spcAft>
                <a:spcPts val="0"/>
              </a:spcAft>
              <a:buSzPts val="605"/>
              <a:buNone/>
            </a:pPr>
            <a:r>
              <a:rPr lang="en" sz="1622"/>
              <a:t>Therefore at a time , 4000 records are being transmitted (1000 x 4).</a:t>
            </a:r>
            <a:endParaRPr sz="1622"/>
          </a:p>
          <a:p>
            <a:pPr indent="0" lvl="0" marL="0" rtl="0" algn="l">
              <a:lnSpc>
                <a:spcPct val="115000"/>
              </a:lnSpc>
              <a:spcBef>
                <a:spcPts val="1200"/>
              </a:spcBef>
              <a:spcAft>
                <a:spcPts val="0"/>
              </a:spcAft>
              <a:buSzPts val="605"/>
              <a:buNone/>
            </a:pPr>
            <a:r>
              <a:rPr lang="en" sz="1622"/>
              <a:t> Each record is inserted in one record in case of MySQL and one record object in case of MongoDB. </a:t>
            </a:r>
            <a:endParaRPr sz="1622"/>
          </a:p>
          <a:p>
            <a:pPr indent="0" lvl="0" marL="0" rtl="0" algn="l">
              <a:lnSpc>
                <a:spcPct val="115000"/>
              </a:lnSpc>
              <a:spcBef>
                <a:spcPts val="1200"/>
              </a:spcBef>
              <a:spcAft>
                <a:spcPts val="1200"/>
              </a:spcAft>
              <a:buSzPts val="605"/>
              <a:buNone/>
            </a:pPr>
            <a:r>
              <a:rPr lang="en" sz="1622"/>
              <a:t>Therefore , the transmitted data is inserted in 4000 records in MySQL and 4000 record objects in MongoDB. </a:t>
            </a:r>
            <a:endParaRPr sz="1455"/>
          </a:p>
        </p:txBody>
      </p:sp>
      <p:sp>
        <p:nvSpPr>
          <p:cNvPr id="169" name="Google Shape;169;p2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70" name="Google Shape;170;p23"/>
          <p:cNvPicPr preferRelativeResize="0"/>
          <p:nvPr/>
        </p:nvPicPr>
        <p:blipFill>
          <a:blip r:embed="rId3">
            <a:alphaModFix/>
          </a:blip>
          <a:stretch>
            <a:fillRect/>
          </a:stretch>
        </p:blipFill>
        <p:spPr>
          <a:xfrm>
            <a:off x="4691150" y="249526"/>
            <a:ext cx="4333700" cy="1374100"/>
          </a:xfrm>
          <a:prstGeom prst="rect">
            <a:avLst/>
          </a:prstGeom>
          <a:noFill/>
          <a:ln>
            <a:noFill/>
          </a:ln>
        </p:spPr>
      </p:pic>
      <p:pic>
        <p:nvPicPr>
          <p:cNvPr id="171" name="Google Shape;171;p23"/>
          <p:cNvPicPr preferRelativeResize="0"/>
          <p:nvPr/>
        </p:nvPicPr>
        <p:blipFill>
          <a:blip r:embed="rId4">
            <a:alphaModFix/>
          </a:blip>
          <a:stretch>
            <a:fillRect/>
          </a:stretch>
        </p:blipFill>
        <p:spPr>
          <a:xfrm>
            <a:off x="4691150" y="1952175"/>
            <a:ext cx="4333700" cy="262079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265500" y="435425"/>
            <a:ext cx="4045200" cy="68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1910"/>
              <a:t>Impact of increasing number of sensor nodes on insertion operation</a:t>
            </a:r>
            <a:endParaRPr sz="3350"/>
          </a:p>
        </p:txBody>
      </p:sp>
      <p:sp>
        <p:nvSpPr>
          <p:cNvPr id="177" name="Google Shape;177;p24"/>
          <p:cNvSpPr txBox="1"/>
          <p:nvPr>
            <p:ph idx="1" type="subTitle"/>
          </p:nvPr>
        </p:nvSpPr>
        <p:spPr>
          <a:xfrm>
            <a:off x="191150" y="1118525"/>
            <a:ext cx="4183800" cy="3938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71"/>
              <a:t>In case of two sensors each station:</a:t>
            </a:r>
            <a:endParaRPr b="1" sz="1571"/>
          </a:p>
          <a:p>
            <a:pPr indent="0" lvl="0" marL="0" rtl="0" algn="l">
              <a:lnSpc>
                <a:spcPct val="115000"/>
              </a:lnSpc>
              <a:spcBef>
                <a:spcPts val="1200"/>
              </a:spcBef>
              <a:spcAft>
                <a:spcPts val="0"/>
              </a:spcAft>
              <a:buNone/>
            </a:pPr>
            <a:r>
              <a:rPr lang="en" sz="1489"/>
              <a:t>The four stations transmit 4000 data records at a time for the cloud. Each record contains data from two sensor nodes. </a:t>
            </a:r>
            <a:endParaRPr sz="1489"/>
          </a:p>
          <a:p>
            <a:pPr indent="0" lvl="0" marL="0" rtl="0" algn="l">
              <a:lnSpc>
                <a:spcPct val="115000"/>
              </a:lnSpc>
              <a:spcBef>
                <a:spcPts val="1200"/>
              </a:spcBef>
              <a:spcAft>
                <a:spcPts val="0"/>
              </a:spcAft>
              <a:buNone/>
            </a:pPr>
            <a:r>
              <a:rPr lang="en" sz="1489"/>
              <a:t>In MySQL, the data for each sensor needs to be inserted in a separate record.</a:t>
            </a:r>
            <a:endParaRPr sz="1489"/>
          </a:p>
          <a:p>
            <a:pPr indent="0" lvl="0" marL="0" rtl="0" algn="l">
              <a:lnSpc>
                <a:spcPct val="115000"/>
              </a:lnSpc>
              <a:spcBef>
                <a:spcPts val="1200"/>
              </a:spcBef>
              <a:spcAft>
                <a:spcPts val="0"/>
              </a:spcAft>
              <a:buNone/>
            </a:pPr>
            <a:r>
              <a:rPr lang="en" sz="1489"/>
              <a:t>It needs 8000 records to insert the transmitted data. </a:t>
            </a:r>
            <a:endParaRPr sz="1489"/>
          </a:p>
          <a:p>
            <a:pPr indent="0" lvl="0" marL="0" rtl="0" algn="l">
              <a:lnSpc>
                <a:spcPct val="115000"/>
              </a:lnSpc>
              <a:spcBef>
                <a:spcPts val="1200"/>
              </a:spcBef>
              <a:spcAft>
                <a:spcPts val="0"/>
              </a:spcAft>
              <a:buNone/>
            </a:pPr>
            <a:r>
              <a:rPr lang="en" sz="1489"/>
              <a:t>Unlike MongoDB, all sensors data can be inserted into one record object. So, it needs 4000 record objects to insert the transmitted data.</a:t>
            </a:r>
            <a:endParaRPr sz="1489"/>
          </a:p>
          <a:p>
            <a:pPr indent="0" lvl="0" marL="0" rtl="0" algn="l">
              <a:lnSpc>
                <a:spcPct val="115000"/>
              </a:lnSpc>
              <a:spcBef>
                <a:spcPts val="1200"/>
              </a:spcBef>
              <a:spcAft>
                <a:spcPts val="1200"/>
              </a:spcAft>
              <a:buSzPts val="605"/>
              <a:buNone/>
            </a:pPr>
            <a:r>
              <a:t/>
            </a:r>
            <a:endParaRPr b="1" sz="1582"/>
          </a:p>
        </p:txBody>
      </p:sp>
      <p:pic>
        <p:nvPicPr>
          <p:cNvPr id="178" name="Google Shape;178;p24"/>
          <p:cNvPicPr preferRelativeResize="0"/>
          <p:nvPr/>
        </p:nvPicPr>
        <p:blipFill>
          <a:blip r:embed="rId3">
            <a:alphaModFix/>
          </a:blip>
          <a:stretch>
            <a:fillRect/>
          </a:stretch>
        </p:blipFill>
        <p:spPr>
          <a:xfrm>
            <a:off x="4691148" y="154225"/>
            <a:ext cx="4333700" cy="2038413"/>
          </a:xfrm>
          <a:prstGeom prst="rect">
            <a:avLst/>
          </a:prstGeom>
          <a:noFill/>
          <a:ln>
            <a:noFill/>
          </a:ln>
        </p:spPr>
      </p:pic>
      <p:pic>
        <p:nvPicPr>
          <p:cNvPr id="179" name="Google Shape;179;p24"/>
          <p:cNvPicPr preferRelativeResize="0"/>
          <p:nvPr/>
        </p:nvPicPr>
        <p:blipFill>
          <a:blip r:embed="rId4">
            <a:alphaModFix/>
          </a:blip>
          <a:stretch>
            <a:fillRect/>
          </a:stretch>
        </p:blipFill>
        <p:spPr>
          <a:xfrm>
            <a:off x="4744450" y="2245900"/>
            <a:ext cx="3923917" cy="2810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5"/>
          <p:cNvPicPr preferRelativeResize="0"/>
          <p:nvPr/>
        </p:nvPicPr>
        <p:blipFill>
          <a:blip r:embed="rId3">
            <a:alphaModFix/>
          </a:blip>
          <a:stretch>
            <a:fillRect/>
          </a:stretch>
        </p:blipFill>
        <p:spPr>
          <a:xfrm>
            <a:off x="257000" y="111575"/>
            <a:ext cx="4150465" cy="3218750"/>
          </a:xfrm>
          <a:prstGeom prst="rect">
            <a:avLst/>
          </a:prstGeom>
          <a:noFill/>
          <a:ln>
            <a:noFill/>
          </a:ln>
        </p:spPr>
      </p:pic>
      <p:pic>
        <p:nvPicPr>
          <p:cNvPr id="185" name="Google Shape;185;p25"/>
          <p:cNvPicPr preferRelativeResize="0"/>
          <p:nvPr/>
        </p:nvPicPr>
        <p:blipFill>
          <a:blip r:embed="rId4">
            <a:alphaModFix/>
          </a:blip>
          <a:stretch>
            <a:fillRect/>
          </a:stretch>
        </p:blipFill>
        <p:spPr>
          <a:xfrm>
            <a:off x="4651350" y="110025"/>
            <a:ext cx="4431450" cy="3218750"/>
          </a:xfrm>
          <a:prstGeom prst="rect">
            <a:avLst/>
          </a:prstGeom>
          <a:noFill/>
          <a:ln>
            <a:noFill/>
          </a:ln>
        </p:spPr>
      </p:pic>
      <p:sp>
        <p:nvSpPr>
          <p:cNvPr id="186" name="Google Shape;186;p25"/>
          <p:cNvSpPr txBox="1"/>
          <p:nvPr/>
        </p:nvSpPr>
        <p:spPr>
          <a:xfrm>
            <a:off x="256975" y="3330325"/>
            <a:ext cx="4150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Roboto"/>
                <a:ea typeface="Roboto"/>
                <a:cs typeface="Roboto"/>
                <a:sym typeface="Roboto"/>
              </a:rPr>
              <a:t>MySQL</a:t>
            </a:r>
            <a:endParaRPr b="1" sz="1300">
              <a:latin typeface="Roboto"/>
              <a:ea typeface="Roboto"/>
              <a:cs typeface="Roboto"/>
              <a:sym typeface="Roboto"/>
            </a:endParaRPr>
          </a:p>
        </p:txBody>
      </p:sp>
      <p:sp>
        <p:nvSpPr>
          <p:cNvPr id="187" name="Google Shape;187;p25"/>
          <p:cNvSpPr txBox="1"/>
          <p:nvPr/>
        </p:nvSpPr>
        <p:spPr>
          <a:xfrm>
            <a:off x="4932825" y="3330325"/>
            <a:ext cx="4040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Roboto"/>
                <a:ea typeface="Roboto"/>
                <a:cs typeface="Roboto"/>
                <a:sym typeface="Roboto"/>
              </a:rPr>
              <a:t>MongoDB</a:t>
            </a:r>
            <a:endParaRPr b="1" sz="1300">
              <a:latin typeface="Roboto"/>
              <a:ea typeface="Roboto"/>
              <a:cs typeface="Roboto"/>
              <a:sym typeface="Roboto"/>
            </a:endParaRPr>
          </a:p>
        </p:txBody>
      </p:sp>
      <p:sp>
        <p:nvSpPr>
          <p:cNvPr id="188" name="Google Shape;188;p25"/>
          <p:cNvSpPr txBox="1"/>
          <p:nvPr/>
        </p:nvSpPr>
        <p:spPr>
          <a:xfrm>
            <a:off x="123925" y="3715225"/>
            <a:ext cx="4150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addition of a new sensor is represented by adding an independent record for this sensor measurement. Therefore, the data record received from the station is separated into independent records one per each sensor data.</a:t>
            </a:r>
            <a:endParaRPr>
              <a:latin typeface="Roboto"/>
              <a:ea typeface="Roboto"/>
              <a:cs typeface="Roboto"/>
              <a:sym typeface="Roboto"/>
            </a:endParaRPr>
          </a:p>
        </p:txBody>
      </p:sp>
      <p:sp>
        <p:nvSpPr>
          <p:cNvPr id="189" name="Google Shape;189;p25"/>
          <p:cNvSpPr txBox="1"/>
          <p:nvPr/>
        </p:nvSpPr>
        <p:spPr>
          <a:xfrm>
            <a:off x="4945200" y="3705800"/>
            <a:ext cx="4040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MongoDB is a document-oriented database and the addition of new sensor results in a document with a different structure for the newly inserted record object</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ph type="title"/>
          </p:nvPr>
        </p:nvSpPr>
        <p:spPr>
          <a:xfrm>
            <a:off x="259800" y="146600"/>
            <a:ext cx="8624400" cy="58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640"/>
              <a:t>Impact of increasing number of sensor nodes on latency</a:t>
            </a:r>
            <a:endParaRPr sz="2260"/>
          </a:p>
        </p:txBody>
      </p:sp>
      <p:sp>
        <p:nvSpPr>
          <p:cNvPr id="195" name="Google Shape;195;p26"/>
          <p:cNvSpPr txBox="1"/>
          <p:nvPr>
            <p:ph idx="1" type="body"/>
          </p:nvPr>
        </p:nvSpPr>
        <p:spPr>
          <a:xfrm>
            <a:off x="311700" y="731300"/>
            <a:ext cx="4348500" cy="4288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t>MySQL accepts from 4000 to 48000 records till last insertion operation.MongoDB accepts 4000 records in all cases from the first to the last operations.</a:t>
            </a:r>
            <a:endParaRPr sz="1500"/>
          </a:p>
          <a:p>
            <a:pPr indent="0" lvl="0" marL="0" rtl="0" algn="l">
              <a:spcBef>
                <a:spcPts val="1200"/>
              </a:spcBef>
              <a:spcAft>
                <a:spcPts val="0"/>
              </a:spcAft>
              <a:buNone/>
            </a:pPr>
            <a:r>
              <a:rPr b="1" lang="en" sz="1500">
                <a:solidFill>
                  <a:srgbClr val="000000"/>
                </a:solidFill>
              </a:rPr>
              <a:t>82.3% decrease in latency</a:t>
            </a:r>
            <a:endParaRPr b="1" sz="1500">
              <a:solidFill>
                <a:srgbClr val="000000"/>
              </a:solidFill>
            </a:endParaRPr>
          </a:p>
          <a:p>
            <a:pPr indent="0" lvl="0" marL="0" rtl="0" algn="l">
              <a:spcBef>
                <a:spcPts val="1200"/>
              </a:spcBef>
              <a:spcAft>
                <a:spcPts val="0"/>
              </a:spcAft>
              <a:buNone/>
            </a:pPr>
            <a:r>
              <a:t/>
            </a:r>
            <a:endParaRPr b="1" sz="1500">
              <a:solidFill>
                <a:srgbClr val="000000"/>
              </a:solidFill>
            </a:endParaRPr>
          </a:p>
          <a:p>
            <a:pPr indent="0" lvl="0" marL="0" rtl="0" algn="l">
              <a:spcBef>
                <a:spcPts val="1200"/>
              </a:spcBef>
              <a:spcAft>
                <a:spcPts val="0"/>
              </a:spcAft>
              <a:buNone/>
            </a:pPr>
            <a:r>
              <a:t/>
            </a:r>
            <a:endParaRPr b="1" sz="1500">
              <a:solidFill>
                <a:srgbClr val="000000"/>
              </a:solidFill>
            </a:endParaRPr>
          </a:p>
          <a:p>
            <a:pPr indent="0" lvl="0" marL="0" rtl="0" algn="l">
              <a:spcBef>
                <a:spcPts val="1200"/>
              </a:spcBef>
              <a:spcAft>
                <a:spcPts val="0"/>
              </a:spcAft>
              <a:buNone/>
            </a:pPr>
            <a:r>
              <a:t/>
            </a:r>
            <a:endParaRPr b="1" sz="1500">
              <a:solidFill>
                <a:srgbClr val="000000"/>
              </a:solidFill>
            </a:endParaRPr>
          </a:p>
          <a:p>
            <a:pPr indent="0" lvl="0" marL="0" rtl="0" algn="l">
              <a:spcBef>
                <a:spcPts val="1200"/>
              </a:spcBef>
              <a:spcAft>
                <a:spcPts val="0"/>
              </a:spcAft>
              <a:buNone/>
            </a:pPr>
            <a:r>
              <a:t/>
            </a:r>
            <a:endParaRPr b="1" sz="1500">
              <a:solidFill>
                <a:srgbClr val="000000"/>
              </a:solidFill>
            </a:endParaRPr>
          </a:p>
          <a:p>
            <a:pPr indent="0" lvl="0" marL="0" rtl="0" algn="l">
              <a:spcBef>
                <a:spcPts val="1200"/>
              </a:spcBef>
              <a:spcAft>
                <a:spcPts val="0"/>
              </a:spcAft>
              <a:buNone/>
            </a:pPr>
            <a:r>
              <a:t/>
            </a:r>
            <a:endParaRPr b="1" sz="1500">
              <a:solidFill>
                <a:srgbClr val="000000"/>
              </a:solidFill>
            </a:endParaRPr>
          </a:p>
          <a:p>
            <a:pPr indent="0" lvl="0" marL="0" rtl="0" algn="l">
              <a:spcBef>
                <a:spcPts val="1200"/>
              </a:spcBef>
              <a:spcAft>
                <a:spcPts val="0"/>
              </a:spcAft>
              <a:buNone/>
            </a:pPr>
            <a:r>
              <a:t/>
            </a:r>
            <a:endParaRPr b="1" sz="1500">
              <a:solidFill>
                <a:srgbClr val="000000"/>
              </a:solidFill>
            </a:endParaRPr>
          </a:p>
          <a:p>
            <a:pPr indent="0" lvl="0" marL="0" rtl="0" algn="l">
              <a:spcBef>
                <a:spcPts val="1200"/>
              </a:spcBef>
              <a:spcAft>
                <a:spcPts val="1200"/>
              </a:spcAft>
              <a:buNone/>
            </a:pPr>
            <a:r>
              <a:rPr b="1" lang="en" sz="1500">
                <a:solidFill>
                  <a:srgbClr val="000000"/>
                </a:solidFill>
              </a:rPr>
              <a:t>97.7% decrease in latency</a:t>
            </a:r>
            <a:endParaRPr b="1" sz="1500">
              <a:solidFill>
                <a:srgbClr val="000000"/>
              </a:solidFill>
            </a:endParaRPr>
          </a:p>
        </p:txBody>
      </p:sp>
      <p:pic>
        <p:nvPicPr>
          <p:cNvPr id="196" name="Google Shape;196;p26"/>
          <p:cNvPicPr preferRelativeResize="0"/>
          <p:nvPr/>
        </p:nvPicPr>
        <p:blipFill>
          <a:blip r:embed="rId3">
            <a:alphaModFix/>
          </a:blip>
          <a:stretch>
            <a:fillRect/>
          </a:stretch>
        </p:blipFill>
        <p:spPr>
          <a:xfrm>
            <a:off x="4826175" y="731300"/>
            <a:ext cx="4147075" cy="4040375"/>
          </a:xfrm>
          <a:prstGeom prst="rect">
            <a:avLst/>
          </a:prstGeom>
          <a:noFill/>
          <a:ln>
            <a:noFill/>
          </a:ln>
        </p:spPr>
      </p:pic>
      <p:sp>
        <p:nvSpPr>
          <p:cNvPr id="197" name="Google Shape;197;p26"/>
          <p:cNvSpPr txBox="1"/>
          <p:nvPr/>
        </p:nvSpPr>
        <p:spPr>
          <a:xfrm>
            <a:off x="4895575" y="4771675"/>
            <a:ext cx="378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Roboto"/>
                <a:ea typeface="Roboto"/>
                <a:cs typeface="Roboto"/>
                <a:sym typeface="Roboto"/>
              </a:rPr>
              <a:t>The latency of the insertion operation.</a:t>
            </a:r>
            <a:endParaRPr b="1" sz="1300">
              <a:latin typeface="Roboto"/>
              <a:ea typeface="Roboto"/>
              <a:cs typeface="Roboto"/>
              <a:sym typeface="Roboto"/>
            </a:endParaRPr>
          </a:p>
        </p:txBody>
      </p:sp>
      <p:sp>
        <p:nvSpPr>
          <p:cNvPr id="198" name="Google Shape;198;p26"/>
          <p:cNvSpPr/>
          <p:nvPr/>
        </p:nvSpPr>
        <p:spPr>
          <a:xfrm>
            <a:off x="2652300" y="1832350"/>
            <a:ext cx="2243278" cy="299425"/>
          </a:xfrm>
          <a:custGeom>
            <a:rect b="b" l="l" r="r" t="t"/>
            <a:pathLst>
              <a:path extrusionOk="0" h="11977" w="110059">
                <a:moveTo>
                  <a:pt x="110059" y="11977"/>
                </a:moveTo>
                <a:cubicBezTo>
                  <a:pt x="97016" y="7628"/>
                  <a:pt x="83324" y="5539"/>
                  <a:pt x="69902" y="2557"/>
                </a:cubicBezTo>
                <a:cubicBezTo>
                  <a:pt x="61661" y="726"/>
                  <a:pt x="52764" y="-1151"/>
                  <a:pt x="44619" y="1070"/>
                </a:cubicBezTo>
                <a:cubicBezTo>
                  <a:pt x="29847" y="5098"/>
                  <a:pt x="15311" y="11977"/>
                  <a:pt x="0" y="11977"/>
                </a:cubicBezTo>
              </a:path>
            </a:pathLst>
          </a:custGeom>
          <a:noFill/>
          <a:ln cap="flat" cmpd="sng" w="19050">
            <a:solidFill>
              <a:srgbClr val="000000"/>
            </a:solidFill>
            <a:prstDash val="solid"/>
            <a:round/>
            <a:headEnd len="med" w="med" type="none"/>
            <a:tailEnd len="med" w="med" type="none"/>
          </a:ln>
        </p:spPr>
      </p:sp>
      <p:sp>
        <p:nvSpPr>
          <p:cNvPr id="199" name="Google Shape;199;p26"/>
          <p:cNvSpPr/>
          <p:nvPr/>
        </p:nvSpPr>
        <p:spPr>
          <a:xfrm>
            <a:off x="4883225" y="1995425"/>
            <a:ext cx="1214700" cy="1983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6"/>
          <p:cNvSpPr/>
          <p:nvPr/>
        </p:nvSpPr>
        <p:spPr>
          <a:xfrm>
            <a:off x="7055850" y="1995425"/>
            <a:ext cx="950700" cy="1983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6"/>
          <p:cNvSpPr/>
          <p:nvPr/>
        </p:nvSpPr>
        <p:spPr>
          <a:xfrm>
            <a:off x="2677100" y="2057400"/>
            <a:ext cx="74375" cy="99150"/>
          </a:xfrm>
          <a:custGeom>
            <a:rect b="b" l="l" r="r" t="t"/>
            <a:pathLst>
              <a:path extrusionOk="0" h="3966" w="2975">
                <a:moveTo>
                  <a:pt x="0" y="3966"/>
                </a:moveTo>
                <a:cubicBezTo>
                  <a:pt x="916" y="2591"/>
                  <a:pt x="1497" y="739"/>
                  <a:pt x="2975" y="0"/>
                </a:cubicBezTo>
              </a:path>
            </a:pathLst>
          </a:custGeom>
          <a:noFill/>
          <a:ln cap="flat" cmpd="sng" w="19050">
            <a:solidFill>
              <a:srgbClr val="000000"/>
            </a:solidFill>
            <a:prstDash val="solid"/>
            <a:round/>
            <a:headEnd len="med" w="med" type="none"/>
            <a:tailEnd len="med" w="med" type="none"/>
          </a:ln>
        </p:spPr>
      </p:sp>
      <p:sp>
        <p:nvSpPr>
          <p:cNvPr id="202" name="Google Shape;202;p26"/>
          <p:cNvSpPr/>
          <p:nvPr/>
        </p:nvSpPr>
        <p:spPr>
          <a:xfrm>
            <a:off x="2714275" y="2156550"/>
            <a:ext cx="161125" cy="74375"/>
          </a:xfrm>
          <a:custGeom>
            <a:rect b="b" l="l" r="r" t="t"/>
            <a:pathLst>
              <a:path extrusionOk="0" h="2975" w="6445">
                <a:moveTo>
                  <a:pt x="0" y="0"/>
                </a:moveTo>
                <a:cubicBezTo>
                  <a:pt x="2334" y="389"/>
                  <a:pt x="6445" y="609"/>
                  <a:pt x="6445" y="2975"/>
                </a:cubicBezTo>
              </a:path>
            </a:pathLst>
          </a:custGeom>
          <a:noFill/>
          <a:ln cap="flat" cmpd="sng" w="19050">
            <a:solidFill>
              <a:srgbClr val="000000"/>
            </a:solidFill>
            <a:prstDash val="solid"/>
            <a:round/>
            <a:headEnd len="med" w="med" type="none"/>
            <a:tailEnd len="med" w="med" type="none"/>
          </a:ln>
        </p:spPr>
      </p:sp>
      <p:sp>
        <p:nvSpPr>
          <p:cNvPr id="203" name="Google Shape;203;p26"/>
          <p:cNvSpPr/>
          <p:nvPr/>
        </p:nvSpPr>
        <p:spPr>
          <a:xfrm>
            <a:off x="4895575" y="4573375"/>
            <a:ext cx="1214700" cy="1983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6"/>
          <p:cNvSpPr/>
          <p:nvPr/>
        </p:nvSpPr>
        <p:spPr>
          <a:xfrm>
            <a:off x="7171075" y="4573375"/>
            <a:ext cx="950700" cy="1983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6"/>
          <p:cNvSpPr/>
          <p:nvPr/>
        </p:nvSpPr>
        <p:spPr>
          <a:xfrm>
            <a:off x="2986950" y="4612606"/>
            <a:ext cx="1921075" cy="183875"/>
          </a:xfrm>
          <a:custGeom>
            <a:rect b="b" l="l" r="r" t="t"/>
            <a:pathLst>
              <a:path extrusionOk="0" h="7355" w="76843">
                <a:moveTo>
                  <a:pt x="76843" y="1901"/>
                </a:moveTo>
                <a:cubicBezTo>
                  <a:pt x="73121" y="41"/>
                  <a:pt x="68584" y="874"/>
                  <a:pt x="64449" y="414"/>
                </a:cubicBezTo>
                <a:cubicBezTo>
                  <a:pt x="42974" y="-1973"/>
                  <a:pt x="21607" y="7355"/>
                  <a:pt x="0" y="7355"/>
                </a:cubicBezTo>
              </a:path>
            </a:pathLst>
          </a:custGeom>
          <a:noFill/>
          <a:ln cap="flat" cmpd="sng" w="19050">
            <a:solidFill>
              <a:srgbClr val="0000FF"/>
            </a:solidFill>
            <a:prstDash val="solid"/>
            <a:round/>
            <a:headEnd len="med" w="med" type="none"/>
            <a:tailEnd len="med" w="med" type="none"/>
          </a:ln>
        </p:spPr>
      </p:sp>
      <p:sp>
        <p:nvSpPr>
          <p:cNvPr id="206" name="Google Shape;206;p26"/>
          <p:cNvSpPr/>
          <p:nvPr/>
        </p:nvSpPr>
        <p:spPr>
          <a:xfrm>
            <a:off x="2974550" y="4722100"/>
            <a:ext cx="74375" cy="86775"/>
          </a:xfrm>
          <a:custGeom>
            <a:rect b="b" l="l" r="r" t="t"/>
            <a:pathLst>
              <a:path extrusionOk="0" h="3471" w="2975">
                <a:moveTo>
                  <a:pt x="0" y="3471"/>
                </a:moveTo>
                <a:cubicBezTo>
                  <a:pt x="1077" y="2393"/>
                  <a:pt x="2975" y="1524"/>
                  <a:pt x="2975" y="0"/>
                </a:cubicBezTo>
              </a:path>
            </a:pathLst>
          </a:custGeom>
          <a:noFill/>
          <a:ln cap="flat" cmpd="sng" w="19050">
            <a:solidFill>
              <a:srgbClr val="0000FF"/>
            </a:solidFill>
            <a:prstDash val="solid"/>
            <a:round/>
            <a:headEnd len="med" w="med" type="none"/>
            <a:tailEnd len="med" w="med" type="none"/>
          </a:ln>
        </p:spPr>
      </p:sp>
      <p:sp>
        <p:nvSpPr>
          <p:cNvPr id="207" name="Google Shape;207;p26"/>
          <p:cNvSpPr/>
          <p:nvPr/>
        </p:nvSpPr>
        <p:spPr>
          <a:xfrm>
            <a:off x="2999350" y="4771675"/>
            <a:ext cx="111550" cy="86775"/>
          </a:xfrm>
          <a:custGeom>
            <a:rect b="b" l="l" r="r" t="t"/>
            <a:pathLst>
              <a:path extrusionOk="0" h="3471" w="4462">
                <a:moveTo>
                  <a:pt x="4462" y="3471"/>
                </a:moveTo>
                <a:cubicBezTo>
                  <a:pt x="2603" y="3161"/>
                  <a:pt x="841" y="1686"/>
                  <a:pt x="0" y="0"/>
                </a:cubicBezTo>
              </a:path>
            </a:pathLst>
          </a:custGeom>
          <a:noFill/>
          <a:ln cap="flat" cmpd="sng" w="19050">
            <a:solidFill>
              <a:srgbClr val="0000FF"/>
            </a:solidFill>
            <a:prstDash val="solid"/>
            <a:round/>
            <a:headEnd len="med" w="med" type="none"/>
            <a:tailEnd len="med" w="med" type="none"/>
          </a:ln>
        </p:spPr>
      </p:sp>
      <p:sp>
        <p:nvSpPr>
          <p:cNvPr id="208" name="Google Shape;208;p26"/>
          <p:cNvSpPr/>
          <p:nvPr/>
        </p:nvSpPr>
        <p:spPr>
          <a:xfrm>
            <a:off x="5636933" y="1400409"/>
            <a:ext cx="482950" cy="281750"/>
          </a:xfrm>
          <a:custGeom>
            <a:rect b="b" l="l" r="r" t="t"/>
            <a:pathLst>
              <a:path extrusionOk="0" h="11270" w="19318">
                <a:moveTo>
                  <a:pt x="3564" y="9920"/>
                </a:moveTo>
                <a:cubicBezTo>
                  <a:pt x="8203" y="9920"/>
                  <a:pt x="12944" y="12034"/>
                  <a:pt x="17445" y="10911"/>
                </a:cubicBezTo>
                <a:cubicBezTo>
                  <a:pt x="19554" y="10385"/>
                  <a:pt x="19641" y="6275"/>
                  <a:pt x="18436" y="4467"/>
                </a:cubicBezTo>
                <a:cubicBezTo>
                  <a:pt x="15632" y="260"/>
                  <a:pt x="7770" y="-1314"/>
                  <a:pt x="3564" y="1492"/>
                </a:cubicBezTo>
                <a:cubicBezTo>
                  <a:pt x="1086" y="3145"/>
                  <a:pt x="-1064" y="7441"/>
                  <a:pt x="589" y="9920"/>
                </a:cubicBezTo>
                <a:cubicBezTo>
                  <a:pt x="1885" y="11865"/>
                  <a:pt x="5193" y="10911"/>
                  <a:pt x="7530" y="10911"/>
                </a:cubicBezTo>
              </a:path>
            </a:pathLst>
          </a:custGeom>
          <a:noFill/>
          <a:ln cap="flat" cmpd="sng" w="28575">
            <a:solidFill>
              <a:srgbClr val="FF0000"/>
            </a:solidFill>
            <a:prstDash val="solid"/>
            <a:round/>
            <a:headEnd len="med" w="med" type="none"/>
            <a:tailEnd len="med" w="med" type="none"/>
          </a:ln>
        </p:spPr>
      </p:sp>
      <p:sp>
        <p:nvSpPr>
          <p:cNvPr id="209" name="Google Shape;209;p26"/>
          <p:cNvSpPr/>
          <p:nvPr/>
        </p:nvSpPr>
        <p:spPr>
          <a:xfrm>
            <a:off x="7523608" y="1400409"/>
            <a:ext cx="482950" cy="281750"/>
          </a:xfrm>
          <a:custGeom>
            <a:rect b="b" l="l" r="r" t="t"/>
            <a:pathLst>
              <a:path extrusionOk="0" h="11270" w="19318">
                <a:moveTo>
                  <a:pt x="3564" y="9920"/>
                </a:moveTo>
                <a:cubicBezTo>
                  <a:pt x="8203" y="9920"/>
                  <a:pt x="12944" y="12034"/>
                  <a:pt x="17445" y="10911"/>
                </a:cubicBezTo>
                <a:cubicBezTo>
                  <a:pt x="19554" y="10385"/>
                  <a:pt x="19641" y="6275"/>
                  <a:pt x="18436" y="4467"/>
                </a:cubicBezTo>
                <a:cubicBezTo>
                  <a:pt x="15632" y="260"/>
                  <a:pt x="7770" y="-1314"/>
                  <a:pt x="3564" y="1492"/>
                </a:cubicBezTo>
                <a:cubicBezTo>
                  <a:pt x="1086" y="3145"/>
                  <a:pt x="-1064" y="7441"/>
                  <a:pt x="589" y="9920"/>
                </a:cubicBezTo>
                <a:cubicBezTo>
                  <a:pt x="1885" y="11865"/>
                  <a:pt x="5193" y="10911"/>
                  <a:pt x="7530" y="10911"/>
                </a:cubicBezTo>
              </a:path>
            </a:pathLst>
          </a:custGeom>
          <a:noFill/>
          <a:ln cap="flat" cmpd="sng" w="28575">
            <a:solidFill>
              <a:srgbClr val="FF0000"/>
            </a:solidFill>
            <a:prstDash val="solid"/>
            <a:round/>
            <a:headEnd len="med" w="med" type="none"/>
            <a:tailEnd len="med" w="med" type="none"/>
          </a:ln>
        </p:spPr>
      </p:sp>
      <p:pic>
        <p:nvPicPr>
          <p:cNvPr id="210" name="Google Shape;210;p26"/>
          <p:cNvPicPr preferRelativeResize="0"/>
          <p:nvPr/>
        </p:nvPicPr>
        <p:blipFill>
          <a:blip r:embed="rId4">
            <a:alphaModFix/>
          </a:blip>
          <a:stretch>
            <a:fillRect/>
          </a:stretch>
        </p:blipFill>
        <p:spPr>
          <a:xfrm>
            <a:off x="368231" y="2251775"/>
            <a:ext cx="3944244" cy="2321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259800" y="146600"/>
            <a:ext cx="8624400" cy="58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640"/>
              <a:t>Impact of increasing number of sensor nodes on latency</a:t>
            </a:r>
            <a:endParaRPr sz="2260"/>
          </a:p>
        </p:txBody>
      </p:sp>
      <p:sp>
        <p:nvSpPr>
          <p:cNvPr id="216" name="Google Shape;216;p27"/>
          <p:cNvSpPr txBox="1"/>
          <p:nvPr>
            <p:ph idx="1" type="body"/>
          </p:nvPr>
        </p:nvSpPr>
        <p:spPr>
          <a:xfrm>
            <a:off x="311700" y="731300"/>
            <a:ext cx="4348500" cy="4288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t>MySQL accepts from 4000 to 48000 records till last insertion operation.MongoDB accepts 4000 records in all cases from the first to the last operations.</a:t>
            </a:r>
            <a:endParaRPr sz="1500"/>
          </a:p>
          <a:p>
            <a:pPr indent="0" lvl="0" marL="0" rtl="0" algn="l">
              <a:spcBef>
                <a:spcPts val="1200"/>
              </a:spcBef>
              <a:spcAft>
                <a:spcPts val="0"/>
              </a:spcAft>
              <a:buNone/>
            </a:pPr>
            <a:r>
              <a:rPr b="1" lang="en" sz="1500">
                <a:solidFill>
                  <a:srgbClr val="000000"/>
                </a:solidFill>
              </a:rPr>
              <a:t>83.3% decrease in latency</a:t>
            </a:r>
            <a:endParaRPr b="1" sz="1500">
              <a:solidFill>
                <a:srgbClr val="000000"/>
              </a:solidFill>
            </a:endParaRPr>
          </a:p>
          <a:p>
            <a:pPr indent="0" lvl="0" marL="0" rtl="0" algn="l">
              <a:spcBef>
                <a:spcPts val="1200"/>
              </a:spcBef>
              <a:spcAft>
                <a:spcPts val="0"/>
              </a:spcAft>
              <a:buNone/>
            </a:pPr>
            <a:r>
              <a:t/>
            </a:r>
            <a:endParaRPr b="1" sz="1500">
              <a:solidFill>
                <a:srgbClr val="000000"/>
              </a:solidFill>
            </a:endParaRPr>
          </a:p>
          <a:p>
            <a:pPr indent="0" lvl="0" marL="0" rtl="0" algn="l">
              <a:spcBef>
                <a:spcPts val="1200"/>
              </a:spcBef>
              <a:spcAft>
                <a:spcPts val="0"/>
              </a:spcAft>
              <a:buNone/>
            </a:pPr>
            <a:r>
              <a:t/>
            </a:r>
            <a:endParaRPr b="1" sz="1500">
              <a:solidFill>
                <a:srgbClr val="000000"/>
              </a:solidFill>
            </a:endParaRPr>
          </a:p>
          <a:p>
            <a:pPr indent="0" lvl="0" marL="0" rtl="0" algn="l">
              <a:spcBef>
                <a:spcPts val="1200"/>
              </a:spcBef>
              <a:spcAft>
                <a:spcPts val="0"/>
              </a:spcAft>
              <a:buNone/>
            </a:pPr>
            <a:r>
              <a:t/>
            </a:r>
            <a:endParaRPr b="1" sz="1500">
              <a:solidFill>
                <a:srgbClr val="000000"/>
              </a:solidFill>
            </a:endParaRPr>
          </a:p>
          <a:p>
            <a:pPr indent="0" lvl="0" marL="0" rtl="0" algn="l">
              <a:spcBef>
                <a:spcPts val="1200"/>
              </a:spcBef>
              <a:spcAft>
                <a:spcPts val="0"/>
              </a:spcAft>
              <a:buNone/>
            </a:pPr>
            <a:r>
              <a:t/>
            </a:r>
            <a:endParaRPr b="1" sz="1500">
              <a:solidFill>
                <a:srgbClr val="000000"/>
              </a:solidFill>
            </a:endParaRPr>
          </a:p>
          <a:p>
            <a:pPr indent="0" lvl="0" marL="0" rtl="0" algn="l">
              <a:spcBef>
                <a:spcPts val="1200"/>
              </a:spcBef>
              <a:spcAft>
                <a:spcPts val="0"/>
              </a:spcAft>
              <a:buNone/>
            </a:pPr>
            <a:r>
              <a:t/>
            </a:r>
            <a:endParaRPr b="1" sz="1500">
              <a:solidFill>
                <a:srgbClr val="000000"/>
              </a:solidFill>
            </a:endParaRPr>
          </a:p>
          <a:p>
            <a:pPr indent="0" lvl="0" marL="0" rtl="0" algn="l">
              <a:spcBef>
                <a:spcPts val="1200"/>
              </a:spcBef>
              <a:spcAft>
                <a:spcPts val="0"/>
              </a:spcAft>
              <a:buNone/>
            </a:pPr>
            <a:r>
              <a:t/>
            </a:r>
            <a:endParaRPr b="1" sz="1500">
              <a:solidFill>
                <a:srgbClr val="000000"/>
              </a:solidFill>
            </a:endParaRPr>
          </a:p>
          <a:p>
            <a:pPr indent="0" lvl="0" marL="0" rtl="0" algn="l">
              <a:spcBef>
                <a:spcPts val="1200"/>
              </a:spcBef>
              <a:spcAft>
                <a:spcPts val="1200"/>
              </a:spcAft>
              <a:buNone/>
            </a:pPr>
            <a:r>
              <a:rPr b="1" lang="en" sz="1500">
                <a:solidFill>
                  <a:srgbClr val="000000"/>
                </a:solidFill>
              </a:rPr>
              <a:t>98</a:t>
            </a:r>
            <a:r>
              <a:rPr b="1" lang="en" sz="1500">
                <a:solidFill>
                  <a:srgbClr val="000000"/>
                </a:solidFill>
              </a:rPr>
              <a:t>% </a:t>
            </a:r>
            <a:r>
              <a:rPr b="1" lang="en" sz="1500">
                <a:solidFill>
                  <a:srgbClr val="000000"/>
                </a:solidFill>
              </a:rPr>
              <a:t>decrease in latency</a:t>
            </a:r>
            <a:endParaRPr b="1" sz="1500">
              <a:solidFill>
                <a:srgbClr val="000000"/>
              </a:solidFill>
            </a:endParaRPr>
          </a:p>
        </p:txBody>
      </p:sp>
      <p:pic>
        <p:nvPicPr>
          <p:cNvPr id="217" name="Google Shape;217;p27"/>
          <p:cNvPicPr preferRelativeResize="0"/>
          <p:nvPr/>
        </p:nvPicPr>
        <p:blipFill>
          <a:blip r:embed="rId3">
            <a:alphaModFix/>
          </a:blip>
          <a:stretch>
            <a:fillRect/>
          </a:stretch>
        </p:blipFill>
        <p:spPr>
          <a:xfrm>
            <a:off x="4826175" y="731300"/>
            <a:ext cx="4147075" cy="4040375"/>
          </a:xfrm>
          <a:prstGeom prst="rect">
            <a:avLst/>
          </a:prstGeom>
          <a:noFill/>
          <a:ln>
            <a:noFill/>
          </a:ln>
        </p:spPr>
      </p:pic>
      <p:sp>
        <p:nvSpPr>
          <p:cNvPr id="218" name="Google Shape;218;p27"/>
          <p:cNvSpPr txBox="1"/>
          <p:nvPr/>
        </p:nvSpPr>
        <p:spPr>
          <a:xfrm>
            <a:off x="4895575" y="4771675"/>
            <a:ext cx="378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Roboto"/>
                <a:ea typeface="Roboto"/>
                <a:cs typeface="Roboto"/>
                <a:sym typeface="Roboto"/>
              </a:rPr>
              <a:t>The latency of the insertion operation.</a:t>
            </a:r>
            <a:endParaRPr b="1" sz="1300">
              <a:latin typeface="Roboto"/>
              <a:ea typeface="Roboto"/>
              <a:cs typeface="Roboto"/>
              <a:sym typeface="Roboto"/>
            </a:endParaRPr>
          </a:p>
        </p:txBody>
      </p:sp>
      <p:sp>
        <p:nvSpPr>
          <p:cNvPr id="219" name="Google Shape;219;p27"/>
          <p:cNvSpPr/>
          <p:nvPr/>
        </p:nvSpPr>
        <p:spPr>
          <a:xfrm>
            <a:off x="2652300" y="1832350"/>
            <a:ext cx="2243278" cy="299425"/>
          </a:xfrm>
          <a:custGeom>
            <a:rect b="b" l="l" r="r" t="t"/>
            <a:pathLst>
              <a:path extrusionOk="0" h="11977" w="110059">
                <a:moveTo>
                  <a:pt x="110059" y="11977"/>
                </a:moveTo>
                <a:cubicBezTo>
                  <a:pt x="97016" y="7628"/>
                  <a:pt x="83324" y="5539"/>
                  <a:pt x="69902" y="2557"/>
                </a:cubicBezTo>
                <a:cubicBezTo>
                  <a:pt x="61661" y="726"/>
                  <a:pt x="52764" y="-1151"/>
                  <a:pt x="44619" y="1070"/>
                </a:cubicBezTo>
                <a:cubicBezTo>
                  <a:pt x="29847" y="5098"/>
                  <a:pt x="15311" y="11977"/>
                  <a:pt x="0" y="11977"/>
                </a:cubicBezTo>
              </a:path>
            </a:pathLst>
          </a:custGeom>
          <a:noFill/>
          <a:ln cap="flat" cmpd="sng" w="19050">
            <a:solidFill>
              <a:srgbClr val="000000"/>
            </a:solidFill>
            <a:prstDash val="solid"/>
            <a:round/>
            <a:headEnd len="med" w="med" type="none"/>
            <a:tailEnd len="med" w="med" type="none"/>
          </a:ln>
        </p:spPr>
      </p:sp>
      <p:sp>
        <p:nvSpPr>
          <p:cNvPr id="220" name="Google Shape;220;p27"/>
          <p:cNvSpPr/>
          <p:nvPr/>
        </p:nvSpPr>
        <p:spPr>
          <a:xfrm>
            <a:off x="6035875" y="1995425"/>
            <a:ext cx="619800" cy="1983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7"/>
          <p:cNvSpPr/>
          <p:nvPr/>
        </p:nvSpPr>
        <p:spPr>
          <a:xfrm>
            <a:off x="7956875" y="1995425"/>
            <a:ext cx="619800" cy="1983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7"/>
          <p:cNvSpPr/>
          <p:nvPr/>
        </p:nvSpPr>
        <p:spPr>
          <a:xfrm>
            <a:off x="2677100" y="2057400"/>
            <a:ext cx="74375" cy="99150"/>
          </a:xfrm>
          <a:custGeom>
            <a:rect b="b" l="l" r="r" t="t"/>
            <a:pathLst>
              <a:path extrusionOk="0" h="3966" w="2975">
                <a:moveTo>
                  <a:pt x="0" y="3966"/>
                </a:moveTo>
                <a:cubicBezTo>
                  <a:pt x="916" y="2591"/>
                  <a:pt x="1497" y="739"/>
                  <a:pt x="2975" y="0"/>
                </a:cubicBezTo>
              </a:path>
            </a:pathLst>
          </a:custGeom>
          <a:noFill/>
          <a:ln cap="flat" cmpd="sng" w="19050">
            <a:solidFill>
              <a:srgbClr val="000000"/>
            </a:solidFill>
            <a:prstDash val="solid"/>
            <a:round/>
            <a:headEnd len="med" w="med" type="none"/>
            <a:tailEnd len="med" w="med" type="none"/>
          </a:ln>
        </p:spPr>
      </p:sp>
      <p:sp>
        <p:nvSpPr>
          <p:cNvPr id="223" name="Google Shape;223;p27"/>
          <p:cNvSpPr/>
          <p:nvPr/>
        </p:nvSpPr>
        <p:spPr>
          <a:xfrm>
            <a:off x="2714275" y="2156550"/>
            <a:ext cx="161125" cy="74375"/>
          </a:xfrm>
          <a:custGeom>
            <a:rect b="b" l="l" r="r" t="t"/>
            <a:pathLst>
              <a:path extrusionOk="0" h="2975" w="6445">
                <a:moveTo>
                  <a:pt x="0" y="0"/>
                </a:moveTo>
                <a:cubicBezTo>
                  <a:pt x="2334" y="389"/>
                  <a:pt x="6445" y="609"/>
                  <a:pt x="6445" y="2975"/>
                </a:cubicBezTo>
              </a:path>
            </a:pathLst>
          </a:custGeom>
          <a:noFill/>
          <a:ln cap="flat" cmpd="sng" w="19050">
            <a:solidFill>
              <a:srgbClr val="000000"/>
            </a:solidFill>
            <a:prstDash val="solid"/>
            <a:round/>
            <a:headEnd len="med" w="med" type="none"/>
            <a:tailEnd len="med" w="med" type="none"/>
          </a:ln>
        </p:spPr>
      </p:sp>
      <p:sp>
        <p:nvSpPr>
          <p:cNvPr id="224" name="Google Shape;224;p27"/>
          <p:cNvSpPr/>
          <p:nvPr/>
        </p:nvSpPr>
        <p:spPr>
          <a:xfrm>
            <a:off x="6035875" y="4573375"/>
            <a:ext cx="619800" cy="1983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7"/>
          <p:cNvSpPr/>
          <p:nvPr/>
        </p:nvSpPr>
        <p:spPr>
          <a:xfrm>
            <a:off x="8008325" y="4573375"/>
            <a:ext cx="619800" cy="1983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7"/>
          <p:cNvSpPr/>
          <p:nvPr/>
        </p:nvSpPr>
        <p:spPr>
          <a:xfrm>
            <a:off x="2664750" y="4612600"/>
            <a:ext cx="2243239" cy="183875"/>
          </a:xfrm>
          <a:custGeom>
            <a:rect b="b" l="l" r="r" t="t"/>
            <a:pathLst>
              <a:path extrusionOk="0" h="7355" w="76843">
                <a:moveTo>
                  <a:pt x="76843" y="1901"/>
                </a:moveTo>
                <a:cubicBezTo>
                  <a:pt x="73121" y="41"/>
                  <a:pt x="68584" y="874"/>
                  <a:pt x="64449" y="414"/>
                </a:cubicBezTo>
                <a:cubicBezTo>
                  <a:pt x="42974" y="-1973"/>
                  <a:pt x="21607" y="7355"/>
                  <a:pt x="0" y="7355"/>
                </a:cubicBezTo>
              </a:path>
            </a:pathLst>
          </a:custGeom>
          <a:noFill/>
          <a:ln cap="flat" cmpd="sng" w="19050">
            <a:solidFill>
              <a:srgbClr val="0000FF"/>
            </a:solidFill>
            <a:prstDash val="solid"/>
            <a:round/>
            <a:headEnd len="med" w="med" type="none"/>
            <a:tailEnd len="med" w="med" type="none"/>
          </a:ln>
        </p:spPr>
      </p:sp>
      <p:sp>
        <p:nvSpPr>
          <p:cNvPr id="227" name="Google Shape;227;p27"/>
          <p:cNvSpPr/>
          <p:nvPr/>
        </p:nvSpPr>
        <p:spPr>
          <a:xfrm>
            <a:off x="2677100" y="4680775"/>
            <a:ext cx="74375" cy="99149"/>
          </a:xfrm>
          <a:custGeom>
            <a:rect b="b" l="l" r="r" t="t"/>
            <a:pathLst>
              <a:path extrusionOk="0" h="3471" w="2975">
                <a:moveTo>
                  <a:pt x="0" y="3471"/>
                </a:moveTo>
                <a:cubicBezTo>
                  <a:pt x="1077" y="2393"/>
                  <a:pt x="2975" y="1524"/>
                  <a:pt x="2975" y="0"/>
                </a:cubicBezTo>
              </a:path>
            </a:pathLst>
          </a:custGeom>
          <a:noFill/>
          <a:ln cap="flat" cmpd="sng" w="19050">
            <a:solidFill>
              <a:srgbClr val="0000FF"/>
            </a:solidFill>
            <a:prstDash val="solid"/>
            <a:round/>
            <a:headEnd len="med" w="med" type="none"/>
            <a:tailEnd len="med" w="med" type="none"/>
          </a:ln>
        </p:spPr>
      </p:sp>
      <p:sp>
        <p:nvSpPr>
          <p:cNvPr id="228" name="Google Shape;228;p27"/>
          <p:cNvSpPr/>
          <p:nvPr/>
        </p:nvSpPr>
        <p:spPr>
          <a:xfrm>
            <a:off x="2677100" y="4771675"/>
            <a:ext cx="74370" cy="74375"/>
          </a:xfrm>
          <a:custGeom>
            <a:rect b="b" l="l" r="r" t="t"/>
            <a:pathLst>
              <a:path extrusionOk="0" h="3471" w="4462">
                <a:moveTo>
                  <a:pt x="4462" y="3471"/>
                </a:moveTo>
                <a:cubicBezTo>
                  <a:pt x="2603" y="3161"/>
                  <a:pt x="841" y="1686"/>
                  <a:pt x="0" y="0"/>
                </a:cubicBezTo>
              </a:path>
            </a:pathLst>
          </a:custGeom>
          <a:noFill/>
          <a:ln cap="flat" cmpd="sng" w="19050">
            <a:solidFill>
              <a:srgbClr val="0000FF"/>
            </a:solidFill>
            <a:prstDash val="solid"/>
            <a:round/>
            <a:headEnd len="med" w="med" type="none"/>
            <a:tailEnd len="med" w="med" type="none"/>
          </a:ln>
        </p:spPr>
      </p:sp>
      <p:sp>
        <p:nvSpPr>
          <p:cNvPr id="229" name="Google Shape;229;p27"/>
          <p:cNvSpPr/>
          <p:nvPr/>
        </p:nvSpPr>
        <p:spPr>
          <a:xfrm>
            <a:off x="6104308" y="1400409"/>
            <a:ext cx="482950" cy="281750"/>
          </a:xfrm>
          <a:custGeom>
            <a:rect b="b" l="l" r="r" t="t"/>
            <a:pathLst>
              <a:path extrusionOk="0" h="11270" w="19318">
                <a:moveTo>
                  <a:pt x="3564" y="9920"/>
                </a:moveTo>
                <a:cubicBezTo>
                  <a:pt x="8203" y="9920"/>
                  <a:pt x="12944" y="12034"/>
                  <a:pt x="17445" y="10911"/>
                </a:cubicBezTo>
                <a:cubicBezTo>
                  <a:pt x="19554" y="10385"/>
                  <a:pt x="19641" y="6275"/>
                  <a:pt x="18436" y="4467"/>
                </a:cubicBezTo>
                <a:cubicBezTo>
                  <a:pt x="15632" y="260"/>
                  <a:pt x="7770" y="-1314"/>
                  <a:pt x="3564" y="1492"/>
                </a:cubicBezTo>
                <a:cubicBezTo>
                  <a:pt x="1086" y="3145"/>
                  <a:pt x="-1064" y="7441"/>
                  <a:pt x="589" y="9920"/>
                </a:cubicBezTo>
                <a:cubicBezTo>
                  <a:pt x="1885" y="11865"/>
                  <a:pt x="5193" y="10911"/>
                  <a:pt x="7530" y="10911"/>
                </a:cubicBezTo>
              </a:path>
            </a:pathLst>
          </a:custGeom>
          <a:noFill/>
          <a:ln cap="flat" cmpd="sng" w="28575">
            <a:solidFill>
              <a:srgbClr val="FF0000"/>
            </a:solidFill>
            <a:prstDash val="solid"/>
            <a:round/>
            <a:headEnd len="med" w="med" type="none"/>
            <a:tailEnd len="med" w="med" type="none"/>
          </a:ln>
        </p:spPr>
      </p:sp>
      <p:sp>
        <p:nvSpPr>
          <p:cNvPr id="230" name="Google Shape;230;p27"/>
          <p:cNvSpPr/>
          <p:nvPr/>
        </p:nvSpPr>
        <p:spPr>
          <a:xfrm>
            <a:off x="8031358" y="1400409"/>
            <a:ext cx="482950" cy="281750"/>
          </a:xfrm>
          <a:custGeom>
            <a:rect b="b" l="l" r="r" t="t"/>
            <a:pathLst>
              <a:path extrusionOk="0" h="11270" w="19318">
                <a:moveTo>
                  <a:pt x="3564" y="9920"/>
                </a:moveTo>
                <a:cubicBezTo>
                  <a:pt x="8203" y="9920"/>
                  <a:pt x="12944" y="12034"/>
                  <a:pt x="17445" y="10911"/>
                </a:cubicBezTo>
                <a:cubicBezTo>
                  <a:pt x="19554" y="10385"/>
                  <a:pt x="19641" y="6275"/>
                  <a:pt x="18436" y="4467"/>
                </a:cubicBezTo>
                <a:cubicBezTo>
                  <a:pt x="15632" y="260"/>
                  <a:pt x="7770" y="-1314"/>
                  <a:pt x="3564" y="1492"/>
                </a:cubicBezTo>
                <a:cubicBezTo>
                  <a:pt x="1086" y="3145"/>
                  <a:pt x="-1064" y="7441"/>
                  <a:pt x="589" y="9920"/>
                </a:cubicBezTo>
                <a:cubicBezTo>
                  <a:pt x="1885" y="11865"/>
                  <a:pt x="5193" y="10911"/>
                  <a:pt x="7530" y="10911"/>
                </a:cubicBezTo>
              </a:path>
            </a:pathLst>
          </a:custGeom>
          <a:noFill/>
          <a:ln cap="flat" cmpd="sng" w="28575">
            <a:solidFill>
              <a:srgbClr val="FF0000"/>
            </a:solidFill>
            <a:prstDash val="solid"/>
            <a:round/>
            <a:headEnd len="med" w="med" type="none"/>
            <a:tailEnd len="med" w="med" type="none"/>
          </a:ln>
        </p:spPr>
      </p:sp>
      <p:pic>
        <p:nvPicPr>
          <p:cNvPr id="231" name="Google Shape;231;p27"/>
          <p:cNvPicPr preferRelativeResize="0"/>
          <p:nvPr/>
        </p:nvPicPr>
        <p:blipFill>
          <a:blip r:embed="rId4">
            <a:alphaModFix/>
          </a:blip>
          <a:stretch>
            <a:fillRect/>
          </a:stretch>
        </p:blipFill>
        <p:spPr>
          <a:xfrm>
            <a:off x="401225" y="2230925"/>
            <a:ext cx="3978415" cy="2342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txBox="1"/>
          <p:nvPr>
            <p:ph type="title"/>
          </p:nvPr>
        </p:nvSpPr>
        <p:spPr>
          <a:xfrm>
            <a:off x="259800" y="146600"/>
            <a:ext cx="8624400" cy="58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640"/>
              <a:t>Impact of increasing number of sensor nodes on latency</a:t>
            </a:r>
            <a:endParaRPr sz="2260"/>
          </a:p>
        </p:txBody>
      </p:sp>
      <p:sp>
        <p:nvSpPr>
          <p:cNvPr id="237" name="Google Shape;237;p28"/>
          <p:cNvSpPr txBox="1"/>
          <p:nvPr>
            <p:ph idx="1" type="body"/>
          </p:nvPr>
        </p:nvSpPr>
        <p:spPr>
          <a:xfrm>
            <a:off x="311700" y="731300"/>
            <a:ext cx="4348500" cy="4288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t>MySQL accepts from 4000 to 48000 records till last insertion operation.MongoDB accepts 4000 records in all cases from the first to the last operations.</a:t>
            </a:r>
            <a:endParaRPr sz="1500"/>
          </a:p>
          <a:p>
            <a:pPr indent="0" lvl="0" marL="0" rtl="0" algn="l">
              <a:spcBef>
                <a:spcPts val="1200"/>
              </a:spcBef>
              <a:spcAft>
                <a:spcPts val="0"/>
              </a:spcAft>
              <a:buNone/>
            </a:pPr>
            <a:r>
              <a:rPr b="1" lang="en" sz="1500">
                <a:solidFill>
                  <a:srgbClr val="000000"/>
                </a:solidFill>
              </a:rPr>
              <a:t>83.7% decrease in latency</a:t>
            </a:r>
            <a:endParaRPr b="1" sz="1500">
              <a:solidFill>
                <a:srgbClr val="000000"/>
              </a:solidFill>
            </a:endParaRPr>
          </a:p>
          <a:p>
            <a:pPr indent="0" lvl="0" marL="0" rtl="0" algn="l">
              <a:spcBef>
                <a:spcPts val="1200"/>
              </a:spcBef>
              <a:spcAft>
                <a:spcPts val="0"/>
              </a:spcAft>
              <a:buNone/>
            </a:pPr>
            <a:r>
              <a:t/>
            </a:r>
            <a:endParaRPr b="1" sz="1500">
              <a:solidFill>
                <a:srgbClr val="000000"/>
              </a:solidFill>
            </a:endParaRPr>
          </a:p>
          <a:p>
            <a:pPr indent="0" lvl="0" marL="0" rtl="0" algn="l">
              <a:spcBef>
                <a:spcPts val="1200"/>
              </a:spcBef>
              <a:spcAft>
                <a:spcPts val="0"/>
              </a:spcAft>
              <a:buNone/>
            </a:pPr>
            <a:r>
              <a:t/>
            </a:r>
            <a:endParaRPr b="1" sz="1500">
              <a:solidFill>
                <a:srgbClr val="000000"/>
              </a:solidFill>
            </a:endParaRPr>
          </a:p>
          <a:p>
            <a:pPr indent="0" lvl="0" marL="0" rtl="0" algn="l">
              <a:spcBef>
                <a:spcPts val="1200"/>
              </a:spcBef>
              <a:spcAft>
                <a:spcPts val="0"/>
              </a:spcAft>
              <a:buNone/>
            </a:pPr>
            <a:r>
              <a:t/>
            </a:r>
            <a:endParaRPr b="1" sz="1500">
              <a:solidFill>
                <a:srgbClr val="000000"/>
              </a:solidFill>
            </a:endParaRPr>
          </a:p>
          <a:p>
            <a:pPr indent="0" lvl="0" marL="0" rtl="0" algn="l">
              <a:spcBef>
                <a:spcPts val="1200"/>
              </a:spcBef>
              <a:spcAft>
                <a:spcPts val="0"/>
              </a:spcAft>
              <a:buNone/>
            </a:pPr>
            <a:r>
              <a:t/>
            </a:r>
            <a:endParaRPr b="1" sz="1500">
              <a:solidFill>
                <a:srgbClr val="000000"/>
              </a:solidFill>
            </a:endParaRPr>
          </a:p>
          <a:p>
            <a:pPr indent="0" lvl="0" marL="0" rtl="0" algn="l">
              <a:spcBef>
                <a:spcPts val="1200"/>
              </a:spcBef>
              <a:spcAft>
                <a:spcPts val="0"/>
              </a:spcAft>
              <a:buNone/>
            </a:pPr>
            <a:r>
              <a:t/>
            </a:r>
            <a:endParaRPr b="1" sz="1500">
              <a:solidFill>
                <a:srgbClr val="000000"/>
              </a:solidFill>
            </a:endParaRPr>
          </a:p>
          <a:p>
            <a:pPr indent="0" lvl="0" marL="0" rtl="0" algn="l">
              <a:spcBef>
                <a:spcPts val="1200"/>
              </a:spcBef>
              <a:spcAft>
                <a:spcPts val="0"/>
              </a:spcAft>
              <a:buNone/>
            </a:pPr>
            <a:r>
              <a:t/>
            </a:r>
            <a:endParaRPr b="1" sz="1500">
              <a:solidFill>
                <a:srgbClr val="000000"/>
              </a:solidFill>
            </a:endParaRPr>
          </a:p>
          <a:p>
            <a:pPr indent="0" lvl="0" marL="0" rtl="0" algn="l">
              <a:spcBef>
                <a:spcPts val="1200"/>
              </a:spcBef>
              <a:spcAft>
                <a:spcPts val="1200"/>
              </a:spcAft>
              <a:buNone/>
            </a:pPr>
            <a:r>
              <a:rPr b="1" lang="en" sz="1500">
                <a:solidFill>
                  <a:srgbClr val="000000"/>
                </a:solidFill>
              </a:rPr>
              <a:t>97.5% decrease in latency</a:t>
            </a:r>
            <a:endParaRPr b="1" sz="1500">
              <a:solidFill>
                <a:srgbClr val="000000"/>
              </a:solidFill>
            </a:endParaRPr>
          </a:p>
        </p:txBody>
      </p:sp>
      <p:pic>
        <p:nvPicPr>
          <p:cNvPr id="238" name="Google Shape;238;p28"/>
          <p:cNvPicPr preferRelativeResize="0"/>
          <p:nvPr/>
        </p:nvPicPr>
        <p:blipFill>
          <a:blip r:embed="rId3">
            <a:alphaModFix/>
          </a:blip>
          <a:stretch>
            <a:fillRect/>
          </a:stretch>
        </p:blipFill>
        <p:spPr>
          <a:xfrm>
            <a:off x="4826175" y="731300"/>
            <a:ext cx="4147075" cy="4040375"/>
          </a:xfrm>
          <a:prstGeom prst="rect">
            <a:avLst/>
          </a:prstGeom>
          <a:noFill/>
          <a:ln>
            <a:noFill/>
          </a:ln>
        </p:spPr>
      </p:pic>
      <p:sp>
        <p:nvSpPr>
          <p:cNvPr id="239" name="Google Shape;239;p28"/>
          <p:cNvSpPr txBox="1"/>
          <p:nvPr/>
        </p:nvSpPr>
        <p:spPr>
          <a:xfrm>
            <a:off x="4895575" y="4771675"/>
            <a:ext cx="378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Roboto"/>
                <a:ea typeface="Roboto"/>
                <a:cs typeface="Roboto"/>
                <a:sym typeface="Roboto"/>
              </a:rPr>
              <a:t>The latency of the insertion operation.</a:t>
            </a:r>
            <a:endParaRPr b="1" sz="1300">
              <a:latin typeface="Roboto"/>
              <a:ea typeface="Roboto"/>
              <a:cs typeface="Roboto"/>
              <a:sym typeface="Roboto"/>
            </a:endParaRPr>
          </a:p>
        </p:txBody>
      </p:sp>
      <p:sp>
        <p:nvSpPr>
          <p:cNvPr id="240" name="Google Shape;240;p28"/>
          <p:cNvSpPr/>
          <p:nvPr/>
        </p:nvSpPr>
        <p:spPr>
          <a:xfrm>
            <a:off x="2652300" y="1832350"/>
            <a:ext cx="2243278" cy="299425"/>
          </a:xfrm>
          <a:custGeom>
            <a:rect b="b" l="l" r="r" t="t"/>
            <a:pathLst>
              <a:path extrusionOk="0" h="11977" w="110059">
                <a:moveTo>
                  <a:pt x="110059" y="11977"/>
                </a:moveTo>
                <a:cubicBezTo>
                  <a:pt x="97016" y="7628"/>
                  <a:pt x="83324" y="5539"/>
                  <a:pt x="69902" y="2557"/>
                </a:cubicBezTo>
                <a:cubicBezTo>
                  <a:pt x="61661" y="726"/>
                  <a:pt x="52764" y="-1151"/>
                  <a:pt x="44619" y="1070"/>
                </a:cubicBezTo>
                <a:cubicBezTo>
                  <a:pt x="29847" y="5098"/>
                  <a:pt x="15311" y="11977"/>
                  <a:pt x="0" y="11977"/>
                </a:cubicBezTo>
              </a:path>
            </a:pathLst>
          </a:custGeom>
          <a:noFill/>
          <a:ln cap="flat" cmpd="sng" w="19050">
            <a:solidFill>
              <a:srgbClr val="000000"/>
            </a:solidFill>
            <a:prstDash val="solid"/>
            <a:round/>
            <a:headEnd len="med" w="med" type="none"/>
            <a:tailEnd len="med" w="med" type="none"/>
          </a:ln>
        </p:spPr>
      </p:sp>
      <p:sp>
        <p:nvSpPr>
          <p:cNvPr id="241" name="Google Shape;241;p28"/>
          <p:cNvSpPr/>
          <p:nvPr/>
        </p:nvSpPr>
        <p:spPr>
          <a:xfrm>
            <a:off x="6589813" y="1995425"/>
            <a:ext cx="619800" cy="1983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8"/>
          <p:cNvSpPr/>
          <p:nvPr/>
        </p:nvSpPr>
        <p:spPr>
          <a:xfrm>
            <a:off x="8442000" y="2007825"/>
            <a:ext cx="619800" cy="1983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8"/>
          <p:cNvSpPr/>
          <p:nvPr/>
        </p:nvSpPr>
        <p:spPr>
          <a:xfrm>
            <a:off x="2677100" y="2057400"/>
            <a:ext cx="74375" cy="99150"/>
          </a:xfrm>
          <a:custGeom>
            <a:rect b="b" l="l" r="r" t="t"/>
            <a:pathLst>
              <a:path extrusionOk="0" h="3966" w="2975">
                <a:moveTo>
                  <a:pt x="0" y="3966"/>
                </a:moveTo>
                <a:cubicBezTo>
                  <a:pt x="916" y="2591"/>
                  <a:pt x="1497" y="739"/>
                  <a:pt x="2975" y="0"/>
                </a:cubicBezTo>
              </a:path>
            </a:pathLst>
          </a:custGeom>
          <a:noFill/>
          <a:ln cap="flat" cmpd="sng" w="19050">
            <a:solidFill>
              <a:srgbClr val="000000"/>
            </a:solidFill>
            <a:prstDash val="solid"/>
            <a:round/>
            <a:headEnd len="med" w="med" type="none"/>
            <a:tailEnd len="med" w="med" type="none"/>
          </a:ln>
        </p:spPr>
      </p:sp>
      <p:sp>
        <p:nvSpPr>
          <p:cNvPr id="244" name="Google Shape;244;p28"/>
          <p:cNvSpPr/>
          <p:nvPr/>
        </p:nvSpPr>
        <p:spPr>
          <a:xfrm>
            <a:off x="2714275" y="2156550"/>
            <a:ext cx="161125" cy="74375"/>
          </a:xfrm>
          <a:custGeom>
            <a:rect b="b" l="l" r="r" t="t"/>
            <a:pathLst>
              <a:path extrusionOk="0" h="2975" w="6445">
                <a:moveTo>
                  <a:pt x="0" y="0"/>
                </a:moveTo>
                <a:cubicBezTo>
                  <a:pt x="2334" y="389"/>
                  <a:pt x="6445" y="609"/>
                  <a:pt x="6445" y="2975"/>
                </a:cubicBezTo>
              </a:path>
            </a:pathLst>
          </a:custGeom>
          <a:noFill/>
          <a:ln cap="flat" cmpd="sng" w="19050">
            <a:solidFill>
              <a:srgbClr val="000000"/>
            </a:solidFill>
            <a:prstDash val="solid"/>
            <a:round/>
            <a:headEnd len="med" w="med" type="none"/>
            <a:tailEnd len="med" w="med" type="none"/>
          </a:ln>
        </p:spPr>
      </p:sp>
      <p:sp>
        <p:nvSpPr>
          <p:cNvPr id="245" name="Google Shape;245;p28"/>
          <p:cNvSpPr/>
          <p:nvPr/>
        </p:nvSpPr>
        <p:spPr>
          <a:xfrm>
            <a:off x="6589813" y="4573375"/>
            <a:ext cx="619800" cy="1983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8"/>
          <p:cNvSpPr/>
          <p:nvPr/>
        </p:nvSpPr>
        <p:spPr>
          <a:xfrm>
            <a:off x="8514300" y="4573375"/>
            <a:ext cx="547500" cy="1983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8"/>
          <p:cNvSpPr/>
          <p:nvPr/>
        </p:nvSpPr>
        <p:spPr>
          <a:xfrm>
            <a:off x="2664750" y="4612600"/>
            <a:ext cx="2243239" cy="183875"/>
          </a:xfrm>
          <a:custGeom>
            <a:rect b="b" l="l" r="r" t="t"/>
            <a:pathLst>
              <a:path extrusionOk="0" h="7355" w="76843">
                <a:moveTo>
                  <a:pt x="76843" y="1901"/>
                </a:moveTo>
                <a:cubicBezTo>
                  <a:pt x="73121" y="41"/>
                  <a:pt x="68584" y="874"/>
                  <a:pt x="64449" y="414"/>
                </a:cubicBezTo>
                <a:cubicBezTo>
                  <a:pt x="42974" y="-1973"/>
                  <a:pt x="21607" y="7355"/>
                  <a:pt x="0" y="7355"/>
                </a:cubicBezTo>
              </a:path>
            </a:pathLst>
          </a:custGeom>
          <a:noFill/>
          <a:ln cap="flat" cmpd="sng" w="19050">
            <a:solidFill>
              <a:srgbClr val="0000FF"/>
            </a:solidFill>
            <a:prstDash val="solid"/>
            <a:round/>
            <a:headEnd len="med" w="med" type="none"/>
            <a:tailEnd len="med" w="med" type="none"/>
          </a:ln>
        </p:spPr>
      </p:sp>
      <p:sp>
        <p:nvSpPr>
          <p:cNvPr id="248" name="Google Shape;248;p28"/>
          <p:cNvSpPr/>
          <p:nvPr/>
        </p:nvSpPr>
        <p:spPr>
          <a:xfrm>
            <a:off x="2677100" y="4680775"/>
            <a:ext cx="74375" cy="99149"/>
          </a:xfrm>
          <a:custGeom>
            <a:rect b="b" l="l" r="r" t="t"/>
            <a:pathLst>
              <a:path extrusionOk="0" h="3471" w="2975">
                <a:moveTo>
                  <a:pt x="0" y="3471"/>
                </a:moveTo>
                <a:cubicBezTo>
                  <a:pt x="1077" y="2393"/>
                  <a:pt x="2975" y="1524"/>
                  <a:pt x="2975" y="0"/>
                </a:cubicBezTo>
              </a:path>
            </a:pathLst>
          </a:custGeom>
          <a:noFill/>
          <a:ln cap="flat" cmpd="sng" w="19050">
            <a:solidFill>
              <a:srgbClr val="0000FF"/>
            </a:solidFill>
            <a:prstDash val="solid"/>
            <a:round/>
            <a:headEnd len="med" w="med" type="none"/>
            <a:tailEnd len="med" w="med" type="none"/>
          </a:ln>
        </p:spPr>
      </p:sp>
      <p:sp>
        <p:nvSpPr>
          <p:cNvPr id="249" name="Google Shape;249;p28"/>
          <p:cNvSpPr/>
          <p:nvPr/>
        </p:nvSpPr>
        <p:spPr>
          <a:xfrm>
            <a:off x="2677100" y="4771675"/>
            <a:ext cx="74370" cy="74375"/>
          </a:xfrm>
          <a:custGeom>
            <a:rect b="b" l="l" r="r" t="t"/>
            <a:pathLst>
              <a:path extrusionOk="0" h="3471" w="4462">
                <a:moveTo>
                  <a:pt x="4462" y="3471"/>
                </a:moveTo>
                <a:cubicBezTo>
                  <a:pt x="2603" y="3161"/>
                  <a:pt x="841" y="1686"/>
                  <a:pt x="0" y="0"/>
                </a:cubicBezTo>
              </a:path>
            </a:pathLst>
          </a:custGeom>
          <a:noFill/>
          <a:ln cap="flat" cmpd="sng" w="19050">
            <a:solidFill>
              <a:srgbClr val="0000FF"/>
            </a:solidFill>
            <a:prstDash val="solid"/>
            <a:round/>
            <a:headEnd len="med" w="med" type="none"/>
            <a:tailEnd len="med" w="med" type="none"/>
          </a:ln>
        </p:spPr>
      </p:sp>
      <p:sp>
        <p:nvSpPr>
          <p:cNvPr id="250" name="Google Shape;250;p28"/>
          <p:cNvSpPr/>
          <p:nvPr/>
        </p:nvSpPr>
        <p:spPr>
          <a:xfrm>
            <a:off x="6726683" y="1400409"/>
            <a:ext cx="482950" cy="281750"/>
          </a:xfrm>
          <a:custGeom>
            <a:rect b="b" l="l" r="r" t="t"/>
            <a:pathLst>
              <a:path extrusionOk="0" h="11270" w="19318">
                <a:moveTo>
                  <a:pt x="3564" y="9920"/>
                </a:moveTo>
                <a:cubicBezTo>
                  <a:pt x="8203" y="9920"/>
                  <a:pt x="12944" y="12034"/>
                  <a:pt x="17445" y="10911"/>
                </a:cubicBezTo>
                <a:cubicBezTo>
                  <a:pt x="19554" y="10385"/>
                  <a:pt x="19641" y="6275"/>
                  <a:pt x="18436" y="4467"/>
                </a:cubicBezTo>
                <a:cubicBezTo>
                  <a:pt x="15632" y="260"/>
                  <a:pt x="7770" y="-1314"/>
                  <a:pt x="3564" y="1492"/>
                </a:cubicBezTo>
                <a:cubicBezTo>
                  <a:pt x="1086" y="3145"/>
                  <a:pt x="-1064" y="7441"/>
                  <a:pt x="589" y="9920"/>
                </a:cubicBezTo>
                <a:cubicBezTo>
                  <a:pt x="1885" y="11865"/>
                  <a:pt x="5193" y="10911"/>
                  <a:pt x="7530" y="10911"/>
                </a:cubicBezTo>
              </a:path>
            </a:pathLst>
          </a:custGeom>
          <a:noFill/>
          <a:ln cap="flat" cmpd="sng" w="28575">
            <a:solidFill>
              <a:srgbClr val="FF0000"/>
            </a:solidFill>
            <a:prstDash val="solid"/>
            <a:round/>
            <a:headEnd len="med" w="med" type="none"/>
            <a:tailEnd len="med" w="med" type="none"/>
          </a:ln>
        </p:spPr>
      </p:sp>
      <p:sp>
        <p:nvSpPr>
          <p:cNvPr id="251" name="Google Shape;251;p28"/>
          <p:cNvSpPr/>
          <p:nvPr/>
        </p:nvSpPr>
        <p:spPr>
          <a:xfrm>
            <a:off x="8546583" y="1400409"/>
            <a:ext cx="482950" cy="281750"/>
          </a:xfrm>
          <a:custGeom>
            <a:rect b="b" l="l" r="r" t="t"/>
            <a:pathLst>
              <a:path extrusionOk="0" h="11270" w="19318">
                <a:moveTo>
                  <a:pt x="3564" y="9920"/>
                </a:moveTo>
                <a:cubicBezTo>
                  <a:pt x="8203" y="9920"/>
                  <a:pt x="12944" y="12034"/>
                  <a:pt x="17445" y="10911"/>
                </a:cubicBezTo>
                <a:cubicBezTo>
                  <a:pt x="19554" y="10385"/>
                  <a:pt x="19641" y="6275"/>
                  <a:pt x="18436" y="4467"/>
                </a:cubicBezTo>
                <a:cubicBezTo>
                  <a:pt x="15632" y="260"/>
                  <a:pt x="7770" y="-1314"/>
                  <a:pt x="3564" y="1492"/>
                </a:cubicBezTo>
                <a:cubicBezTo>
                  <a:pt x="1086" y="3145"/>
                  <a:pt x="-1064" y="7441"/>
                  <a:pt x="589" y="9920"/>
                </a:cubicBezTo>
                <a:cubicBezTo>
                  <a:pt x="1885" y="11865"/>
                  <a:pt x="5193" y="10911"/>
                  <a:pt x="7530" y="10911"/>
                </a:cubicBezTo>
              </a:path>
            </a:pathLst>
          </a:custGeom>
          <a:noFill/>
          <a:ln cap="flat" cmpd="sng" w="28575">
            <a:solidFill>
              <a:srgbClr val="FF0000"/>
            </a:solidFill>
            <a:prstDash val="solid"/>
            <a:round/>
            <a:headEnd len="med" w="med" type="none"/>
            <a:tailEnd len="med" w="med" type="none"/>
          </a:ln>
        </p:spPr>
      </p:sp>
      <p:pic>
        <p:nvPicPr>
          <p:cNvPr id="252" name="Google Shape;252;p28"/>
          <p:cNvPicPr preferRelativeResize="0"/>
          <p:nvPr/>
        </p:nvPicPr>
        <p:blipFill>
          <a:blip r:embed="rId4">
            <a:alphaModFix/>
          </a:blip>
          <a:stretch>
            <a:fillRect/>
          </a:stretch>
        </p:blipFill>
        <p:spPr>
          <a:xfrm>
            <a:off x="393150" y="2193725"/>
            <a:ext cx="4003851" cy="2379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9"/>
          <p:cNvSpPr txBox="1"/>
          <p:nvPr>
            <p:ph idx="1" type="body"/>
          </p:nvPr>
        </p:nvSpPr>
        <p:spPr>
          <a:xfrm>
            <a:off x="311700" y="164000"/>
            <a:ext cx="8520600" cy="454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n"/>
              <a:t>Using VM2 improves the performance of MySQL with 29% over using VM1 while it improves the performance of MongoDB with 23% over using VM1</a:t>
            </a:r>
            <a:r>
              <a:rPr lang="en"/>
              <a:t>. </a:t>
            </a:r>
            <a:endParaRPr/>
          </a:p>
          <a:p>
            <a:pPr indent="-342900" lvl="0" marL="457200" rtl="0" algn="l">
              <a:lnSpc>
                <a:spcPct val="100000"/>
              </a:lnSpc>
              <a:spcBef>
                <a:spcPts val="0"/>
              </a:spcBef>
              <a:spcAft>
                <a:spcPts val="0"/>
              </a:spcAft>
              <a:buSzPts val="1800"/>
              <a:buAutoNum type="arabicParenR"/>
            </a:pPr>
            <a:r>
              <a:rPr lang="en"/>
              <a:t>A. </a:t>
            </a:r>
            <a:r>
              <a:rPr lang="en"/>
              <a:t>Using VM3 improves the performance of MySQL with 43% over using VM1 and with 26% over using VM2.</a:t>
            </a:r>
            <a:endParaRPr/>
          </a:p>
          <a:p>
            <a:pPr indent="0" lvl="0" marL="457200" rtl="0" algn="l">
              <a:lnSpc>
                <a:spcPct val="100000"/>
              </a:lnSpc>
              <a:spcBef>
                <a:spcPts val="1200"/>
              </a:spcBef>
              <a:spcAft>
                <a:spcPts val="0"/>
              </a:spcAft>
              <a:buNone/>
            </a:pPr>
            <a:r>
              <a:rPr lang="en"/>
              <a:t>B.  Besides, it improves the performance of MongoDB with 35% over using VM1 and with 8% over using VM2. </a:t>
            </a:r>
            <a:endParaRPr/>
          </a:p>
          <a:p>
            <a:pPr indent="0" lvl="0" marL="0" rtl="0" algn="l">
              <a:lnSpc>
                <a:spcPct val="100000"/>
              </a:lnSpc>
              <a:spcBef>
                <a:spcPts val="1200"/>
              </a:spcBef>
              <a:spcAft>
                <a:spcPts val="0"/>
              </a:spcAft>
              <a:buNone/>
            </a:pPr>
            <a:r>
              <a:rPr b="1" lang="en"/>
              <a:t>Conclusion :</a:t>
            </a:r>
            <a:endParaRPr b="1"/>
          </a:p>
          <a:p>
            <a:pPr indent="0" lvl="0" marL="0" rtl="0" algn="l">
              <a:lnSpc>
                <a:spcPct val="100000"/>
              </a:lnSpc>
              <a:spcBef>
                <a:spcPts val="1200"/>
              </a:spcBef>
              <a:spcAft>
                <a:spcPts val="0"/>
              </a:spcAft>
              <a:buNone/>
            </a:pPr>
            <a:r>
              <a:rPr lang="en"/>
              <a:t>Increasing</a:t>
            </a:r>
            <a:r>
              <a:rPr lang="en"/>
              <a:t> workloads --&gt;the difference in latency between MongoDB and MySQL is also increased in </a:t>
            </a:r>
            <a:r>
              <a:rPr b="1" lang="en"/>
              <a:t>favor of MongoDB.</a:t>
            </a:r>
            <a:endParaRPr b="1"/>
          </a:p>
          <a:p>
            <a:pPr indent="0" lvl="0" marL="0" rtl="0" algn="l">
              <a:lnSpc>
                <a:spcPct val="100000"/>
              </a:lnSpc>
              <a:spcBef>
                <a:spcPts val="1200"/>
              </a:spcBef>
              <a:spcAft>
                <a:spcPts val="0"/>
              </a:spcAft>
              <a:buNone/>
            </a:pPr>
            <a:r>
              <a:rPr lang="en"/>
              <a:t>Also, VM1(lower </a:t>
            </a:r>
            <a:r>
              <a:rPr lang="en"/>
              <a:t>capabilities</a:t>
            </a:r>
            <a:r>
              <a:rPr lang="en"/>
              <a:t>) MongoDB gives better results than VM3 MySQL.</a:t>
            </a:r>
            <a:endParaRPr/>
          </a:p>
          <a:p>
            <a:pPr indent="0" lvl="0" marL="0" rtl="0" algn="l">
              <a:lnSpc>
                <a:spcPct val="100000"/>
              </a:lnSpc>
              <a:spcBef>
                <a:spcPts val="1200"/>
              </a:spcBef>
              <a:spcAft>
                <a:spcPts val="1200"/>
              </a:spcAft>
              <a:buNone/>
            </a:pPr>
            <a:r>
              <a:rPr b="1" lang="en"/>
              <a:t>This ensures that MySQL needs instances with high capabilities to work well on the contrary to MongoDB which works very well with all instances capabilities. </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0"/>
          <p:cNvSpPr txBox="1"/>
          <p:nvPr>
            <p:ph type="title"/>
          </p:nvPr>
        </p:nvSpPr>
        <p:spPr>
          <a:xfrm>
            <a:off x="311700" y="224075"/>
            <a:ext cx="8520600" cy="60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600"/>
              <a:t>Impact of increasing the workloads on the </a:t>
            </a:r>
            <a:r>
              <a:rPr lang="en" sz="2600"/>
              <a:t>database</a:t>
            </a:r>
            <a:r>
              <a:rPr lang="en" sz="2600"/>
              <a:t> size</a:t>
            </a:r>
            <a:endParaRPr sz="2600"/>
          </a:p>
        </p:txBody>
      </p:sp>
      <p:sp>
        <p:nvSpPr>
          <p:cNvPr id="263" name="Google Shape;263;p30"/>
          <p:cNvSpPr txBox="1"/>
          <p:nvPr>
            <p:ph idx="1" type="body"/>
          </p:nvPr>
        </p:nvSpPr>
        <p:spPr>
          <a:xfrm>
            <a:off x="311700" y="831875"/>
            <a:ext cx="8520600" cy="403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lnSpc>
                <a:spcPct val="100000"/>
              </a:lnSpc>
              <a:spcBef>
                <a:spcPts val="1200"/>
              </a:spcBef>
              <a:spcAft>
                <a:spcPts val="0"/>
              </a:spcAft>
              <a:buNone/>
            </a:pPr>
            <a:r>
              <a:t/>
            </a:r>
            <a:endParaRPr b="1" sz="1400">
              <a:solidFill>
                <a:srgbClr val="000000"/>
              </a:solidFill>
            </a:endParaRPr>
          </a:p>
          <a:p>
            <a:pPr indent="0" lvl="0" marL="0" rtl="0" algn="l">
              <a:lnSpc>
                <a:spcPct val="100000"/>
              </a:lnSpc>
              <a:spcBef>
                <a:spcPts val="0"/>
              </a:spcBef>
              <a:spcAft>
                <a:spcPts val="0"/>
              </a:spcAft>
              <a:buNone/>
            </a:pPr>
            <a:r>
              <a:rPr b="1" lang="en" sz="1400">
                <a:solidFill>
                  <a:srgbClr val="000000"/>
                </a:solidFill>
              </a:rPr>
              <a:t>Database size comparison</a:t>
            </a:r>
            <a:endParaRPr>
              <a:solidFill>
                <a:srgbClr val="000000"/>
              </a:solidFill>
            </a:endParaRPr>
          </a:p>
        </p:txBody>
      </p:sp>
      <p:pic>
        <p:nvPicPr>
          <p:cNvPr id="264" name="Google Shape;264;p30"/>
          <p:cNvPicPr preferRelativeResize="0"/>
          <p:nvPr/>
        </p:nvPicPr>
        <p:blipFill>
          <a:blip r:embed="rId3">
            <a:alphaModFix/>
          </a:blip>
          <a:stretch>
            <a:fillRect/>
          </a:stretch>
        </p:blipFill>
        <p:spPr>
          <a:xfrm>
            <a:off x="4635178" y="831878"/>
            <a:ext cx="3851925" cy="2708925"/>
          </a:xfrm>
          <a:prstGeom prst="rect">
            <a:avLst/>
          </a:prstGeom>
          <a:noFill/>
          <a:ln>
            <a:noFill/>
          </a:ln>
        </p:spPr>
      </p:pic>
      <p:pic>
        <p:nvPicPr>
          <p:cNvPr id="265" name="Google Shape;265;p30"/>
          <p:cNvPicPr preferRelativeResize="0"/>
          <p:nvPr/>
        </p:nvPicPr>
        <p:blipFill>
          <a:blip r:embed="rId4">
            <a:alphaModFix/>
          </a:blip>
          <a:stretch>
            <a:fillRect/>
          </a:stretch>
        </p:blipFill>
        <p:spPr>
          <a:xfrm>
            <a:off x="311700" y="831878"/>
            <a:ext cx="3939425" cy="3490175"/>
          </a:xfrm>
          <a:prstGeom prst="rect">
            <a:avLst/>
          </a:prstGeom>
          <a:noFill/>
          <a:ln>
            <a:noFill/>
          </a:ln>
        </p:spPr>
      </p:pic>
      <p:sp>
        <p:nvSpPr>
          <p:cNvPr id="266" name="Google Shape;266;p30"/>
          <p:cNvSpPr txBox="1"/>
          <p:nvPr/>
        </p:nvSpPr>
        <p:spPr>
          <a:xfrm>
            <a:off x="4437050" y="3581850"/>
            <a:ext cx="3852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Roboto"/>
                <a:ea typeface="Roboto"/>
                <a:cs typeface="Roboto"/>
                <a:sym typeface="Roboto"/>
              </a:rPr>
              <a:t>MongoDB: linear increase </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MySQL: periods of linear increase </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and periods of relative </a:t>
            </a:r>
            <a:r>
              <a:rPr lang="en" sz="1500">
                <a:latin typeface="Roboto"/>
                <a:ea typeface="Roboto"/>
                <a:cs typeface="Roboto"/>
                <a:sym typeface="Roboto"/>
              </a:rPr>
              <a:t>stability</a:t>
            </a:r>
            <a:r>
              <a:rPr lang="en" sz="1500">
                <a:latin typeface="Roboto"/>
                <a:ea typeface="Roboto"/>
                <a:cs typeface="Roboto"/>
                <a:sym typeface="Roboto"/>
              </a:rPr>
              <a:t>.</a:t>
            </a:r>
            <a:endParaRPr sz="15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1"/>
          <p:cNvSpPr txBox="1"/>
          <p:nvPr>
            <p:ph type="title"/>
          </p:nvPr>
        </p:nvSpPr>
        <p:spPr>
          <a:xfrm>
            <a:off x="265500" y="198300"/>
            <a:ext cx="4045200" cy="71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990"/>
              <a:buFont typeface="Arial"/>
              <a:buNone/>
            </a:pPr>
            <a:r>
              <a:rPr lang="en" sz="2140"/>
              <a:t>Impact of increasing the workloads on the database size</a:t>
            </a:r>
            <a:endParaRPr sz="3580"/>
          </a:p>
        </p:txBody>
      </p:sp>
      <p:sp>
        <p:nvSpPr>
          <p:cNvPr id="272" name="Google Shape;272;p31"/>
          <p:cNvSpPr txBox="1"/>
          <p:nvPr>
            <p:ph idx="1" type="subTitle"/>
          </p:nvPr>
        </p:nvSpPr>
        <p:spPr>
          <a:xfrm>
            <a:off x="265500" y="1016550"/>
            <a:ext cx="4245900" cy="407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MySQL outperforms → insertion of small </a:t>
            </a:r>
            <a:r>
              <a:rPr lang="en" sz="1800"/>
              <a:t>number</a:t>
            </a:r>
            <a:r>
              <a:rPr lang="en" sz="1800"/>
              <a:t> of records, at the end of each stability period like S1,S2,S6,S7,S11,S12.</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MongoDB (hybrid) outperforms → S3 to S5 and from S8 TO S10</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In addition, the results also show that MongoDB based hybrid model has average improvement in the database size by 6.6% over MySQL and 51.5% over MongoDB based reference model. </a:t>
            </a:r>
            <a:endParaRPr sz="1800"/>
          </a:p>
        </p:txBody>
      </p:sp>
      <p:sp>
        <p:nvSpPr>
          <p:cNvPr id="273" name="Google Shape;273;p3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274" name="Google Shape;274;p31"/>
          <p:cNvPicPr preferRelativeResize="0"/>
          <p:nvPr/>
        </p:nvPicPr>
        <p:blipFill>
          <a:blip r:embed="rId3">
            <a:alphaModFix/>
          </a:blip>
          <a:stretch>
            <a:fillRect/>
          </a:stretch>
        </p:blipFill>
        <p:spPr>
          <a:xfrm>
            <a:off x="4699662" y="724200"/>
            <a:ext cx="4316675" cy="3824400"/>
          </a:xfrm>
          <a:prstGeom prst="rect">
            <a:avLst/>
          </a:prstGeom>
          <a:noFill/>
          <a:ln>
            <a:noFill/>
          </a:ln>
        </p:spPr>
      </p:pic>
      <p:sp>
        <p:nvSpPr>
          <p:cNvPr id="275" name="Google Shape;275;p31"/>
          <p:cNvSpPr txBox="1"/>
          <p:nvPr/>
        </p:nvSpPr>
        <p:spPr>
          <a:xfrm>
            <a:off x="4969975" y="148725"/>
            <a:ext cx="358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Database</a:t>
            </a:r>
            <a:r>
              <a:rPr b="1" lang="en">
                <a:solidFill>
                  <a:srgbClr val="FFFFFF"/>
                </a:solidFill>
                <a:latin typeface="Roboto"/>
                <a:ea typeface="Roboto"/>
                <a:cs typeface="Roboto"/>
                <a:sym typeface="Roboto"/>
              </a:rPr>
              <a:t> size comparison</a:t>
            </a:r>
            <a:endParaRPr b="1">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technologies used in the paper</a:t>
            </a:r>
            <a:endParaRPr/>
          </a:p>
        </p:txBody>
      </p:sp>
      <p:sp>
        <p:nvSpPr>
          <p:cNvPr id="92" name="Google Shape;92;p14"/>
          <p:cNvSpPr txBox="1"/>
          <p:nvPr>
            <p:ph idx="1" type="body"/>
          </p:nvPr>
        </p:nvSpPr>
        <p:spPr>
          <a:xfrm>
            <a:off x="311700" y="1103075"/>
            <a:ext cx="8520600" cy="346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Amazon Web Services (AWS) provides various services , one of </a:t>
            </a:r>
            <a:r>
              <a:rPr lang="en"/>
              <a:t>which</a:t>
            </a:r>
            <a:r>
              <a:rPr lang="en"/>
              <a:t> is Elastic Compute Cloud (EC2) which gives the </a:t>
            </a:r>
            <a:r>
              <a:rPr lang="en"/>
              <a:t>power</a:t>
            </a:r>
            <a:r>
              <a:rPr lang="en"/>
              <a:t> to create a Virtual Private Server(VPS) such as </a:t>
            </a:r>
            <a:r>
              <a:rPr lang="en"/>
              <a:t>your</a:t>
            </a:r>
            <a:r>
              <a:rPr lang="en"/>
              <a:t> PC.</a:t>
            </a:r>
            <a:endParaRPr/>
          </a:p>
          <a:p>
            <a:pPr indent="0" lvl="0" marL="0" rtl="0" algn="l">
              <a:spcBef>
                <a:spcPts val="1200"/>
              </a:spcBef>
              <a:spcAft>
                <a:spcPts val="0"/>
              </a:spcAft>
              <a:buNone/>
            </a:pPr>
            <a:r>
              <a:rPr lang="en"/>
              <a:t>It </a:t>
            </a:r>
            <a:r>
              <a:rPr lang="en"/>
              <a:t>provides</a:t>
            </a:r>
            <a:r>
              <a:rPr lang="en"/>
              <a:t> a service Simple Storage Service(S3) that is used to save the dataset in the </a:t>
            </a:r>
            <a:r>
              <a:rPr lang="en"/>
              <a:t>database</a:t>
            </a:r>
            <a:r>
              <a:rPr lang="en"/>
              <a:t> server.</a:t>
            </a:r>
            <a:endParaRPr/>
          </a:p>
          <a:p>
            <a:pPr indent="0" lvl="0" marL="0" rtl="0" algn="l">
              <a:spcBef>
                <a:spcPts val="1200"/>
              </a:spcBef>
              <a:spcAft>
                <a:spcPts val="0"/>
              </a:spcAft>
              <a:buNone/>
            </a:pPr>
            <a:r>
              <a:rPr lang="en"/>
              <a:t>MySQL as Relational Database and MongoDB as Non- </a:t>
            </a:r>
            <a:r>
              <a:rPr lang="en"/>
              <a:t>Relational</a:t>
            </a:r>
            <a:r>
              <a:rPr lang="en"/>
              <a:t> Datab</a:t>
            </a:r>
            <a:r>
              <a:rPr lang="en"/>
              <a:t>ase is taken into consideration.</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2"/>
          <p:cNvSpPr txBox="1"/>
          <p:nvPr>
            <p:ph type="title"/>
          </p:nvPr>
        </p:nvSpPr>
        <p:spPr>
          <a:xfrm>
            <a:off x="311700" y="2240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500"/>
              <a:t>Impact of increasing the number of sensor nodes on the selection operation</a:t>
            </a:r>
            <a:endParaRPr sz="2500"/>
          </a:p>
        </p:txBody>
      </p:sp>
      <p:sp>
        <p:nvSpPr>
          <p:cNvPr id="281" name="Google Shape;281;p32"/>
          <p:cNvSpPr txBox="1"/>
          <p:nvPr>
            <p:ph idx="1" type="body"/>
          </p:nvPr>
        </p:nvSpPr>
        <p:spPr>
          <a:xfrm>
            <a:off x="311700" y="1165025"/>
            <a:ext cx="8520600" cy="340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2" name="Google Shape;282;p32"/>
          <p:cNvPicPr preferRelativeResize="0"/>
          <p:nvPr/>
        </p:nvPicPr>
        <p:blipFill>
          <a:blip r:embed="rId3">
            <a:alphaModFix/>
          </a:blip>
          <a:stretch>
            <a:fillRect/>
          </a:stretch>
        </p:blipFill>
        <p:spPr>
          <a:xfrm>
            <a:off x="311700" y="1165025"/>
            <a:ext cx="4021575" cy="3643850"/>
          </a:xfrm>
          <a:prstGeom prst="rect">
            <a:avLst/>
          </a:prstGeom>
          <a:noFill/>
          <a:ln>
            <a:noFill/>
          </a:ln>
        </p:spPr>
      </p:pic>
      <p:graphicFrame>
        <p:nvGraphicFramePr>
          <p:cNvPr id="283" name="Google Shape;283;p32"/>
          <p:cNvGraphicFramePr/>
          <p:nvPr/>
        </p:nvGraphicFramePr>
        <p:xfrm>
          <a:off x="4939750" y="1879875"/>
          <a:ext cx="3000000" cy="3000000"/>
        </p:xfrm>
        <a:graphic>
          <a:graphicData uri="http://schemas.openxmlformats.org/drawingml/2006/table">
            <a:tbl>
              <a:tblPr>
                <a:noFill/>
                <a:tableStyleId>{911269D1-4610-4022-BE91-EF633038920A}</a:tableStyleId>
              </a:tblPr>
              <a:tblGrid>
                <a:gridCol w="1105450"/>
                <a:gridCol w="1105450"/>
                <a:gridCol w="1105450"/>
              </a:tblGrid>
              <a:tr h="468550">
                <a:tc>
                  <a:txBody>
                    <a:bodyPr/>
                    <a:lstStyle/>
                    <a:p>
                      <a:pPr indent="0" lvl="0" marL="0" rtl="0" algn="l">
                        <a:spcBef>
                          <a:spcPts val="0"/>
                        </a:spcBef>
                        <a:spcAft>
                          <a:spcPts val="0"/>
                        </a:spcAft>
                        <a:buNone/>
                      </a:pPr>
                      <a:r>
                        <a:rPr lang="en"/>
                        <a:t>----</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MongoDB</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MySQL</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68550">
                <a:tc>
                  <a:txBody>
                    <a:bodyPr/>
                    <a:lstStyle/>
                    <a:p>
                      <a:pPr indent="0" lvl="0" marL="0" rtl="0" algn="l">
                        <a:spcBef>
                          <a:spcPts val="0"/>
                        </a:spcBef>
                        <a:spcAft>
                          <a:spcPts val="0"/>
                        </a:spcAft>
                        <a:buNone/>
                      </a:pPr>
                      <a:r>
                        <a:rPr lang="en"/>
                        <a:t>VM1</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38%</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63.2%</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46625">
                <a:tc>
                  <a:txBody>
                    <a:bodyPr/>
                    <a:lstStyle/>
                    <a:p>
                      <a:pPr indent="0" lvl="0" marL="0" rtl="0" algn="l">
                        <a:spcBef>
                          <a:spcPts val="0"/>
                        </a:spcBef>
                        <a:spcAft>
                          <a:spcPts val="0"/>
                        </a:spcAft>
                        <a:buNone/>
                      </a:pPr>
                      <a:r>
                        <a:rPr lang="en"/>
                        <a:t>VM2</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12.3%</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22.5%</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284" name="Google Shape;284;p32"/>
          <p:cNvSpPr txBox="1"/>
          <p:nvPr/>
        </p:nvSpPr>
        <p:spPr>
          <a:xfrm>
            <a:off x="4776025" y="1239400"/>
            <a:ext cx="36438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Roboto"/>
                <a:ea typeface="Roboto"/>
                <a:cs typeface="Roboto"/>
                <a:sym typeface="Roboto"/>
              </a:rPr>
              <a:t>average improvement of the selection latency  of VM3 over other instances</a:t>
            </a:r>
            <a:endParaRPr sz="1300">
              <a:latin typeface="Roboto"/>
              <a:ea typeface="Roboto"/>
              <a:cs typeface="Roboto"/>
              <a:sym typeface="Roboto"/>
            </a:endParaRPr>
          </a:p>
        </p:txBody>
      </p:sp>
      <p:sp>
        <p:nvSpPr>
          <p:cNvPr id="285" name="Google Shape;285;p32"/>
          <p:cNvSpPr txBox="1"/>
          <p:nvPr/>
        </p:nvSpPr>
        <p:spPr>
          <a:xfrm>
            <a:off x="4461825" y="3371150"/>
            <a:ext cx="3185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These results ensure that MySQL is affected; more than MongoDB, by the instance performance.</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33"/>
          <p:cNvPicPr preferRelativeResize="0"/>
          <p:nvPr/>
        </p:nvPicPr>
        <p:blipFill>
          <a:blip r:embed="rId3">
            <a:alphaModFix/>
          </a:blip>
          <a:stretch>
            <a:fillRect/>
          </a:stretch>
        </p:blipFill>
        <p:spPr>
          <a:xfrm>
            <a:off x="710150" y="152400"/>
            <a:ext cx="3556125" cy="2301600"/>
          </a:xfrm>
          <a:prstGeom prst="rect">
            <a:avLst/>
          </a:prstGeom>
          <a:noFill/>
          <a:ln>
            <a:noFill/>
          </a:ln>
        </p:spPr>
      </p:pic>
      <p:pic>
        <p:nvPicPr>
          <p:cNvPr id="291" name="Google Shape;291;p33"/>
          <p:cNvPicPr preferRelativeResize="0"/>
          <p:nvPr/>
        </p:nvPicPr>
        <p:blipFill>
          <a:blip r:embed="rId4">
            <a:alphaModFix/>
          </a:blip>
          <a:stretch>
            <a:fillRect/>
          </a:stretch>
        </p:blipFill>
        <p:spPr>
          <a:xfrm>
            <a:off x="5171500" y="1627300"/>
            <a:ext cx="3381375" cy="2181225"/>
          </a:xfrm>
          <a:prstGeom prst="rect">
            <a:avLst/>
          </a:prstGeom>
          <a:noFill/>
          <a:ln>
            <a:noFill/>
          </a:ln>
        </p:spPr>
      </p:pic>
      <p:pic>
        <p:nvPicPr>
          <p:cNvPr id="292" name="Google Shape;292;p33"/>
          <p:cNvPicPr preferRelativeResize="0"/>
          <p:nvPr/>
        </p:nvPicPr>
        <p:blipFill>
          <a:blip r:embed="rId5">
            <a:alphaModFix/>
          </a:blip>
          <a:stretch>
            <a:fillRect/>
          </a:stretch>
        </p:blipFill>
        <p:spPr>
          <a:xfrm>
            <a:off x="724425" y="2745197"/>
            <a:ext cx="3556125" cy="2310978"/>
          </a:xfrm>
          <a:prstGeom prst="rect">
            <a:avLst/>
          </a:prstGeom>
          <a:noFill/>
          <a:ln>
            <a:noFill/>
          </a:ln>
        </p:spPr>
      </p:pic>
      <p:sp>
        <p:nvSpPr>
          <p:cNvPr id="293" name="Google Shape;293;p33"/>
          <p:cNvSpPr txBox="1"/>
          <p:nvPr/>
        </p:nvSpPr>
        <p:spPr>
          <a:xfrm>
            <a:off x="5171500" y="4077600"/>
            <a:ext cx="3479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FFFFFF"/>
                </a:solidFill>
                <a:latin typeface="Roboto"/>
                <a:ea typeface="Roboto"/>
                <a:cs typeface="Roboto"/>
                <a:sym typeface="Roboto"/>
              </a:rPr>
              <a:t>In all 3 cases we can see that MongoDB is faster than MySQL.</a:t>
            </a:r>
            <a:endParaRPr sz="1500">
              <a:solidFill>
                <a:srgbClr val="FFFFFF"/>
              </a:solidFill>
              <a:latin typeface="Roboto"/>
              <a:ea typeface="Roboto"/>
              <a:cs typeface="Roboto"/>
              <a:sym typeface="Roboto"/>
            </a:endParaRPr>
          </a:p>
        </p:txBody>
      </p:sp>
      <p:sp>
        <p:nvSpPr>
          <p:cNvPr id="294" name="Google Shape;294;p33"/>
          <p:cNvSpPr txBox="1"/>
          <p:nvPr/>
        </p:nvSpPr>
        <p:spPr>
          <a:xfrm>
            <a:off x="1834300" y="297450"/>
            <a:ext cx="619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Roboto"/>
                <a:ea typeface="Roboto"/>
                <a:cs typeface="Roboto"/>
                <a:sym typeface="Roboto"/>
              </a:rPr>
              <a:t>VM3</a:t>
            </a:r>
            <a:endParaRPr b="1" sz="1500">
              <a:latin typeface="Roboto"/>
              <a:ea typeface="Roboto"/>
              <a:cs typeface="Roboto"/>
              <a:sym typeface="Roboto"/>
            </a:endParaRPr>
          </a:p>
        </p:txBody>
      </p:sp>
      <p:sp>
        <p:nvSpPr>
          <p:cNvPr id="295" name="Google Shape;295;p33"/>
          <p:cNvSpPr txBox="1"/>
          <p:nvPr/>
        </p:nvSpPr>
        <p:spPr>
          <a:xfrm>
            <a:off x="1949525" y="2879075"/>
            <a:ext cx="752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Roboto"/>
                <a:ea typeface="Roboto"/>
                <a:cs typeface="Roboto"/>
                <a:sym typeface="Roboto"/>
              </a:rPr>
              <a:t>VM1</a:t>
            </a:r>
            <a:endParaRPr/>
          </a:p>
        </p:txBody>
      </p:sp>
      <p:sp>
        <p:nvSpPr>
          <p:cNvPr id="296" name="Google Shape;296;p33"/>
          <p:cNvSpPr txBox="1"/>
          <p:nvPr/>
        </p:nvSpPr>
        <p:spPr>
          <a:xfrm>
            <a:off x="6250225" y="1751225"/>
            <a:ext cx="678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Roboto"/>
                <a:ea typeface="Roboto"/>
                <a:cs typeface="Roboto"/>
                <a:sym typeface="Roboto"/>
              </a:rPr>
              <a:t>VM2</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4"/>
          <p:cNvSpPr txBox="1"/>
          <p:nvPr>
            <p:ph type="title"/>
          </p:nvPr>
        </p:nvSpPr>
        <p:spPr>
          <a:xfrm>
            <a:off x="311700" y="2860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 Analysis</a:t>
            </a:r>
            <a:endParaRPr/>
          </a:p>
        </p:txBody>
      </p:sp>
      <p:sp>
        <p:nvSpPr>
          <p:cNvPr id="302" name="Google Shape;302;p34"/>
          <p:cNvSpPr txBox="1"/>
          <p:nvPr>
            <p:ph idx="1" type="body"/>
          </p:nvPr>
        </p:nvSpPr>
        <p:spPr>
          <a:xfrm>
            <a:off x="311700" y="980600"/>
            <a:ext cx="8520600" cy="35511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In this section, a statistical analysis is introduced to estimate the latency of data from a measured data size and instance performance using two approaches: </a:t>
            </a:r>
            <a:r>
              <a:rPr b="1" lang="en"/>
              <a:t>Multiple Linear Regression and Multiple Non-linear Regression. </a:t>
            </a:r>
            <a:r>
              <a:rPr lang="en"/>
              <a:t>A benefit from applying the regressions approach is to select the appropriate DBMS based on the low estimated latency.</a:t>
            </a:r>
            <a:endParaRPr b="1"/>
          </a:p>
          <a:p>
            <a:pPr indent="0" lvl="0" marL="0" rtl="0" algn="l">
              <a:spcBef>
                <a:spcPts val="1200"/>
              </a:spcBef>
              <a:spcAft>
                <a:spcPts val="0"/>
              </a:spcAft>
              <a:buNone/>
            </a:pPr>
            <a:r>
              <a:rPr lang="en"/>
              <a:t>The first aim is to compare the two types of databases in terms of latency. The second aim is to evaluate the two estimation approaches and select the appropriate one.</a:t>
            </a:r>
            <a:endParaRPr/>
          </a:p>
          <a:p>
            <a:pPr indent="0" lvl="0" marL="0" rtl="0" algn="l">
              <a:spcBef>
                <a:spcPts val="1200"/>
              </a:spcBef>
              <a:spcAft>
                <a:spcPts val="1200"/>
              </a:spcAft>
              <a:buNone/>
            </a:pPr>
            <a:r>
              <a:rPr lang="en"/>
              <a:t>The analysis starts by establishing the equations models from a previously measured dataset which contains three parameters; namely latency in milliseconds, data size in KB(avg size of 1 record x no. of </a:t>
            </a:r>
            <a:r>
              <a:rPr lang="en"/>
              <a:t>records</a:t>
            </a:r>
            <a:r>
              <a:rPr lang="en"/>
              <a:t>) and instance performance in GHz( vCPU x clock speed).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5"/>
          <p:cNvSpPr txBox="1"/>
          <p:nvPr>
            <p:ph type="title"/>
          </p:nvPr>
        </p:nvSpPr>
        <p:spPr>
          <a:xfrm>
            <a:off x="311700" y="1993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 Analysis</a:t>
            </a:r>
            <a:endParaRPr/>
          </a:p>
        </p:txBody>
      </p:sp>
      <p:sp>
        <p:nvSpPr>
          <p:cNvPr id="308" name="Google Shape;308;p35"/>
          <p:cNvSpPr txBox="1"/>
          <p:nvPr>
            <p:ph idx="1" type="body"/>
          </p:nvPr>
        </p:nvSpPr>
        <p:spPr>
          <a:xfrm>
            <a:off x="311700" y="807100"/>
            <a:ext cx="8520600" cy="391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Linear </a:t>
            </a:r>
            <a:r>
              <a:rPr b="1" lang="en"/>
              <a:t>Multiple regression :</a:t>
            </a:r>
            <a:endParaRPr b="1"/>
          </a:p>
          <a:p>
            <a:pPr indent="0" lvl="0" marL="0" rtl="0" algn="l">
              <a:spcBef>
                <a:spcPts val="1200"/>
              </a:spcBef>
              <a:spcAft>
                <a:spcPts val="0"/>
              </a:spcAft>
              <a:buNone/>
            </a:pPr>
            <a:r>
              <a:rPr lang="en" sz="1700"/>
              <a:t>The proposed evaluation needs to find a relation between three variables: latency, data size and instance performance. The dependent variable (latency) is related to two independent variables (data size and instance performance). In this case, the Multiple Linear Regression can be implemented as </a:t>
            </a:r>
            <a:endParaRPr sz="1700"/>
          </a:p>
          <a:p>
            <a:pPr indent="0" lvl="0" marL="0" rtl="0" algn="l">
              <a:spcBef>
                <a:spcPts val="1200"/>
              </a:spcBef>
              <a:spcAft>
                <a:spcPts val="0"/>
              </a:spcAft>
              <a:buNone/>
            </a:pPr>
            <a:r>
              <a:rPr lang="en" sz="1700"/>
              <a:t>where x1 is the data size, x2 is the instance performance and y is the latency.</a:t>
            </a:r>
            <a:endParaRPr sz="1700"/>
          </a:p>
          <a:p>
            <a:pPr indent="0" lvl="0" marL="0" rtl="0" algn="l">
              <a:spcBef>
                <a:spcPts val="1200"/>
              </a:spcBef>
              <a:spcAft>
                <a:spcPts val="1200"/>
              </a:spcAft>
              <a:buNone/>
            </a:pPr>
            <a:r>
              <a:rPr lang="en" sz="1700"/>
              <a:t>The determiner method is used to solve the previous equation and get the final equation of prediction for both MongoDB and MySQL latency.</a:t>
            </a:r>
            <a:endParaRPr sz="1700"/>
          </a:p>
        </p:txBody>
      </p:sp>
      <p:pic>
        <p:nvPicPr>
          <p:cNvPr id="309" name="Google Shape;309;p35"/>
          <p:cNvPicPr preferRelativeResize="0"/>
          <p:nvPr/>
        </p:nvPicPr>
        <p:blipFill>
          <a:blip r:embed="rId3">
            <a:alphaModFix/>
          </a:blip>
          <a:stretch>
            <a:fillRect/>
          </a:stretch>
        </p:blipFill>
        <p:spPr>
          <a:xfrm>
            <a:off x="4460475" y="2246047"/>
            <a:ext cx="2524725" cy="424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315" name="Google Shape;315;p36"/>
          <p:cNvPicPr preferRelativeResize="0"/>
          <p:nvPr/>
        </p:nvPicPr>
        <p:blipFill>
          <a:blip r:embed="rId3">
            <a:alphaModFix/>
          </a:blip>
          <a:stretch>
            <a:fillRect/>
          </a:stretch>
        </p:blipFill>
        <p:spPr>
          <a:xfrm>
            <a:off x="4939500" y="809275"/>
            <a:ext cx="4026400" cy="3726925"/>
          </a:xfrm>
          <a:prstGeom prst="rect">
            <a:avLst/>
          </a:prstGeom>
          <a:noFill/>
          <a:ln>
            <a:noFill/>
          </a:ln>
        </p:spPr>
      </p:pic>
      <p:pic>
        <p:nvPicPr>
          <p:cNvPr id="316" name="Google Shape;316;p36"/>
          <p:cNvPicPr preferRelativeResize="0"/>
          <p:nvPr/>
        </p:nvPicPr>
        <p:blipFill>
          <a:blip r:embed="rId4">
            <a:alphaModFix/>
          </a:blip>
          <a:stretch>
            <a:fillRect/>
          </a:stretch>
        </p:blipFill>
        <p:spPr>
          <a:xfrm>
            <a:off x="127600" y="412575"/>
            <a:ext cx="3035500" cy="1359650"/>
          </a:xfrm>
          <a:prstGeom prst="rect">
            <a:avLst/>
          </a:prstGeom>
          <a:noFill/>
          <a:ln>
            <a:noFill/>
          </a:ln>
        </p:spPr>
      </p:pic>
      <p:sp>
        <p:nvSpPr>
          <p:cNvPr id="317" name="Google Shape;317;p36"/>
          <p:cNvSpPr txBox="1"/>
          <p:nvPr/>
        </p:nvSpPr>
        <p:spPr>
          <a:xfrm>
            <a:off x="285050" y="74375"/>
            <a:ext cx="234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Linear regression </a:t>
            </a:r>
            <a:endParaRPr b="1">
              <a:latin typeface="Roboto"/>
              <a:ea typeface="Roboto"/>
              <a:cs typeface="Roboto"/>
              <a:sym typeface="Roboto"/>
            </a:endParaRPr>
          </a:p>
        </p:txBody>
      </p:sp>
      <p:sp>
        <p:nvSpPr>
          <p:cNvPr id="318" name="Google Shape;318;p36"/>
          <p:cNvSpPr txBox="1"/>
          <p:nvPr/>
        </p:nvSpPr>
        <p:spPr>
          <a:xfrm>
            <a:off x="65625" y="1828875"/>
            <a:ext cx="234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Non Linear regression </a:t>
            </a:r>
            <a:endParaRPr b="1">
              <a:latin typeface="Roboto"/>
              <a:ea typeface="Roboto"/>
              <a:cs typeface="Roboto"/>
              <a:sym typeface="Roboto"/>
            </a:endParaRPr>
          </a:p>
        </p:txBody>
      </p:sp>
      <p:sp>
        <p:nvSpPr>
          <p:cNvPr id="319" name="Google Shape;319;p36"/>
          <p:cNvSpPr txBox="1"/>
          <p:nvPr/>
        </p:nvSpPr>
        <p:spPr>
          <a:xfrm>
            <a:off x="95750" y="2262800"/>
            <a:ext cx="4139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In this case, the Multiple Non-linear Regression can be implemented as  </a:t>
            </a:r>
            <a:endParaRPr>
              <a:latin typeface="Roboto"/>
              <a:ea typeface="Roboto"/>
              <a:cs typeface="Roboto"/>
              <a:sym typeface="Roboto"/>
            </a:endParaRPr>
          </a:p>
        </p:txBody>
      </p:sp>
      <p:pic>
        <p:nvPicPr>
          <p:cNvPr id="320" name="Google Shape;320;p36"/>
          <p:cNvPicPr preferRelativeResize="0"/>
          <p:nvPr/>
        </p:nvPicPr>
        <p:blipFill>
          <a:blip r:embed="rId5">
            <a:alphaModFix/>
          </a:blip>
          <a:stretch>
            <a:fillRect/>
          </a:stretch>
        </p:blipFill>
        <p:spPr>
          <a:xfrm>
            <a:off x="152400" y="2806325"/>
            <a:ext cx="3448782" cy="400200"/>
          </a:xfrm>
          <a:prstGeom prst="rect">
            <a:avLst/>
          </a:prstGeom>
          <a:noFill/>
          <a:ln>
            <a:noFill/>
          </a:ln>
        </p:spPr>
      </p:pic>
      <p:pic>
        <p:nvPicPr>
          <p:cNvPr id="321" name="Google Shape;321;p36"/>
          <p:cNvPicPr preferRelativeResize="0"/>
          <p:nvPr/>
        </p:nvPicPr>
        <p:blipFill>
          <a:blip r:embed="rId6">
            <a:alphaModFix/>
          </a:blip>
          <a:stretch>
            <a:fillRect/>
          </a:stretch>
        </p:blipFill>
        <p:spPr>
          <a:xfrm>
            <a:off x="152400" y="3583400"/>
            <a:ext cx="4026400" cy="587877"/>
          </a:xfrm>
          <a:prstGeom prst="rect">
            <a:avLst/>
          </a:prstGeom>
          <a:noFill/>
          <a:ln>
            <a:noFill/>
          </a:ln>
        </p:spPr>
      </p:pic>
      <p:pic>
        <p:nvPicPr>
          <p:cNvPr id="322" name="Google Shape;322;p36"/>
          <p:cNvPicPr preferRelativeResize="0"/>
          <p:nvPr/>
        </p:nvPicPr>
        <p:blipFill>
          <a:blip r:embed="rId7">
            <a:alphaModFix/>
          </a:blip>
          <a:stretch>
            <a:fillRect/>
          </a:stretch>
        </p:blipFill>
        <p:spPr>
          <a:xfrm>
            <a:off x="127600" y="4240625"/>
            <a:ext cx="4178957" cy="615600"/>
          </a:xfrm>
          <a:prstGeom prst="rect">
            <a:avLst/>
          </a:prstGeom>
          <a:noFill/>
          <a:ln>
            <a:noFill/>
          </a:ln>
        </p:spPr>
      </p:pic>
      <p:sp>
        <p:nvSpPr>
          <p:cNvPr id="323" name="Google Shape;323;p36"/>
          <p:cNvSpPr txBox="1"/>
          <p:nvPr/>
        </p:nvSpPr>
        <p:spPr>
          <a:xfrm>
            <a:off x="152400" y="3113850"/>
            <a:ext cx="374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After solving using determiner method :</a:t>
            </a:r>
            <a:endParaRPr b="1">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7"/>
          <p:cNvSpPr txBox="1"/>
          <p:nvPr>
            <p:ph type="title"/>
          </p:nvPr>
        </p:nvSpPr>
        <p:spPr>
          <a:xfrm>
            <a:off x="311700" y="1373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t>
            </a:r>
            <a:endParaRPr/>
          </a:p>
        </p:txBody>
      </p:sp>
      <p:sp>
        <p:nvSpPr>
          <p:cNvPr id="329" name="Google Shape;329;p37"/>
          <p:cNvSpPr txBox="1"/>
          <p:nvPr>
            <p:ph idx="1" type="body"/>
          </p:nvPr>
        </p:nvSpPr>
        <p:spPr>
          <a:xfrm>
            <a:off x="155675" y="745125"/>
            <a:ext cx="8892000" cy="391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chemeClr val="lt2"/>
                </a:solidFill>
                <a:highlight>
                  <a:srgbClr val="FFFFFF"/>
                </a:highlight>
              </a:rPr>
              <a:t>R-squared is a statistical measure of how close the data are to the fitted regression line</a:t>
            </a:r>
            <a:endParaRPr sz="1700">
              <a:solidFill>
                <a:schemeClr val="lt2"/>
              </a:solidFill>
              <a:highlight>
                <a:srgbClr val="FFFFFF"/>
              </a:highlight>
            </a:endParaRPr>
          </a:p>
          <a:p>
            <a:pPr indent="0" lvl="0" marL="0" rtl="0" algn="l">
              <a:spcBef>
                <a:spcPts val="1200"/>
              </a:spcBef>
              <a:spcAft>
                <a:spcPts val="0"/>
              </a:spcAft>
              <a:buNone/>
            </a:pPr>
            <a:r>
              <a:rPr lang="en" sz="1600">
                <a:solidFill>
                  <a:srgbClr val="777777"/>
                </a:solidFill>
                <a:highlight>
                  <a:srgbClr val="FFFFFF"/>
                </a:highlight>
              </a:rPr>
              <a:t>Adjusted R-squared also indicates how well terms fit a curve or line, but adjusts for the number of terms in a model. </a:t>
            </a:r>
            <a:endParaRPr sz="1600">
              <a:solidFill>
                <a:srgbClr val="777777"/>
              </a:solidFill>
              <a:highlight>
                <a:srgbClr val="FFFFFF"/>
              </a:highlight>
            </a:endParaRPr>
          </a:p>
          <a:p>
            <a:pPr indent="0" lvl="0" marL="0" rtl="0" algn="l">
              <a:spcBef>
                <a:spcPts val="1200"/>
              </a:spcBef>
              <a:spcAft>
                <a:spcPts val="1200"/>
              </a:spcAft>
              <a:buNone/>
            </a:pPr>
            <a:r>
              <a:t/>
            </a:r>
            <a:endParaRPr sz="1600">
              <a:solidFill>
                <a:srgbClr val="777777"/>
              </a:solidFill>
              <a:highlight>
                <a:srgbClr val="FFFFFF"/>
              </a:highlight>
            </a:endParaRPr>
          </a:p>
        </p:txBody>
      </p:sp>
      <p:pic>
        <p:nvPicPr>
          <p:cNvPr id="330" name="Google Shape;330;p37"/>
          <p:cNvPicPr preferRelativeResize="0"/>
          <p:nvPr/>
        </p:nvPicPr>
        <p:blipFill>
          <a:blip r:embed="rId3">
            <a:alphaModFix/>
          </a:blip>
          <a:stretch>
            <a:fillRect/>
          </a:stretch>
        </p:blipFill>
        <p:spPr>
          <a:xfrm>
            <a:off x="2113925" y="1789525"/>
            <a:ext cx="4727550" cy="1356150"/>
          </a:xfrm>
          <a:prstGeom prst="rect">
            <a:avLst/>
          </a:prstGeom>
          <a:noFill/>
          <a:ln>
            <a:noFill/>
          </a:ln>
        </p:spPr>
      </p:pic>
      <p:sp>
        <p:nvSpPr>
          <p:cNvPr id="331" name="Google Shape;331;p37"/>
          <p:cNvSpPr txBox="1"/>
          <p:nvPr/>
        </p:nvSpPr>
        <p:spPr>
          <a:xfrm>
            <a:off x="247875" y="3247225"/>
            <a:ext cx="6122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Roboto"/>
                <a:ea typeface="Roboto"/>
                <a:cs typeface="Roboto"/>
                <a:sym typeface="Roboto"/>
              </a:rPr>
              <a:t>High adjusted R-squared means good performance in the estimation process and vice versa.</a:t>
            </a:r>
            <a:endParaRPr b="1" sz="1500">
              <a:latin typeface="Roboto"/>
              <a:ea typeface="Roboto"/>
              <a:cs typeface="Roboto"/>
              <a:sym typeface="Roboto"/>
            </a:endParaRPr>
          </a:p>
          <a:p>
            <a:pPr indent="0" lvl="0" marL="0" rtl="0" algn="l">
              <a:spcBef>
                <a:spcPts val="0"/>
              </a:spcBef>
              <a:spcAft>
                <a:spcPts val="0"/>
              </a:spcAft>
              <a:buNone/>
            </a:pPr>
            <a:r>
              <a:rPr b="1" lang="en" sz="1500">
                <a:latin typeface="Roboto"/>
                <a:ea typeface="Roboto"/>
                <a:cs typeface="Roboto"/>
                <a:sym typeface="Roboto"/>
              </a:rPr>
              <a:t>Results show that the Non-linear Regression approach provides better estimation results for MongoDB .</a:t>
            </a:r>
            <a:endParaRPr b="1" sz="15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8"/>
          <p:cNvSpPr txBox="1"/>
          <p:nvPr>
            <p:ph type="title"/>
          </p:nvPr>
        </p:nvSpPr>
        <p:spPr>
          <a:xfrm>
            <a:off x="311700" y="1621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p:txBody>
      </p:sp>
      <p:sp>
        <p:nvSpPr>
          <p:cNvPr id="337" name="Google Shape;337;p38"/>
          <p:cNvSpPr txBox="1"/>
          <p:nvPr>
            <p:ph idx="1" type="body"/>
          </p:nvPr>
        </p:nvSpPr>
        <p:spPr>
          <a:xfrm>
            <a:off x="311700" y="833275"/>
            <a:ext cx="8520600" cy="38145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The results showed that increasing workloads in case of using MySQL leads to a considerable loss in performance greater than the case of using MongoDB.</a:t>
            </a:r>
            <a:endParaRPr sz="1700"/>
          </a:p>
          <a:p>
            <a:pPr indent="-336550" lvl="0" marL="457200" rtl="0" algn="l">
              <a:spcBef>
                <a:spcPts val="0"/>
              </a:spcBef>
              <a:spcAft>
                <a:spcPts val="0"/>
              </a:spcAft>
              <a:buSzPts val="1700"/>
              <a:buChar char="●"/>
            </a:pPr>
            <a:r>
              <a:rPr lang="en" sz="1700"/>
              <a:t>The results showed that there are cases where MongoDB is better than MySQL in terms of both latency and database size. On the other hand, there are other cases where MongoDB is better in terms of latency and MySQL is better in terms of database size; based on the database workload and the number of connected sensors which is differentiated on </a:t>
            </a:r>
            <a:r>
              <a:rPr lang="en" sz="1700"/>
              <a:t>available</a:t>
            </a:r>
            <a:r>
              <a:rPr lang="en" sz="1700"/>
              <a:t> resource capabilities.</a:t>
            </a:r>
            <a:endParaRPr sz="1700"/>
          </a:p>
          <a:p>
            <a:pPr indent="-336550" lvl="0" marL="457200" rtl="0" algn="l">
              <a:spcBef>
                <a:spcPts val="0"/>
              </a:spcBef>
              <a:spcAft>
                <a:spcPts val="0"/>
              </a:spcAft>
              <a:buSzPts val="1700"/>
              <a:buChar char="●"/>
            </a:pPr>
            <a:r>
              <a:rPr lang="en" sz="1700"/>
              <a:t>The results show that the hybrid model is better than the reference model and also better than MySQL in terms of database size.</a:t>
            </a:r>
            <a:endParaRPr sz="1700"/>
          </a:p>
          <a:p>
            <a:pPr indent="-336550" lvl="0" marL="457200" rtl="0" algn="l">
              <a:spcBef>
                <a:spcPts val="0"/>
              </a:spcBef>
              <a:spcAft>
                <a:spcPts val="0"/>
              </a:spcAft>
              <a:buSzPts val="1700"/>
              <a:buChar char="●"/>
            </a:pPr>
            <a:r>
              <a:rPr lang="en" sz="1700"/>
              <a:t>2 prediction models of estimating </a:t>
            </a:r>
            <a:r>
              <a:rPr lang="en" sz="1700"/>
              <a:t>latency</a:t>
            </a:r>
            <a:r>
              <a:rPr lang="en" sz="1700"/>
              <a:t> from measured data based on 2 approaches-Non-linear Regression is better than Linear Regression for estimating the latency in both MongoDB and MySQL.</a:t>
            </a:r>
            <a:endParaRPr sz="17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9"/>
          <p:cNvSpPr txBox="1"/>
          <p:nvPr>
            <p:ph type="title"/>
          </p:nvPr>
        </p:nvSpPr>
        <p:spPr>
          <a:xfrm>
            <a:off x="490250" y="526350"/>
            <a:ext cx="5618700" cy="613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Bibliography</a:t>
            </a:r>
            <a:endParaRPr/>
          </a:p>
        </p:txBody>
      </p:sp>
      <p:sp>
        <p:nvSpPr>
          <p:cNvPr id="343" name="Google Shape;343;p39"/>
          <p:cNvSpPr txBox="1"/>
          <p:nvPr/>
        </p:nvSpPr>
        <p:spPr>
          <a:xfrm>
            <a:off x="347025" y="1388125"/>
            <a:ext cx="7188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rgbClr val="FFFFFF"/>
                </a:solidFill>
                <a:latin typeface="Roboto"/>
                <a:ea typeface="Roboto"/>
                <a:cs typeface="Roboto"/>
                <a:sym typeface="Roboto"/>
                <a:hlinkClick r:id="rId3">
                  <a:extLst>
                    <a:ext uri="{A12FA001-AC4F-418D-AE19-62706E023703}">
                      <ahyp:hlinkClr val="tx"/>
                    </a:ext>
                  </a:extLst>
                </a:hlinkClick>
              </a:rPr>
              <a:t>https://www.guru99.com/what-is-mongodb.html</a:t>
            </a:r>
            <a:endParaRPr>
              <a:solidFill>
                <a:srgbClr val="FFFFFF"/>
              </a:solidFill>
              <a:latin typeface="Roboto"/>
              <a:ea typeface="Roboto"/>
              <a:cs typeface="Roboto"/>
              <a:sym typeface="Roboto"/>
            </a:endParaRPr>
          </a:p>
          <a:p>
            <a:pPr indent="0" lvl="0" marL="0" rtl="0" algn="l">
              <a:spcBef>
                <a:spcPts val="0"/>
              </a:spcBef>
              <a:spcAft>
                <a:spcPts val="0"/>
              </a:spcAft>
              <a:buNone/>
            </a:pPr>
            <a:r>
              <a:rPr lang="en" u="sng">
                <a:solidFill>
                  <a:srgbClr val="FFFFFF"/>
                </a:solidFill>
                <a:latin typeface="Roboto"/>
                <a:ea typeface="Roboto"/>
                <a:cs typeface="Roboto"/>
                <a:sym typeface="Roboto"/>
                <a:hlinkClick r:id="rId4">
                  <a:extLst>
                    <a:ext uri="{A12FA001-AC4F-418D-AE19-62706E023703}">
                      <ahyp:hlinkClr val="tx"/>
                    </a:ext>
                  </a:extLst>
                </a:hlinkClick>
              </a:rPr>
              <a:t>https://www.mongodb.com/nosql-explained/nosql-vs-sql</a:t>
            </a:r>
            <a:endParaRPr>
              <a:solidFill>
                <a:srgbClr val="FFFFFF"/>
              </a:solidFill>
              <a:latin typeface="Roboto"/>
              <a:ea typeface="Roboto"/>
              <a:cs typeface="Roboto"/>
              <a:sym typeface="Roboto"/>
            </a:endParaRPr>
          </a:p>
          <a:p>
            <a:pPr indent="0" lvl="0" marL="0" rtl="0" algn="l">
              <a:spcBef>
                <a:spcPts val="0"/>
              </a:spcBef>
              <a:spcAft>
                <a:spcPts val="0"/>
              </a:spcAft>
              <a:buNone/>
            </a:pPr>
            <a:r>
              <a:rPr lang="en" u="sng">
                <a:solidFill>
                  <a:srgbClr val="FFFFFF"/>
                </a:solidFill>
                <a:latin typeface="Roboto"/>
                <a:ea typeface="Roboto"/>
                <a:cs typeface="Roboto"/>
                <a:sym typeface="Roboto"/>
                <a:hlinkClick r:id="rId5">
                  <a:extLst>
                    <a:ext uri="{A12FA001-AC4F-418D-AE19-62706E023703}">
                      <ahyp:hlinkClr val="tx"/>
                    </a:ext>
                  </a:extLst>
                </a:hlinkClick>
              </a:rPr>
              <a:t>https://ieeexplore.ieee.org/document/9116940</a:t>
            </a:r>
            <a:endParaRPr>
              <a:solidFill>
                <a:srgbClr val="FFFFFF"/>
              </a:solidFill>
              <a:latin typeface="Roboto"/>
              <a:ea typeface="Roboto"/>
              <a:cs typeface="Roboto"/>
              <a:sym typeface="Roboto"/>
            </a:endParaRPr>
          </a:p>
          <a:p>
            <a:pPr indent="0" lvl="0" marL="0" rtl="0" algn="l">
              <a:spcBef>
                <a:spcPts val="0"/>
              </a:spcBef>
              <a:spcAft>
                <a:spcPts val="0"/>
              </a:spcAft>
              <a:buNone/>
            </a:pPr>
            <a:r>
              <a:rPr lang="en" u="sng">
                <a:solidFill>
                  <a:srgbClr val="FFFFFF"/>
                </a:solidFill>
                <a:latin typeface="Roboto"/>
                <a:ea typeface="Roboto"/>
                <a:cs typeface="Roboto"/>
                <a:sym typeface="Roboto"/>
                <a:hlinkClick r:id="rId6">
                  <a:extLst>
                    <a:ext uri="{A12FA001-AC4F-418D-AE19-62706E023703}">
                      <ahyp:hlinkClr val="tx"/>
                    </a:ext>
                  </a:extLst>
                </a:hlinkClick>
              </a:rPr>
              <a:t>https://www.youtube.com/watch?v=a8Ojk6Fnt6I</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p:txBody>
      </p:sp>
      <p:sp>
        <p:nvSpPr>
          <p:cNvPr id="344" name="Google Shape;344;p39"/>
          <p:cNvSpPr txBox="1"/>
          <p:nvPr/>
        </p:nvSpPr>
        <p:spPr>
          <a:xfrm>
            <a:off x="1908650" y="3780175"/>
            <a:ext cx="52056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400">
                <a:solidFill>
                  <a:srgbClr val="FFFFFF"/>
                </a:solidFill>
                <a:latin typeface="Roboto"/>
                <a:ea typeface="Roboto"/>
                <a:cs typeface="Roboto"/>
                <a:sym typeface="Roboto"/>
              </a:rPr>
              <a:t>THANK YOU</a:t>
            </a:r>
            <a:endParaRPr sz="3400">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IoT i.e, Internet  of Things is a system that is based on sensing , collecting and sharing data.</a:t>
            </a:r>
            <a:endParaRPr/>
          </a:p>
          <a:p>
            <a:pPr indent="0" lvl="0" marL="0" rtl="0" algn="l">
              <a:spcBef>
                <a:spcPts val="1200"/>
              </a:spcBef>
              <a:spcAft>
                <a:spcPts val="0"/>
              </a:spcAft>
              <a:buNone/>
            </a:pPr>
            <a:r>
              <a:rPr lang="en"/>
              <a:t>This generates a </a:t>
            </a:r>
            <a:r>
              <a:rPr lang="en"/>
              <a:t>large</a:t>
            </a:r>
            <a:r>
              <a:rPr lang="en"/>
              <a:t> amount of heterogeneous data like texts, audios, images which needs to be stored and managed efficiently.</a:t>
            </a:r>
            <a:endParaRPr/>
          </a:p>
          <a:p>
            <a:pPr indent="0" lvl="0" marL="0" rtl="0" algn="l">
              <a:spcBef>
                <a:spcPts val="1200"/>
              </a:spcBef>
              <a:spcAft>
                <a:spcPts val="0"/>
              </a:spcAft>
              <a:buNone/>
            </a:pPr>
            <a:r>
              <a:rPr lang="en"/>
              <a:t>Thus the appropriate selection of relational or non-relational DBMSs is a challenge.</a:t>
            </a:r>
            <a:endParaRPr/>
          </a:p>
          <a:p>
            <a:pPr indent="0" lvl="0" marL="0" rtl="0" algn="l">
              <a:spcBef>
                <a:spcPts val="1200"/>
              </a:spcBef>
              <a:spcAft>
                <a:spcPts val="0"/>
              </a:spcAft>
              <a:buNone/>
            </a:pPr>
            <a:r>
              <a:rPr lang="en"/>
              <a:t>Performance evaluation of the Relational and Non-relational DBMS is one of the solutions that help to meet this challenge.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879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it works?</a:t>
            </a:r>
            <a:endParaRPr/>
          </a:p>
        </p:txBody>
      </p:sp>
      <p:sp>
        <p:nvSpPr>
          <p:cNvPr id="104" name="Google Shape;104;p16"/>
          <p:cNvSpPr txBox="1"/>
          <p:nvPr>
            <p:ph idx="1" type="body"/>
          </p:nvPr>
        </p:nvSpPr>
        <p:spPr>
          <a:xfrm>
            <a:off x="311700" y="1074325"/>
            <a:ext cx="8520600" cy="3614700"/>
          </a:xfrm>
          <a:prstGeom prst="rect">
            <a:avLst/>
          </a:prstGeom>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AutoNum type="arabicPeriod"/>
            </a:pPr>
            <a:r>
              <a:rPr lang="en"/>
              <a:t>Data is collected by sensors and transmitted </a:t>
            </a:r>
            <a:endParaRPr/>
          </a:p>
          <a:p>
            <a:pPr indent="0" lvl="0" marL="0" rtl="0" algn="l">
              <a:lnSpc>
                <a:spcPct val="115000"/>
              </a:lnSpc>
              <a:spcBef>
                <a:spcPts val="1200"/>
              </a:spcBef>
              <a:spcAft>
                <a:spcPts val="0"/>
              </a:spcAft>
              <a:buNone/>
            </a:pPr>
            <a:r>
              <a:rPr lang="en"/>
              <a:t>through network to appropriate cloud platform</a:t>
            </a:r>
            <a:endParaRPr/>
          </a:p>
          <a:p>
            <a:pPr indent="-342900" lvl="0" marL="457200" rtl="0" algn="l">
              <a:spcBef>
                <a:spcPts val="1200"/>
              </a:spcBef>
              <a:spcAft>
                <a:spcPts val="0"/>
              </a:spcAft>
              <a:buSzPts val="1800"/>
              <a:buAutoNum type="arabicPeriod"/>
            </a:pPr>
            <a:r>
              <a:rPr lang="en"/>
              <a:t>Databases use the cloud computing </a:t>
            </a:r>
            <a:endParaRPr/>
          </a:p>
          <a:p>
            <a:pPr indent="0" lvl="0" marL="0" rtl="0" algn="l">
              <a:spcBef>
                <a:spcPts val="1200"/>
              </a:spcBef>
              <a:spcAft>
                <a:spcPts val="0"/>
              </a:spcAft>
              <a:buNone/>
            </a:pPr>
            <a:r>
              <a:rPr lang="en"/>
              <a:t>paradigm to optimize , consistency,availability </a:t>
            </a:r>
            <a:endParaRPr/>
          </a:p>
          <a:p>
            <a:pPr indent="0" lvl="0" marL="0" rtl="0" algn="l">
              <a:spcBef>
                <a:spcPts val="1200"/>
              </a:spcBef>
              <a:spcAft>
                <a:spcPts val="0"/>
              </a:spcAft>
              <a:buNone/>
            </a:pPr>
            <a:r>
              <a:rPr lang="en"/>
              <a:t>and partition tolerance.</a:t>
            </a:r>
            <a:endParaRPr/>
          </a:p>
          <a:p>
            <a:pPr indent="-342900" lvl="0" marL="457200" rtl="0" algn="l">
              <a:spcBef>
                <a:spcPts val="1200"/>
              </a:spcBef>
              <a:spcAft>
                <a:spcPts val="0"/>
              </a:spcAft>
              <a:buSzPts val="1800"/>
              <a:buAutoNum type="arabicPeriod"/>
            </a:pPr>
            <a:r>
              <a:rPr lang="en"/>
              <a:t>Finally data is stored in databases after </a:t>
            </a:r>
            <a:endParaRPr/>
          </a:p>
          <a:p>
            <a:pPr indent="0" lvl="0" marL="0" rtl="0" algn="l">
              <a:spcBef>
                <a:spcPts val="1200"/>
              </a:spcBef>
              <a:spcAft>
                <a:spcPts val="0"/>
              </a:spcAft>
              <a:buNone/>
            </a:pPr>
            <a:r>
              <a:rPr lang="en"/>
              <a:t>different manipulation operations done by the</a:t>
            </a:r>
            <a:endParaRPr/>
          </a:p>
          <a:p>
            <a:pPr indent="0" lvl="0" marL="0" rtl="0" algn="l">
              <a:spcBef>
                <a:spcPts val="1200"/>
              </a:spcBef>
              <a:spcAft>
                <a:spcPts val="1200"/>
              </a:spcAft>
              <a:buNone/>
            </a:pPr>
            <a:r>
              <a:rPr lang="en"/>
              <a:t>programming languages.</a:t>
            </a:r>
            <a:endParaRPr/>
          </a:p>
        </p:txBody>
      </p:sp>
      <p:pic>
        <p:nvPicPr>
          <p:cNvPr id="105" name="Google Shape;105;p16"/>
          <p:cNvPicPr preferRelativeResize="0"/>
          <p:nvPr/>
        </p:nvPicPr>
        <p:blipFill>
          <a:blip r:embed="rId3">
            <a:alphaModFix/>
          </a:blip>
          <a:stretch>
            <a:fillRect/>
          </a:stretch>
        </p:blipFill>
        <p:spPr>
          <a:xfrm>
            <a:off x="5449275" y="1152650"/>
            <a:ext cx="3554250" cy="2693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250"/>
              <a:t>MySQL / SQL Databases </a:t>
            </a:r>
            <a:r>
              <a:rPr lang="en" sz="2340"/>
              <a:t>                 MongoDB/NoSQL Databases</a:t>
            </a:r>
            <a:endParaRPr sz="2340"/>
          </a:p>
        </p:txBody>
      </p:sp>
      <p:sp>
        <p:nvSpPr>
          <p:cNvPr id="111" name="Google Shape;111;p17"/>
          <p:cNvSpPr txBox="1"/>
          <p:nvPr>
            <p:ph idx="1" type="body"/>
          </p:nvPr>
        </p:nvSpPr>
        <p:spPr>
          <a:xfrm>
            <a:off x="311700" y="1017800"/>
            <a:ext cx="3999900" cy="2155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Requires predefined schemas.</a:t>
            </a:r>
            <a:endParaRPr sz="1800"/>
          </a:p>
          <a:p>
            <a:pPr indent="-342900" lvl="0" marL="457200" rtl="0" algn="l">
              <a:spcBef>
                <a:spcPts val="0"/>
              </a:spcBef>
              <a:spcAft>
                <a:spcPts val="0"/>
              </a:spcAft>
              <a:buSzPts val="1800"/>
              <a:buChar char="●"/>
            </a:pPr>
            <a:r>
              <a:rPr lang="en" sz="1800"/>
              <a:t>Stores data in tables with specified fields only.</a:t>
            </a:r>
            <a:endParaRPr sz="1800"/>
          </a:p>
          <a:p>
            <a:pPr indent="-342900" lvl="0" marL="457200" rtl="0" algn="l">
              <a:spcBef>
                <a:spcPts val="0"/>
              </a:spcBef>
              <a:spcAft>
                <a:spcPts val="0"/>
              </a:spcAft>
              <a:buSzPts val="1800"/>
              <a:buChar char="●"/>
            </a:pPr>
            <a:r>
              <a:rPr lang="en" sz="1800"/>
              <a:t>A change in this structure would would be very difficult and disruptive . </a:t>
            </a:r>
            <a:endParaRPr/>
          </a:p>
        </p:txBody>
      </p:sp>
      <p:sp>
        <p:nvSpPr>
          <p:cNvPr id="112" name="Google Shape;112;p17"/>
          <p:cNvSpPr txBox="1"/>
          <p:nvPr>
            <p:ph idx="2" type="body"/>
          </p:nvPr>
        </p:nvSpPr>
        <p:spPr>
          <a:xfrm>
            <a:off x="4832400" y="1017875"/>
            <a:ext cx="3999900" cy="2155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Document-oriented database.</a:t>
            </a:r>
            <a:endParaRPr sz="1800"/>
          </a:p>
          <a:p>
            <a:pPr indent="-342900" lvl="0" marL="457200" rtl="0" algn="l">
              <a:spcBef>
                <a:spcPts val="0"/>
              </a:spcBef>
              <a:spcAft>
                <a:spcPts val="0"/>
              </a:spcAft>
              <a:buSzPts val="1800"/>
              <a:buChar char="●"/>
            </a:pPr>
            <a:r>
              <a:rPr lang="en" sz="1800"/>
              <a:t>Stores data as documents in the  form of JSON objects.</a:t>
            </a:r>
            <a:endParaRPr sz="1800"/>
          </a:p>
          <a:p>
            <a:pPr indent="-342900" lvl="0" marL="457200" rtl="0" algn="l">
              <a:spcBef>
                <a:spcPts val="0"/>
              </a:spcBef>
              <a:spcAft>
                <a:spcPts val="0"/>
              </a:spcAft>
              <a:buSzPts val="1800"/>
              <a:buChar char="●"/>
            </a:pPr>
            <a:r>
              <a:rPr lang="en" sz="1800"/>
              <a:t>Documents are organised in “collections’’ .</a:t>
            </a:r>
            <a:endParaRPr sz="1800"/>
          </a:p>
          <a:p>
            <a:pPr indent="-342900" lvl="0" marL="457200" rtl="0" algn="l">
              <a:spcBef>
                <a:spcPts val="0"/>
              </a:spcBef>
              <a:spcAft>
                <a:spcPts val="0"/>
              </a:spcAft>
              <a:buSzPts val="1800"/>
              <a:buChar char="●"/>
            </a:pPr>
            <a:r>
              <a:rPr lang="en" sz="1800"/>
              <a:t>Dynamic schema .</a:t>
            </a:r>
            <a:endParaRPr sz="1800"/>
          </a:p>
        </p:txBody>
      </p:sp>
      <p:sp>
        <p:nvSpPr>
          <p:cNvPr id="113" name="Google Shape;113;p17"/>
          <p:cNvSpPr txBox="1"/>
          <p:nvPr/>
        </p:nvSpPr>
        <p:spPr>
          <a:xfrm>
            <a:off x="556350" y="3358750"/>
            <a:ext cx="80313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Thus, their </a:t>
            </a:r>
            <a:r>
              <a:rPr lang="en" sz="1800">
                <a:latin typeface="Roboto"/>
                <a:ea typeface="Roboto"/>
                <a:cs typeface="Roboto"/>
                <a:sym typeface="Roboto"/>
              </a:rPr>
              <a:t>performance</a:t>
            </a:r>
            <a:r>
              <a:rPr lang="en" sz="1800">
                <a:latin typeface="Roboto"/>
                <a:ea typeface="Roboto"/>
                <a:cs typeface="Roboto"/>
                <a:sym typeface="Roboto"/>
              </a:rPr>
              <a:t> evaluation is done on the basis of </a:t>
            </a:r>
            <a:r>
              <a:rPr b="1" lang="en" sz="1800">
                <a:latin typeface="Roboto"/>
                <a:ea typeface="Roboto"/>
                <a:cs typeface="Roboto"/>
                <a:sym typeface="Roboto"/>
              </a:rPr>
              <a:t>latency</a:t>
            </a:r>
            <a:r>
              <a:rPr lang="en" sz="1800">
                <a:latin typeface="Roboto"/>
                <a:ea typeface="Roboto"/>
                <a:cs typeface="Roboto"/>
                <a:sym typeface="Roboto"/>
              </a:rPr>
              <a:t> (access time) , </a:t>
            </a:r>
            <a:r>
              <a:rPr b="1" lang="en" sz="1800">
                <a:latin typeface="Roboto"/>
                <a:ea typeface="Roboto"/>
                <a:cs typeface="Roboto"/>
                <a:sym typeface="Roboto"/>
              </a:rPr>
              <a:t>database</a:t>
            </a:r>
            <a:r>
              <a:rPr b="1" lang="en" sz="1800">
                <a:latin typeface="Roboto"/>
                <a:ea typeface="Roboto"/>
                <a:cs typeface="Roboto"/>
                <a:sym typeface="Roboto"/>
              </a:rPr>
              <a:t> size </a:t>
            </a:r>
            <a:r>
              <a:rPr lang="en" sz="1800">
                <a:latin typeface="Roboto"/>
                <a:ea typeface="Roboto"/>
                <a:cs typeface="Roboto"/>
                <a:sym typeface="Roboto"/>
              </a:rPr>
              <a:t>and also cloud server </a:t>
            </a:r>
            <a:r>
              <a:rPr lang="en" sz="1800">
                <a:latin typeface="Roboto"/>
                <a:ea typeface="Roboto"/>
                <a:cs typeface="Roboto"/>
                <a:sym typeface="Roboto"/>
              </a:rPr>
              <a:t>hardware</a:t>
            </a:r>
            <a:r>
              <a:rPr lang="en" sz="1800">
                <a:latin typeface="Roboto"/>
                <a:ea typeface="Roboto"/>
                <a:cs typeface="Roboto"/>
                <a:sym typeface="Roboto"/>
              </a:rPr>
              <a:t> </a:t>
            </a:r>
            <a:r>
              <a:rPr lang="en" sz="1800">
                <a:latin typeface="Roboto"/>
                <a:ea typeface="Roboto"/>
                <a:cs typeface="Roboto"/>
                <a:sym typeface="Roboto"/>
              </a:rPr>
              <a:t>specifications</a:t>
            </a:r>
            <a:r>
              <a:rPr lang="en" sz="1800">
                <a:latin typeface="Roboto"/>
                <a:ea typeface="Roboto"/>
                <a:cs typeface="Roboto"/>
                <a:sym typeface="Roboto"/>
              </a:rPr>
              <a:t>. Also, a </a:t>
            </a:r>
            <a:r>
              <a:rPr lang="en" sz="1800">
                <a:latin typeface="Roboto"/>
                <a:ea typeface="Roboto"/>
                <a:cs typeface="Roboto"/>
                <a:sym typeface="Roboto"/>
              </a:rPr>
              <a:t>statistical</a:t>
            </a:r>
            <a:r>
              <a:rPr lang="en" sz="1800">
                <a:latin typeface="Roboto"/>
                <a:ea typeface="Roboto"/>
                <a:cs typeface="Roboto"/>
                <a:sym typeface="Roboto"/>
              </a:rPr>
              <a:t> analysis is introduced to predict the best DBMS you should use.</a:t>
            </a:r>
            <a:endParaRPr sz="18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p:nvPr/>
        </p:nvSpPr>
        <p:spPr>
          <a:xfrm>
            <a:off x="3332150" y="260275"/>
            <a:ext cx="2232900" cy="1001100"/>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FFFFFF"/>
                </a:solidFill>
                <a:latin typeface="Roboto"/>
                <a:ea typeface="Roboto"/>
                <a:cs typeface="Roboto"/>
                <a:sym typeface="Roboto"/>
              </a:rPr>
              <a:t>EXPERIMENT FOR PERFORMANCE EVALUATION</a:t>
            </a:r>
            <a:endParaRPr sz="2100">
              <a:solidFill>
                <a:srgbClr val="FFFFFF"/>
              </a:solidFill>
            </a:endParaRPr>
          </a:p>
        </p:txBody>
      </p:sp>
      <p:sp>
        <p:nvSpPr>
          <p:cNvPr id="119" name="Google Shape;119;p18"/>
          <p:cNvSpPr/>
          <p:nvPr/>
        </p:nvSpPr>
        <p:spPr>
          <a:xfrm>
            <a:off x="6140275" y="2071200"/>
            <a:ext cx="2421000" cy="10011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Roboto"/>
                <a:ea typeface="Roboto"/>
                <a:cs typeface="Roboto"/>
                <a:sym typeface="Roboto"/>
              </a:rPr>
              <a:t>PROPOSES A PREDICTION MODEL ON MEASURED DATA FROM EXPERIMENTS</a:t>
            </a:r>
            <a:endParaRPr sz="1700">
              <a:solidFill>
                <a:srgbClr val="FFFFFF"/>
              </a:solidFill>
            </a:endParaRPr>
          </a:p>
        </p:txBody>
      </p:sp>
      <p:sp>
        <p:nvSpPr>
          <p:cNvPr id="120" name="Google Shape;120;p18"/>
          <p:cNvSpPr/>
          <p:nvPr/>
        </p:nvSpPr>
        <p:spPr>
          <a:xfrm>
            <a:off x="334725" y="2137950"/>
            <a:ext cx="2082300" cy="8676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INCREASING WORKLOADS</a:t>
            </a:r>
            <a:endParaRPr sz="2000">
              <a:solidFill>
                <a:srgbClr val="FFFFFF"/>
              </a:solidFill>
            </a:endParaRPr>
          </a:p>
        </p:txBody>
      </p:sp>
      <p:cxnSp>
        <p:nvCxnSpPr>
          <p:cNvPr id="121" name="Google Shape;121;p18"/>
          <p:cNvCxnSpPr>
            <a:stCxn id="118" idx="2"/>
          </p:cNvCxnSpPr>
          <p:nvPr/>
        </p:nvCxnSpPr>
        <p:spPr>
          <a:xfrm flipH="1" rot="-5400000">
            <a:off x="5674550" y="35425"/>
            <a:ext cx="449100" cy="2901000"/>
          </a:xfrm>
          <a:prstGeom prst="bentConnector2">
            <a:avLst/>
          </a:prstGeom>
          <a:noFill/>
          <a:ln cap="flat" cmpd="sng" w="9525">
            <a:solidFill>
              <a:srgbClr val="C2C2C2"/>
            </a:solidFill>
            <a:prstDash val="solid"/>
            <a:round/>
            <a:headEnd len="sm" w="sm" type="none"/>
            <a:tailEnd len="sm" w="sm" type="none"/>
          </a:ln>
        </p:spPr>
      </p:cxnSp>
      <p:cxnSp>
        <p:nvCxnSpPr>
          <p:cNvPr id="122" name="Google Shape;122;p18"/>
          <p:cNvCxnSpPr>
            <a:stCxn id="120" idx="0"/>
            <a:endCxn id="118" idx="2"/>
          </p:cNvCxnSpPr>
          <p:nvPr/>
        </p:nvCxnSpPr>
        <p:spPr>
          <a:xfrm rot="-5400000">
            <a:off x="2473875" y="163350"/>
            <a:ext cx="876600" cy="3072600"/>
          </a:xfrm>
          <a:prstGeom prst="bentConnector3">
            <a:avLst>
              <a:gd fmla="val 48777" name="adj1"/>
            </a:avLst>
          </a:prstGeom>
          <a:noFill/>
          <a:ln cap="flat" cmpd="sng" w="9525">
            <a:solidFill>
              <a:srgbClr val="C2C2C2"/>
            </a:solidFill>
            <a:prstDash val="solid"/>
            <a:round/>
            <a:headEnd len="sm" w="sm" type="none"/>
            <a:tailEnd len="sm" w="sm" type="none"/>
          </a:ln>
        </p:spPr>
      </p:cxnSp>
      <p:sp>
        <p:nvSpPr>
          <p:cNvPr id="123" name="Google Shape;123;p18"/>
          <p:cNvSpPr/>
          <p:nvPr/>
        </p:nvSpPr>
        <p:spPr>
          <a:xfrm>
            <a:off x="3144038" y="2136562"/>
            <a:ext cx="2421000" cy="8676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IMPROVING CAPABILITIES OF CLOUD INSTANCE</a:t>
            </a:r>
            <a:endParaRPr sz="1800">
              <a:solidFill>
                <a:srgbClr val="FFFFFF"/>
              </a:solidFill>
            </a:endParaRPr>
          </a:p>
        </p:txBody>
      </p:sp>
      <p:cxnSp>
        <p:nvCxnSpPr>
          <p:cNvPr id="124" name="Google Shape;124;p18"/>
          <p:cNvCxnSpPr/>
          <p:nvPr/>
        </p:nvCxnSpPr>
        <p:spPr>
          <a:xfrm flipH="1" rot="10800000">
            <a:off x="7350775" y="1735075"/>
            <a:ext cx="8100" cy="348300"/>
          </a:xfrm>
          <a:prstGeom prst="straightConnector1">
            <a:avLst/>
          </a:prstGeom>
          <a:noFill/>
          <a:ln cap="flat" cmpd="sng" w="9525">
            <a:solidFill>
              <a:srgbClr val="C2C2C2"/>
            </a:solidFill>
            <a:prstDash val="solid"/>
            <a:round/>
            <a:headEnd len="med" w="med" type="none"/>
            <a:tailEnd len="med" w="med" type="none"/>
          </a:ln>
        </p:spPr>
      </p:cxnSp>
      <p:cxnSp>
        <p:nvCxnSpPr>
          <p:cNvPr id="125" name="Google Shape;125;p18"/>
          <p:cNvCxnSpPr>
            <a:stCxn id="120" idx="2"/>
          </p:cNvCxnSpPr>
          <p:nvPr/>
        </p:nvCxnSpPr>
        <p:spPr>
          <a:xfrm>
            <a:off x="1375875" y="3005550"/>
            <a:ext cx="0" cy="762300"/>
          </a:xfrm>
          <a:prstGeom prst="straightConnector1">
            <a:avLst/>
          </a:prstGeom>
          <a:noFill/>
          <a:ln cap="flat" cmpd="sng" w="19050">
            <a:solidFill>
              <a:schemeClr val="dk2"/>
            </a:solidFill>
            <a:prstDash val="solid"/>
            <a:round/>
            <a:headEnd len="med" w="med" type="none"/>
            <a:tailEnd len="med" w="med" type="triangle"/>
          </a:ln>
        </p:spPr>
      </p:cxnSp>
      <p:sp>
        <p:nvSpPr>
          <p:cNvPr id="126" name="Google Shape;126;p18"/>
          <p:cNvSpPr txBox="1"/>
          <p:nvPr/>
        </p:nvSpPr>
        <p:spPr>
          <a:xfrm>
            <a:off x="458575" y="3814600"/>
            <a:ext cx="255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latin typeface="Roboto"/>
                <a:ea typeface="Roboto"/>
                <a:cs typeface="Roboto"/>
                <a:sym typeface="Roboto"/>
              </a:rPr>
              <a:t>Compares DBs handling large amount of data</a:t>
            </a:r>
            <a:endParaRPr b="1">
              <a:solidFill>
                <a:srgbClr val="0000FF"/>
              </a:solidFill>
              <a:latin typeface="Roboto"/>
              <a:ea typeface="Roboto"/>
              <a:cs typeface="Roboto"/>
              <a:sym typeface="Roboto"/>
            </a:endParaRPr>
          </a:p>
        </p:txBody>
      </p:sp>
      <p:cxnSp>
        <p:nvCxnSpPr>
          <p:cNvPr id="127" name="Google Shape;127;p18"/>
          <p:cNvCxnSpPr/>
          <p:nvPr/>
        </p:nvCxnSpPr>
        <p:spPr>
          <a:xfrm>
            <a:off x="4354550" y="3005550"/>
            <a:ext cx="0" cy="762300"/>
          </a:xfrm>
          <a:prstGeom prst="straightConnector1">
            <a:avLst/>
          </a:prstGeom>
          <a:noFill/>
          <a:ln cap="flat" cmpd="sng" w="19050">
            <a:solidFill>
              <a:schemeClr val="dk2"/>
            </a:solidFill>
            <a:prstDash val="solid"/>
            <a:round/>
            <a:headEnd len="med" w="med" type="none"/>
            <a:tailEnd len="med" w="med" type="triangle"/>
          </a:ln>
        </p:spPr>
      </p:cxnSp>
      <p:sp>
        <p:nvSpPr>
          <p:cNvPr id="128" name="Google Shape;128;p18"/>
          <p:cNvSpPr txBox="1"/>
          <p:nvPr/>
        </p:nvSpPr>
        <p:spPr>
          <a:xfrm>
            <a:off x="3332150" y="3879325"/>
            <a:ext cx="223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latin typeface="Roboto"/>
                <a:ea typeface="Roboto"/>
                <a:cs typeface="Roboto"/>
                <a:sym typeface="Roboto"/>
              </a:rPr>
              <a:t>Decides </a:t>
            </a:r>
            <a:r>
              <a:rPr b="1" lang="en">
                <a:solidFill>
                  <a:srgbClr val="0000FF"/>
                </a:solidFill>
                <a:latin typeface="Roboto"/>
                <a:ea typeface="Roboto"/>
                <a:cs typeface="Roboto"/>
                <a:sym typeface="Roboto"/>
              </a:rPr>
              <a:t>which</a:t>
            </a:r>
            <a:r>
              <a:rPr b="1" lang="en">
                <a:solidFill>
                  <a:srgbClr val="0000FF"/>
                </a:solidFill>
                <a:latin typeface="Roboto"/>
                <a:ea typeface="Roboto"/>
                <a:cs typeface="Roboto"/>
                <a:sym typeface="Roboto"/>
              </a:rPr>
              <a:t> DB can save resources better</a:t>
            </a:r>
            <a:endParaRPr b="1">
              <a:solidFill>
                <a:srgbClr val="0000FF"/>
              </a:solidFill>
              <a:latin typeface="Roboto"/>
              <a:ea typeface="Roboto"/>
              <a:cs typeface="Roboto"/>
              <a:sym typeface="Roboto"/>
            </a:endParaRPr>
          </a:p>
        </p:txBody>
      </p:sp>
      <p:cxnSp>
        <p:nvCxnSpPr>
          <p:cNvPr id="129" name="Google Shape;129;p18"/>
          <p:cNvCxnSpPr>
            <a:stCxn id="119" idx="2"/>
          </p:cNvCxnSpPr>
          <p:nvPr/>
        </p:nvCxnSpPr>
        <p:spPr>
          <a:xfrm>
            <a:off x="7350775" y="3072300"/>
            <a:ext cx="8100" cy="745200"/>
          </a:xfrm>
          <a:prstGeom prst="straightConnector1">
            <a:avLst/>
          </a:prstGeom>
          <a:noFill/>
          <a:ln cap="flat" cmpd="sng" w="19050">
            <a:solidFill>
              <a:schemeClr val="dk2"/>
            </a:solidFill>
            <a:prstDash val="solid"/>
            <a:round/>
            <a:headEnd len="med" w="med" type="none"/>
            <a:tailEnd len="med" w="med" type="triangle"/>
          </a:ln>
        </p:spPr>
      </p:cxnSp>
      <p:sp>
        <p:nvSpPr>
          <p:cNvPr id="130" name="Google Shape;130;p18"/>
          <p:cNvSpPr txBox="1"/>
          <p:nvPr/>
        </p:nvSpPr>
        <p:spPr>
          <a:xfrm>
            <a:off x="6494450" y="3916500"/>
            <a:ext cx="2367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latin typeface="Roboto"/>
                <a:ea typeface="Roboto"/>
                <a:cs typeface="Roboto"/>
                <a:sym typeface="Roboto"/>
              </a:rPr>
              <a:t>2 approaches to estimate latency in terms of data size and instance performance</a:t>
            </a:r>
            <a:endParaRPr b="1">
              <a:solidFill>
                <a:srgbClr val="0000FF"/>
              </a:solidFill>
              <a:latin typeface="Roboto"/>
              <a:ea typeface="Roboto"/>
              <a:cs typeface="Roboto"/>
              <a:sym typeface="Roboto"/>
            </a:endParaRPr>
          </a:p>
        </p:txBody>
      </p:sp>
      <p:cxnSp>
        <p:nvCxnSpPr>
          <p:cNvPr id="131" name="Google Shape;131;p18"/>
          <p:cNvCxnSpPr>
            <a:stCxn id="123" idx="0"/>
          </p:cNvCxnSpPr>
          <p:nvPr/>
        </p:nvCxnSpPr>
        <p:spPr>
          <a:xfrm rot="-5400000">
            <a:off x="4148438" y="1842562"/>
            <a:ext cx="500100" cy="87900"/>
          </a:xfrm>
          <a:prstGeom prst="bentConnector3">
            <a:avLst>
              <a:gd fmla="val 50000" name="adj1"/>
            </a:avLst>
          </a:prstGeom>
          <a:noFill/>
          <a:ln cap="flat" cmpd="sng" w="9525">
            <a:solidFill>
              <a:srgbClr val="C2C2C2"/>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Hardware and 	Software for the experiment</a:t>
            </a:r>
            <a:endParaRPr/>
          </a:p>
        </p:txBody>
      </p:sp>
      <p:sp>
        <p:nvSpPr>
          <p:cNvPr id="137" name="Google Shape;137;p19"/>
          <p:cNvSpPr txBox="1"/>
          <p:nvPr>
            <p:ph idx="1" type="body"/>
          </p:nvPr>
        </p:nvSpPr>
        <p:spPr>
          <a:xfrm>
            <a:off x="311700" y="1229875"/>
            <a:ext cx="8520600" cy="374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Node.JS LTS version 10.16.3 and NPM version 6.10.2 -- to process the collected data.</a:t>
            </a:r>
            <a:endParaRPr/>
          </a:p>
          <a:p>
            <a:pPr indent="0" lvl="0" marL="0" rtl="0" algn="l">
              <a:spcBef>
                <a:spcPts val="1200"/>
              </a:spcBef>
              <a:spcAft>
                <a:spcPts val="0"/>
              </a:spcAft>
              <a:buNone/>
            </a:pPr>
            <a:r>
              <a:rPr lang="en"/>
              <a:t>Ubuntu 16.04 LTS version -- operating system to setup MongoDB, MySQL and Node.JS. </a:t>
            </a:r>
            <a:endParaRPr/>
          </a:p>
          <a:p>
            <a:pPr indent="0" lvl="0" marL="0" rtl="0" algn="l">
              <a:spcBef>
                <a:spcPts val="1200"/>
              </a:spcBef>
              <a:spcAft>
                <a:spcPts val="0"/>
              </a:spcAft>
              <a:buNone/>
            </a:pPr>
            <a:r>
              <a:rPr lang="en"/>
              <a:t>Elastic Compute Cloud (EC2) </a:t>
            </a:r>
            <a:r>
              <a:rPr lang="en"/>
              <a:t>instance</a:t>
            </a:r>
            <a:r>
              <a:rPr lang="en"/>
              <a:t> is used during the implementation of this comparison.</a:t>
            </a:r>
            <a:endParaRPr/>
          </a:p>
          <a:p>
            <a:pPr indent="0" lvl="0" marL="0" rtl="0" algn="l">
              <a:spcBef>
                <a:spcPts val="1200"/>
              </a:spcBef>
              <a:spcAft>
                <a:spcPts val="1200"/>
              </a:spcAft>
              <a:buNone/>
            </a:pPr>
            <a:r>
              <a:t/>
            </a:r>
            <a:endParaRPr/>
          </a:p>
        </p:txBody>
      </p:sp>
      <p:pic>
        <p:nvPicPr>
          <p:cNvPr id="138" name="Google Shape;138;p19"/>
          <p:cNvPicPr preferRelativeResize="0"/>
          <p:nvPr/>
        </p:nvPicPr>
        <p:blipFill>
          <a:blip r:embed="rId3">
            <a:alphaModFix/>
          </a:blip>
          <a:stretch>
            <a:fillRect/>
          </a:stretch>
        </p:blipFill>
        <p:spPr>
          <a:xfrm>
            <a:off x="1704475" y="3188800"/>
            <a:ext cx="4728000" cy="1710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265500" y="320725"/>
            <a:ext cx="4045200" cy="745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sz="3680"/>
              <a:t>MySQL DB setup</a:t>
            </a:r>
            <a:endParaRPr sz="3680"/>
          </a:p>
        </p:txBody>
      </p:sp>
      <p:pic>
        <p:nvPicPr>
          <p:cNvPr id="144" name="Google Shape;144;p20"/>
          <p:cNvPicPr preferRelativeResize="0"/>
          <p:nvPr/>
        </p:nvPicPr>
        <p:blipFill>
          <a:blip r:embed="rId3">
            <a:alphaModFix/>
          </a:blip>
          <a:stretch>
            <a:fillRect/>
          </a:stretch>
        </p:blipFill>
        <p:spPr>
          <a:xfrm>
            <a:off x="91725" y="1169900"/>
            <a:ext cx="4392749" cy="2948200"/>
          </a:xfrm>
          <a:prstGeom prst="rect">
            <a:avLst/>
          </a:prstGeom>
          <a:noFill/>
          <a:ln>
            <a:noFill/>
          </a:ln>
        </p:spPr>
      </p:pic>
      <p:pic>
        <p:nvPicPr>
          <p:cNvPr id="145" name="Google Shape;145;p20"/>
          <p:cNvPicPr preferRelativeResize="0"/>
          <p:nvPr/>
        </p:nvPicPr>
        <p:blipFill>
          <a:blip r:embed="rId4">
            <a:alphaModFix/>
          </a:blip>
          <a:stretch>
            <a:fillRect/>
          </a:stretch>
        </p:blipFill>
        <p:spPr>
          <a:xfrm>
            <a:off x="4707550" y="111575"/>
            <a:ext cx="4315000" cy="3346350"/>
          </a:xfrm>
          <a:prstGeom prst="rect">
            <a:avLst/>
          </a:prstGeom>
          <a:noFill/>
          <a:ln>
            <a:noFill/>
          </a:ln>
        </p:spPr>
      </p:pic>
      <p:sp>
        <p:nvSpPr>
          <p:cNvPr id="146" name="Google Shape;146;p20"/>
          <p:cNvSpPr txBox="1"/>
          <p:nvPr/>
        </p:nvSpPr>
        <p:spPr>
          <a:xfrm>
            <a:off x="334625" y="4585775"/>
            <a:ext cx="27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One </a:t>
            </a:r>
            <a:r>
              <a:rPr lang="en">
                <a:latin typeface="Roboto"/>
                <a:ea typeface="Roboto"/>
                <a:cs typeface="Roboto"/>
                <a:sym typeface="Roboto"/>
              </a:rPr>
              <a:t>sensor</a:t>
            </a:r>
            <a:r>
              <a:rPr lang="en">
                <a:latin typeface="Roboto"/>
                <a:ea typeface="Roboto"/>
                <a:cs typeface="Roboto"/>
                <a:sym typeface="Roboto"/>
              </a:rPr>
              <a:t> scenario</a:t>
            </a:r>
            <a:endParaRPr>
              <a:latin typeface="Roboto"/>
              <a:ea typeface="Roboto"/>
              <a:cs typeface="Roboto"/>
              <a:sym typeface="Roboto"/>
            </a:endParaRPr>
          </a:p>
        </p:txBody>
      </p:sp>
      <p:sp>
        <p:nvSpPr>
          <p:cNvPr id="147" name="Google Shape;147;p20"/>
          <p:cNvSpPr txBox="1"/>
          <p:nvPr/>
        </p:nvSpPr>
        <p:spPr>
          <a:xfrm>
            <a:off x="4722100" y="3631425"/>
            <a:ext cx="4300500" cy="120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SQL statements to create 2 tables for MySQL DB.</a:t>
            </a:r>
            <a:endParaRPr>
              <a:solidFill>
                <a:schemeClr val="lt1"/>
              </a:solidFill>
              <a:latin typeface="Roboto"/>
              <a:ea typeface="Roboto"/>
              <a:cs typeface="Roboto"/>
              <a:sym typeface="Roboto"/>
            </a:endParaRPr>
          </a:p>
          <a:p>
            <a:pPr indent="0" lvl="0" marL="0" rtl="0" algn="l">
              <a:lnSpc>
                <a:spcPct val="115000"/>
              </a:lnSpc>
              <a:spcBef>
                <a:spcPts val="1200"/>
              </a:spcBef>
              <a:spcAft>
                <a:spcPts val="0"/>
              </a:spcAft>
              <a:buNone/>
            </a:pPr>
            <a:r>
              <a:rPr lang="en">
                <a:solidFill>
                  <a:schemeClr val="lt1"/>
                </a:solidFill>
                <a:latin typeface="Roboto"/>
                <a:ea typeface="Roboto"/>
                <a:cs typeface="Roboto"/>
                <a:sym typeface="Roboto"/>
              </a:rPr>
              <a:t>station_location :   saves location of every station.</a:t>
            </a:r>
            <a:endParaRPr>
              <a:solidFill>
                <a:schemeClr val="lt1"/>
              </a:solidFill>
              <a:latin typeface="Roboto"/>
              <a:ea typeface="Roboto"/>
              <a:cs typeface="Roboto"/>
              <a:sym typeface="Roboto"/>
            </a:endParaRPr>
          </a:p>
          <a:p>
            <a:pPr indent="0" lvl="0" marL="0" rtl="0" algn="l">
              <a:lnSpc>
                <a:spcPct val="115000"/>
              </a:lnSpc>
              <a:spcBef>
                <a:spcPts val="1200"/>
              </a:spcBef>
              <a:spcAft>
                <a:spcPts val="1200"/>
              </a:spcAft>
              <a:buNone/>
            </a:pPr>
            <a:r>
              <a:rPr lang="en">
                <a:solidFill>
                  <a:schemeClr val="lt1"/>
                </a:solidFill>
                <a:latin typeface="Roboto"/>
                <a:ea typeface="Roboto"/>
                <a:cs typeface="Roboto"/>
                <a:sym typeface="Roboto"/>
              </a:rPr>
              <a:t>town_name: stores sensor’s information.</a:t>
            </a:r>
            <a:endParaRPr>
              <a:solidFill>
                <a:schemeClr val="l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265500" y="184375"/>
            <a:ext cx="4097100" cy="732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600"/>
              <a:t>MongoDB DB setup</a:t>
            </a:r>
            <a:endParaRPr sz="3600"/>
          </a:p>
        </p:txBody>
      </p:sp>
      <p:pic>
        <p:nvPicPr>
          <p:cNvPr id="153" name="Google Shape;153;p21"/>
          <p:cNvPicPr preferRelativeResize="0"/>
          <p:nvPr/>
        </p:nvPicPr>
        <p:blipFill>
          <a:blip r:embed="rId3">
            <a:alphaModFix/>
          </a:blip>
          <a:stretch>
            <a:fillRect/>
          </a:stretch>
        </p:blipFill>
        <p:spPr>
          <a:xfrm>
            <a:off x="517525" y="917275"/>
            <a:ext cx="3593056" cy="2411500"/>
          </a:xfrm>
          <a:prstGeom prst="rect">
            <a:avLst/>
          </a:prstGeom>
          <a:noFill/>
          <a:ln>
            <a:noFill/>
          </a:ln>
        </p:spPr>
      </p:pic>
      <p:pic>
        <p:nvPicPr>
          <p:cNvPr id="154" name="Google Shape;154;p21"/>
          <p:cNvPicPr preferRelativeResize="0"/>
          <p:nvPr/>
        </p:nvPicPr>
        <p:blipFill>
          <a:blip r:embed="rId4">
            <a:alphaModFix/>
          </a:blip>
          <a:stretch>
            <a:fillRect/>
          </a:stretch>
        </p:blipFill>
        <p:spPr>
          <a:xfrm>
            <a:off x="4651350" y="110025"/>
            <a:ext cx="4431450" cy="3218750"/>
          </a:xfrm>
          <a:prstGeom prst="rect">
            <a:avLst/>
          </a:prstGeom>
          <a:noFill/>
          <a:ln>
            <a:noFill/>
          </a:ln>
        </p:spPr>
      </p:pic>
      <p:sp>
        <p:nvSpPr>
          <p:cNvPr id="155" name="Google Shape;155;p21"/>
          <p:cNvSpPr txBox="1"/>
          <p:nvPr/>
        </p:nvSpPr>
        <p:spPr>
          <a:xfrm>
            <a:off x="322250" y="3594250"/>
            <a:ext cx="3788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 models in MongoDB - reference, embedded and hybrid.</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Hybrid →reference + embedded, comparatively occupies less size of memory.</a:t>
            </a:r>
            <a:endParaRPr>
              <a:latin typeface="Roboto"/>
              <a:ea typeface="Roboto"/>
              <a:cs typeface="Roboto"/>
              <a:sym typeface="Roboto"/>
            </a:endParaRPr>
          </a:p>
        </p:txBody>
      </p:sp>
      <p:sp>
        <p:nvSpPr>
          <p:cNvPr id="156" name="Google Shape;156;p21"/>
          <p:cNvSpPr txBox="1"/>
          <p:nvPr/>
        </p:nvSpPr>
        <p:spPr>
          <a:xfrm>
            <a:off x="4771675" y="3495100"/>
            <a:ext cx="4311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Roboto"/>
                <a:ea typeface="Roboto"/>
                <a:cs typeface="Roboto"/>
                <a:sym typeface="Roboto"/>
              </a:rPr>
              <a:t>2 collections created using MongoDB queries.</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Reference model - when a field of a document is referenced in another document</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Embedded model - document within a document.</a:t>
            </a:r>
            <a:endParaRPr>
              <a:solidFill>
                <a:srgbClr val="FFFFF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