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2b19764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2b19764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1424c1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1424c1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41424c1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41424c1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41424c1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41424c1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41424c11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41424c11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41424c1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41424c1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41424c11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41424c11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41424c11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41424c11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41424c11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41424c11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41424c11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41424c11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41424c1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41424c1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41424c11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41424c11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41424c11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41424c11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41424c11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41424c11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41424c11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41424c11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41424c11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41424c11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41424c11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41424c11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2b19764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2b19764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41424c1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41424c1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41424c1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41424c1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41424c1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41424c1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41424c11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41424c11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41424c11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41424c11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1424c11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41424c11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41424c11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41424c11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ODE-RNN Based Flood Forecasting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72150" y="3445975"/>
            <a:ext cx="78600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By Karneedi Yasaswini Bala Aparna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21CE31008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942000" y="367475"/>
            <a:ext cx="6788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Hirakud inflow (red) shows sharp spikes during monsoon periods likely due to intense rainfall events.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 Rainfall (blue) and Runoff (green) exhibit seasonal variability with moderate peaks.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 Discharge excluding Hirakud (orange) aligns with general runoff patterns, showing response delays to rainfall.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inflow to Hirakud reservoir is highly dynamic and strongly influenced by upstream rainfall and runoff.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plot justifies the need for time series forecasting models (e.g., ODE-RNN) that can capture sequential dependencies.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53875" y="0"/>
            <a:ext cx="76254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Constructing the ODE-RNN Hybrid:-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Standard RNNs with exponential decay approximate:               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this assumes fixed decay so not flexible enough.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ODE-RNN replaces this with a learned ODE dynamic using a neural network fθ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2866988"/>
            <a:ext cx="72961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073" y="1015225"/>
            <a:ext cx="1497027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450" y="1121174"/>
            <a:ext cx="1650075" cy="2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3076300" y="1015225"/>
            <a:ext cx="20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with solution: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15725" y="235800"/>
            <a:ext cx="7958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Autoregressive Forecasting with ODE-RNN:-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Given time series,               model joint distribution: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ODE-RNN can be used to predict flood variables (e.g., inflow) at future timesteps using past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75" y="939100"/>
            <a:ext cx="828075" cy="2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100" y="1295100"/>
            <a:ext cx="2769375" cy="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23625" y="2667900"/>
            <a:ext cx="7787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Latent ODEs: a Latent-variable Construction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Autoregressive models (like ODE-RNN) are Easy to train and Great for dense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Hard to interpret and Do not explicitly capture uncertainty about hidden states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396650" y="163850"/>
            <a:ext cx="8569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Latent ODEs :Generative Modeling with Uncertainty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Latent ODEs assume a latent variable z0 generates the entire trajectory: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675" y="1260900"/>
            <a:ext cx="4621950" cy="10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96650" y="2289225"/>
            <a:ext cx="715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use ODE-RNN encoder for irregular time series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Variational Inference with ODE-RNN Encoder:-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To estimate posterior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g: neural network projecting final encoder state to mean &amp; variance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Run encoder backwards from tN to t0 for posterior estimation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602" y="3490675"/>
            <a:ext cx="138559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275" y="3877250"/>
            <a:ext cx="7417275" cy="4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801300" y="613475"/>
            <a:ext cx="51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00" y="499225"/>
            <a:ext cx="67437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927175" y="2696650"/>
            <a:ext cx="678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Figure 2: The Latent ODE model with an ODE-RNN encoder. To make predictions in this model, the ODE-RNN encoder is ru</a:t>
            </a:r>
            <a:r>
              <a:rPr lang="en" sz="1800">
                <a:solidFill>
                  <a:schemeClr val="dk2"/>
                </a:solidFill>
              </a:rPr>
              <a:t>n </a:t>
            </a:r>
            <a:r>
              <a:rPr lang="en" sz="1800">
                <a:solidFill>
                  <a:schemeClr val="dk2"/>
                </a:solidFill>
              </a:rPr>
              <a:t>backwards in time to produce an approximate posterior over the initial state:  .                     Given a sample of z0, we can find the latent state at any point of interest by solving an ODE initial-value problem.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700" y="3636603"/>
            <a:ext cx="1261225" cy="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521750" y="504500"/>
            <a:ext cx="7747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Latent ODEs model dynamics via, generating the full trajectory using an ODE.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model is trained by maximizing the Evidence Lower Bound (ELBO):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decouples System dynamics (via ODE), Observation process, Recognition 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Enables Uncertainty quantification, Backward-in-time prediction, Conditioning on partial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2162375"/>
            <a:ext cx="7803601" cy="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704475" y="230425"/>
            <a:ext cx="725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3.3 Poisson process likelihoods:-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 real systems, when a measurement at a particular time is often informative about the state of the system then Latent ODEs can model this with an inhomogeneous Poisson process using: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λ(t): intensity of event rate, modeled as a function of latent state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Modeling observation time with Poisson likelihood enhances data efficiency and early warning capability.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Especially useful when integrating real-time telemetry with continuous latent dynamics.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0" y="1851900"/>
            <a:ext cx="5059826" cy="7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275100" y="0"/>
            <a:ext cx="8670000" cy="6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Batching and Computational Complexity in ODE Models:-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 a minibatch, each time series can have different observation times.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To compute ODE solutions in parallel, we must solve at the union of all time points in the batch.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Adaptive ODE solvers are not sensitive to the number of output time points.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Runtime is governed by Total time span [t1,tN] and Complexity of the underlying dynamics.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ODE-RNNs and Latent ODEs have a similar asymptotic time complexity to standard RNN models.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 our experiments, we found that the ODE-RNN takes 60% more time than the standard GRU to evaluate, and the Latent ODE required roughly twice the amount of time to evaluate than the ODE-RNN.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457800" y="157350"/>
            <a:ext cx="84141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When to Use ODE-based Models over Standard RNNs?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2"/>
                </a:solidFill>
              </a:rPr>
              <a:t>Limitations of Standard RNNs:</a:t>
            </a:r>
            <a:endParaRPr i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Ignore time gaps between observations.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Perform well only on regularly spaced data with minimal missing values.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2"/>
                </a:solidFill>
              </a:rPr>
              <a:t>Advantages of ODE-based Models (e.g., ODE-RNN, RNN-Decay):</a:t>
            </a:r>
            <a:endParaRPr i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Support continuous-time latent states.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Enable evaluation at any time point and suitable for interpolation.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Future states depend on elapsed time since last observation.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Better suited for sparse or irregular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1069925" y="404000"/>
            <a:ext cx="7080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 u="sng">
                <a:solidFill>
                  <a:schemeClr val="dk2"/>
                </a:solidFill>
              </a:rPr>
              <a:t>RNN-Decay Limitation:</a:t>
            </a:r>
            <a:endParaRPr i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Forces hidden state to decay toward a fixed point.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May miss complex time-varying dynamics.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 u="sng">
                <a:solidFill>
                  <a:schemeClr val="dk2"/>
                </a:solidFill>
              </a:rPr>
              <a:t>ODE-RNN Advantage:</a:t>
            </a:r>
            <a:endParaRPr i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Learns the dynamics between observations.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Does not require predefined decay behavior.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Works well without strong assumptions about data dynamics.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9750" y="100900"/>
            <a:ext cx="8236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ODE-RNN:-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Generalizes RNNs to continuous-time dynamics using Ordinary Differential Equations (ODEs).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Captures hidden dynamics between irregularly spaced time steps.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Learns data-driven latent trajectories rather than fixed-step transitions.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75400" y="3392025"/>
            <a:ext cx="51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5" y="2799225"/>
            <a:ext cx="2149125" cy="22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71675" y="2736600"/>
            <a:ext cx="6491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Figure 1: Hidden state trajectories. Vertical lines show observation times. Lines show different dimensions of the hidden state. Standard RNNs have constant or undefined hidden states between observations. The RNN-Decay model has states which exponentially decay towards zero, and are updated at observations. States of Neural ODE follow a complex trajectory but are determined by the initial state. The ODE-RNN model has states which obey an ODE between observations, and are also updated at observations.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342275" y="56850"/>
            <a:ext cx="8475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Experiments:-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4.1 Toy dataset:-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Objective is to Evaluate Latent ODE’s capability on periodic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Dataset has 1,000 trajectories with variable frequency &amp; same amplitude. Each trajectory has 100 irregularly sampled points. Gaussian noise is added to make the problem non-trivial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1627200" y="363810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5" y="3099975"/>
            <a:ext cx="5542275" cy="13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5811425" y="2669700"/>
            <a:ext cx="335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(a) A Latent ODE model conditioned on a small subset of points. This model, trained on exactly 30 observations per time series, still correctly extrapolates when more observations are provided.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(b) Trajectories sampled from the prior p(z0) ∼ Normal( z0;0,I) of the trained model, then decoded into observation space.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741025" y="257825"/>
            <a:ext cx="6806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 u="sng">
                <a:solidFill>
                  <a:schemeClr val="dk2"/>
                </a:solidFill>
              </a:rPr>
              <a:t>Latent ODE – Conditioning on Sparse Data:-</a:t>
            </a:r>
            <a:endParaRPr i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Latent ODEs reconstruct trajectories well with very few observed points.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Trained on 30 points per trajectory.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Tested on 10, 30, 50 points – quality improves with more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More observed points then better fit and lower variance.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Samples from prior show model learns periodicity implicitly.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174600" y="0"/>
            <a:ext cx="8969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 u="sng">
                <a:solidFill>
                  <a:schemeClr val="dk2"/>
                </a:solidFill>
              </a:rPr>
              <a:t>Extrapolation of Latent ODE vs ODE-RNN:-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Trained on [0, 2.5]; evaluated on [2.5, 5] for extrapolation.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Results 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Latent ODE with ODE-RNN encoder Maintains periodicity and extrapolates well.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Latent ODE with RNN encoder Fails to extrapolate periodic dynamics.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So, ODE-RNN encoder better captures long-term temporal dynamics.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88" y="3108663"/>
            <a:ext cx="72104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768425" y="394875"/>
            <a:ext cx="5262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Applications of ODE-RNN:-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Environmental and Hydrological Forecasting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Healthcare Time Series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Financial Time Series Forecasting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Autonomous Systems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Neuroscience &amp; Cognitive Modeling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Physics-Informed Modeling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83225" y="0"/>
            <a:ext cx="479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Advantages of ODE-RNN:-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Handles Irregularly Sampled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Continuous-Time Latent Dynamics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Robust to Missing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Physics-Inspired Interpretability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Plug-and-Play with Existing RNN Architectures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Parameter Efficiency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4778100" y="203025"/>
            <a:ext cx="4365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Limitations of ODE-RNN:-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Computational Overhead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Sensitivity to Solver Settings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Gradient Backpropagation Challenges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Struggles with Discrete Events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Complex Implementation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430400" y="495375"/>
            <a:ext cx="74460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Summary of ODE-RNN: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hydrological data because it models temporal evolution of rainfall-runoff-discharge effectively.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Handles missing or irregularly sampled data and learns non-linear system dynamics better than traditional models.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Better generalization across flood events and supports early warning systems by forecasting with limited past observations.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Promising results in terms of RMSE, NSE, and peak detection accuracy.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1334875" y="1664750"/>
            <a:ext cx="6577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2"/>
                </a:solidFill>
              </a:rPr>
              <a:t>THANK YOU!!</a:t>
            </a:r>
            <a:endParaRPr b="1" sz="7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33700" y="-105900"/>
            <a:ext cx="87405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Why ODE-RNN for Flood Forecasting?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Because</a:t>
            </a:r>
            <a:r>
              <a:rPr lang="en" sz="1800">
                <a:solidFill>
                  <a:schemeClr val="dk2"/>
                </a:solidFill>
              </a:rPr>
              <a:t> to overcome the problems with Traditional RNNs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Time series in flood prediction are often irregularly sampled (e.g., missing rainfall, delayed runoff).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Standard RNNs assume uniform time intervals so perform poorly on real-world flood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Preprocessing by imputing or aggregating destroys temporal information.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ODE-RNN handles missing data, varying sampling rates, and long-range dependencies better than RNNs.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Especially critical for forecasting inflow to dams like Hirakud, where sensors have asynchronous readings.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85225" y="504500"/>
            <a:ext cx="8166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Background:-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To make RNNs to handle with irregular time steps, include time gap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in the update: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To define the hidden state h between observations. A simple alternative introduces an exponential decay of the hidden state towards zero when no observations are made.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τ is a decay rate parameter.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75" y="1501000"/>
            <a:ext cx="11144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468" y="1903175"/>
            <a:ext cx="3151525" cy="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981" y="3653725"/>
            <a:ext cx="4402225" cy="5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53875" y="0"/>
            <a:ext cx="88482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Neural Ordinary Differential Equations (Neural ODEs):-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Treat hidden state as a continuous-time trajectory: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fθ: neural network defining ODE dynamics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h(t) is solved using ODE solvers: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 u="sng">
                <a:solidFill>
                  <a:schemeClr val="dk2"/>
                </a:solidFill>
              </a:rPr>
              <a:t>Numerical ODE Solvers Allows for:</a:t>
            </a:r>
            <a:endParaRPr i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Memory-efficient training via adjoint sensitivity.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Easy extension to larger models.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Flexible modeling of time-dependent dynamics.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25" y="1090400"/>
            <a:ext cx="31718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238" y="2797050"/>
            <a:ext cx="34861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84725" y="386100"/>
            <a:ext cx="76560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Data :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have rainfall(</a:t>
            </a:r>
            <a:r>
              <a:rPr lang="en" sz="1800">
                <a:solidFill>
                  <a:schemeClr val="dk2"/>
                </a:solidFill>
              </a:rPr>
              <a:t>3050 entries)</a:t>
            </a:r>
            <a:r>
              <a:rPr lang="en" sz="1800">
                <a:solidFill>
                  <a:schemeClr val="dk2"/>
                </a:solidFill>
              </a:rPr>
              <a:t> and runoff data(</a:t>
            </a:r>
            <a:r>
              <a:rPr lang="en" sz="1800">
                <a:solidFill>
                  <a:schemeClr val="dk2"/>
                </a:solidFill>
              </a:rPr>
              <a:t>3045 entries)</a:t>
            </a:r>
            <a:r>
              <a:rPr lang="en" sz="1800">
                <a:solidFill>
                  <a:schemeClr val="dk2"/>
                </a:solidFill>
              </a:rPr>
              <a:t>, across 158 stations.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also have discharge data(</a:t>
            </a:r>
            <a:r>
              <a:rPr lang="en" sz="1800">
                <a:solidFill>
                  <a:schemeClr val="dk2"/>
                </a:solidFill>
              </a:rPr>
              <a:t>3050 entries)</a:t>
            </a:r>
            <a:r>
              <a:rPr lang="en" sz="1800">
                <a:solidFill>
                  <a:schemeClr val="dk2"/>
                </a:solidFill>
              </a:rPr>
              <a:t> from 12 stations, and also from the Hirakud dam.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features used in the model are the mean values of rainfall, runoff, and discharge (excluding Hirakud).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target variable is the Hirakud Inflow, measured in cubic meters per second (m³/s).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49175" y="524550"/>
            <a:ext cx="8551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Data Preprocessing: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Prepare input features(mean_rainfall, mean_runoff, and mean_discharge (excluding Hirakud)) for a ODE-RNN model from hydrological time series.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First 5 days of rainfall data were removed(because of antecedent Condition)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Min-Max Scaling is used to normalize features between 0 and 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80% training and 20% testing (no shuffling to preserve temporal order).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Used sliding window to create 10-time-step sequences for temporal learning.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832375" y="47710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0" y="997850"/>
            <a:ext cx="4685411" cy="38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4843025" y="104500"/>
            <a:ext cx="4320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Correlation Matrix of Features and Target (Hirakud Inflow):-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Mean_Discharge_Excl_Hirakud has the strongest correlation (0.85) with the Target_Hirakud_Inflow, indicating it is a critical predictor.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Mean_Runoff shows moderate correlation with the target (0.28), while Mean_Rainfall has a lower correlation (0.24).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Mean_Rainfall and Mean_Runoff are highly correlated (0.85), suggesting potential multicollinearity.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20775" y="261900"/>
            <a:ext cx="8350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Time Series Analysis:-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plot illustrates temporal trends of Mean Rainfall, Mean Runoff, Mean Discharge (excluding Hirakud) and Target Hirakud Inflow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5" y="1649225"/>
            <a:ext cx="8679076" cy="3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