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6" d="100"/>
          <a:sy n="76" d="100"/>
        </p:scale>
        <p:origin x="-504"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EE756-81E8-4F62-BD20-078E26AFEE7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99178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EE756-81E8-4F62-BD20-078E26AFEE7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319867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EE756-81E8-4F62-BD20-078E26AFEE7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339183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EE756-81E8-4F62-BD20-078E26AFEE7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299512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EE756-81E8-4F62-BD20-078E26AFEE7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199399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EE756-81E8-4F62-BD20-078E26AFEE7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2257080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EE756-81E8-4F62-BD20-078E26AFEE7C}"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191312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EE756-81E8-4F62-BD20-078E26AFEE7C}"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84939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EE756-81E8-4F62-BD20-078E26AFEE7C}"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72915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EE756-81E8-4F62-BD20-078E26AFEE7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93538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EE756-81E8-4F62-BD20-078E26AFEE7C}"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6FEEB-598C-4851-8D83-B0C56E9F4A3D}" type="slidenum">
              <a:rPr lang="en-US" smtClean="0"/>
              <a:t>‹#›</a:t>
            </a:fld>
            <a:endParaRPr lang="en-US"/>
          </a:p>
        </p:txBody>
      </p:sp>
    </p:spTree>
    <p:extLst>
      <p:ext uri="{BB962C8B-B14F-4D97-AF65-F5344CB8AC3E}">
        <p14:creationId xmlns:p14="http://schemas.microsoft.com/office/powerpoint/2010/main" val="334411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stretch>
            <a:fillRect l="-65000" t="3000" r="-2000" b="-6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EE756-81E8-4F62-BD20-078E26AFEE7C}" type="datetimeFigureOut">
              <a:rPr lang="en-US" smtClean="0"/>
              <a:t>5/24/2023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6FEEB-598C-4851-8D83-B0C56E9F4A3D}" type="slidenum">
              <a:rPr lang="en-US" smtClean="0"/>
              <a:t>‹#›</a:t>
            </a:fld>
            <a:endParaRPr lang="en-US"/>
          </a:p>
        </p:txBody>
      </p:sp>
    </p:spTree>
    <p:extLst>
      <p:ext uri="{BB962C8B-B14F-4D97-AF65-F5344CB8AC3E}">
        <p14:creationId xmlns:p14="http://schemas.microsoft.com/office/powerpoint/2010/main" val="2217603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5000" t="-16000" r="-2000" b="-66000"/>
          </a:stretch>
        </a:blipFill>
        <a:effectLst/>
      </p:bgPr>
    </p:bg>
    <p:spTree>
      <p:nvGrpSpPr>
        <p:cNvPr id="1" name=""/>
        <p:cNvGrpSpPr/>
        <p:nvPr/>
      </p:nvGrpSpPr>
      <p:grpSpPr>
        <a:xfrm>
          <a:off x="0" y="0"/>
          <a:ext cx="0" cy="0"/>
          <a:chOff x="0" y="0"/>
          <a:chExt cx="0" cy="0"/>
        </a:xfrm>
      </p:grpSpPr>
      <p:sp>
        <p:nvSpPr>
          <p:cNvPr id="4" name="Rectangle 3"/>
          <p:cNvSpPr/>
          <p:nvPr/>
        </p:nvSpPr>
        <p:spPr>
          <a:xfrm>
            <a:off x="2290967" y="2224198"/>
            <a:ext cx="7636803" cy="1661993"/>
          </a:xfrm>
          <a:prstGeom prst="rect">
            <a:avLst/>
          </a:prstGeom>
          <a:solidFill>
            <a:schemeClr val="accent1">
              <a:lumMod val="20000"/>
              <a:lumOff val="80000"/>
            </a:schemeClr>
          </a:solid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lvl="0" algn="ctr">
              <a:lnSpc>
                <a:spcPct val="150000"/>
              </a:lnSpc>
            </a:pPr>
            <a:r>
              <a:rPr lang="en-US" sz="3600" b="1" dirty="0" smtClean="0">
                <a:solidFill>
                  <a:prstClr val="black"/>
                </a:solidFill>
                <a:latin typeface="Times New Roman" panose="02020603050405020304" pitchFamily="18" charset="0"/>
                <a:cs typeface="Times New Roman" panose="02020603050405020304" pitchFamily="18" charset="0"/>
              </a:rPr>
              <a:t>EDA </a:t>
            </a:r>
            <a:r>
              <a:rPr lang="en-US" sz="3600" b="1" dirty="0">
                <a:solidFill>
                  <a:prstClr val="black"/>
                </a:solidFill>
                <a:latin typeface="Times New Roman" panose="02020603050405020304" pitchFamily="18" charset="0"/>
                <a:cs typeface="Times New Roman" panose="02020603050405020304" pitchFamily="18" charset="0"/>
              </a:rPr>
              <a:t>ON </a:t>
            </a:r>
            <a:r>
              <a:rPr lang="en-US" sz="3600" b="1" dirty="0" smtClean="0">
                <a:solidFill>
                  <a:prstClr val="black"/>
                </a:solidFill>
                <a:latin typeface="Times New Roman" panose="02020603050405020304" pitchFamily="18" charset="0"/>
                <a:cs typeface="Times New Roman" panose="02020603050405020304" pitchFamily="18" charset="0"/>
              </a:rPr>
              <a:t>REPAYING THE CREDIT </a:t>
            </a:r>
          </a:p>
          <a:p>
            <a:pPr lvl="0" algn="r">
              <a:lnSpc>
                <a:spcPct val="150000"/>
              </a:lnSpc>
            </a:pPr>
            <a:r>
              <a:rPr lang="en-US" sz="3200" b="1" dirty="0" smtClean="0">
                <a:solidFill>
                  <a:prstClr val="black"/>
                </a:solidFill>
                <a:latin typeface="Times New Roman" panose="02020603050405020304" pitchFamily="18" charset="0"/>
                <a:cs typeface="Times New Roman" panose="02020603050405020304" pitchFamily="18" charset="0"/>
              </a:rPr>
              <a:t>by </a:t>
            </a:r>
            <a:r>
              <a:rPr lang="en-US" sz="3200" b="1" dirty="0" err="1">
                <a:solidFill>
                  <a:prstClr val="black"/>
                </a:solidFill>
                <a:latin typeface="Times New Roman" panose="02020603050405020304" pitchFamily="18" charset="0"/>
                <a:cs typeface="Times New Roman" panose="02020603050405020304" pitchFamily="18" charset="0"/>
              </a:rPr>
              <a:t>Aparna</a:t>
            </a:r>
            <a:r>
              <a:rPr lang="en-US" sz="3200" b="1" dirty="0">
                <a:solidFill>
                  <a:prstClr val="black"/>
                </a:solidFill>
                <a:latin typeface="Times New Roman" panose="02020603050405020304" pitchFamily="18" charset="0"/>
                <a:cs typeface="Times New Roman" panose="02020603050405020304" pitchFamily="18" charset="0"/>
              </a:rPr>
              <a:t> </a:t>
            </a:r>
            <a:r>
              <a:rPr lang="en-US" sz="3200" b="1" dirty="0" err="1">
                <a:solidFill>
                  <a:prstClr val="black"/>
                </a:solidFill>
                <a:latin typeface="Times New Roman" panose="02020603050405020304" pitchFamily="18" charset="0"/>
                <a:cs typeface="Times New Roman" panose="02020603050405020304" pitchFamily="18" charset="0"/>
              </a:rPr>
              <a:t>Padmakumar</a:t>
            </a:r>
            <a:endParaRPr lang="en-US" sz="32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22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2909" y="296215"/>
            <a:ext cx="6357136" cy="432730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7588998" y="296214"/>
            <a:ext cx="4020111" cy="432730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561703" y="4963886"/>
            <a:ext cx="11047406" cy="1477328"/>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1 shows the distribution of clients occupation type. As per </a:t>
            </a:r>
            <a:r>
              <a:rPr lang="en-US" dirty="0">
                <a:latin typeface="Times New Roman" panose="02020603050405020304" pitchFamily="18" charset="0"/>
                <a:cs typeface="Times New Roman" panose="02020603050405020304" pitchFamily="18" charset="0"/>
              </a:rPr>
              <a:t>the graph Majority of clients Occupation type is Laborers, contributing to 49.0</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2 shows the count of number of documents submitted by client. As we can see in </a:t>
            </a:r>
            <a:r>
              <a:rPr lang="en-US" dirty="0">
                <a:latin typeface="Times New Roman" panose="02020603050405020304" pitchFamily="18" charset="0"/>
                <a:cs typeface="Times New Roman" panose="02020603050405020304" pitchFamily="18" charset="0"/>
              </a:rPr>
              <a:t>the graph Majority of clients submitted 1 </a:t>
            </a:r>
            <a:r>
              <a:rPr lang="en-US" dirty="0" smtClean="0">
                <a:latin typeface="Times New Roman" panose="02020603050405020304" pitchFamily="18" charset="0"/>
                <a:cs typeface="Times New Roman" panose="02020603050405020304" pitchFamily="18" charset="0"/>
              </a:rPr>
              <a:t>document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6145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76214" y="-600891"/>
            <a:ext cx="4944165" cy="51812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p:cNvPicPr>
            <a:picLocks noChangeAspect="1"/>
          </p:cNvPicPr>
          <p:nvPr/>
        </p:nvPicPr>
        <p:blipFill>
          <a:blip r:embed="rId3"/>
          <a:stretch>
            <a:fillRect/>
          </a:stretch>
        </p:blipFill>
        <p:spPr>
          <a:xfrm>
            <a:off x="6571503" y="807938"/>
            <a:ext cx="4848902" cy="377242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776214" y="4937760"/>
            <a:ext cx="10549283" cy="1200329"/>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Interpretation:</a:t>
            </a:r>
          </a:p>
          <a:p>
            <a:r>
              <a:rPr lang="en-US" dirty="0" smtClean="0"/>
              <a:t>Fig 1 shows </a:t>
            </a:r>
            <a:r>
              <a:rPr lang="en-US" dirty="0">
                <a:latin typeface="Times New Roman" panose="02020603050405020304" pitchFamily="18" charset="0"/>
                <a:cs typeface="Times New Roman" panose="02020603050405020304" pitchFamily="18" charset="0"/>
              </a:rPr>
              <a:t>the distribution of total income amount of clients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Fig 2 shows the distribution of credit amount of loan.</a:t>
            </a:r>
          </a:p>
          <a:p>
            <a:r>
              <a:rPr lang="en-US" dirty="0" smtClean="0">
                <a:latin typeface="Times New Roman" panose="02020603050405020304" pitchFamily="18" charset="0"/>
                <a:cs typeface="Times New Roman" panose="02020603050405020304" pitchFamily="18" charset="0"/>
              </a:rPr>
              <a:t>As we can see there are outliers in both the data we need to remove these outlier and clean the data</a:t>
            </a:r>
            <a:r>
              <a:rPr lang="en-US" dirty="0" smtClean="0"/>
              <a:t> </a:t>
            </a:r>
            <a:endParaRPr lang="en-US" dirty="0"/>
          </a:p>
        </p:txBody>
      </p:sp>
    </p:spTree>
    <p:extLst>
      <p:ext uri="{BB962C8B-B14F-4D97-AF65-F5344CB8AC3E}">
        <p14:creationId xmlns:p14="http://schemas.microsoft.com/office/powerpoint/2010/main" val="1321074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4265" y="321972"/>
            <a:ext cx="6387921" cy="51515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70479" y="321972"/>
            <a:ext cx="6091707" cy="461665"/>
          </a:xfrm>
          <a:prstGeom prst="rect">
            <a:avLst/>
          </a:prstGeom>
          <a:noFill/>
        </p:spPr>
        <p:txBody>
          <a:bodyPr wrap="square" rtlCol="0">
            <a:spAutoFit/>
          </a:bodyPr>
          <a:lstStyle/>
          <a:p>
            <a:pPr lvl="0"/>
            <a:r>
              <a:rPr lang="en-US" sz="2400" b="1" dirty="0">
                <a:solidFill>
                  <a:prstClr val="black"/>
                </a:solidFill>
                <a:latin typeface="Times New Roman" panose="02020603050405020304" pitchFamily="18" charset="0"/>
                <a:cs typeface="Times New Roman" panose="02020603050405020304" pitchFamily="18" charset="0"/>
              </a:rPr>
              <a:t>Univariate analysis of continuous columns</a:t>
            </a:r>
          </a:p>
        </p:txBody>
      </p:sp>
      <p:pic>
        <p:nvPicPr>
          <p:cNvPr id="4" name="Picture 3"/>
          <p:cNvPicPr>
            <a:picLocks noChangeAspect="1"/>
          </p:cNvPicPr>
          <p:nvPr/>
        </p:nvPicPr>
        <p:blipFill>
          <a:blip r:embed="rId2"/>
          <a:stretch>
            <a:fillRect/>
          </a:stretch>
        </p:blipFill>
        <p:spPr>
          <a:xfrm>
            <a:off x="640946" y="1206690"/>
            <a:ext cx="4884091" cy="31721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p:cNvPicPr>
            <a:picLocks noChangeAspect="1"/>
          </p:cNvPicPr>
          <p:nvPr/>
        </p:nvPicPr>
        <p:blipFill>
          <a:blip r:embed="rId3"/>
          <a:stretch>
            <a:fillRect/>
          </a:stretch>
        </p:blipFill>
        <p:spPr>
          <a:xfrm>
            <a:off x="6716332" y="1206690"/>
            <a:ext cx="4429743" cy="31721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p:cNvSpPr txBox="1"/>
          <p:nvPr/>
        </p:nvSpPr>
        <p:spPr>
          <a:xfrm>
            <a:off x="757646" y="4689566"/>
            <a:ext cx="10620103" cy="1477328"/>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1 shows the distribution of total income amount of clients.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y </a:t>
            </a:r>
            <a:r>
              <a:rPr lang="en-US" dirty="0">
                <a:latin typeface="Times New Roman" panose="02020603050405020304" pitchFamily="18" charset="0"/>
                <a:cs typeface="Times New Roman" panose="02020603050405020304" pitchFamily="18" charset="0"/>
              </a:rPr>
              <a:t>seeing the above graph we can conclude that majority of clients have a total income ranges from 100000 to </a:t>
            </a:r>
            <a:r>
              <a:rPr lang="en-US" dirty="0" smtClean="0">
                <a:latin typeface="Times New Roman" panose="02020603050405020304" pitchFamily="18" charset="0"/>
                <a:cs typeface="Times New Roman" panose="02020603050405020304" pitchFamily="18" charset="0"/>
              </a:rPr>
              <a:t>150000.</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2 shows the distribution of credit amount of loan.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24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52293" y="5301"/>
            <a:ext cx="6181860" cy="55379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636135" y="5301"/>
            <a:ext cx="5834129" cy="1077218"/>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Level 2 : Bi-</a:t>
            </a:r>
            <a:r>
              <a:rPr lang="en-US" sz="2800" b="1" dirty="0" err="1" smtClean="0">
                <a:latin typeface="Times New Roman" panose="02020603050405020304" pitchFamily="18" charset="0"/>
                <a:cs typeface="Times New Roman" panose="02020603050405020304" pitchFamily="18" charset="0"/>
              </a:rPr>
              <a:t>Variate</a:t>
            </a:r>
            <a:r>
              <a:rPr lang="en-US" sz="2800" b="1" dirty="0" smtClean="0">
                <a:latin typeface="Times New Roman" panose="02020603050405020304" pitchFamily="18" charset="0"/>
                <a:cs typeface="Times New Roman" panose="02020603050405020304" pitchFamily="18" charset="0"/>
              </a:rPr>
              <a:t> Analysis</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376014" y="707192"/>
            <a:ext cx="5936401" cy="363115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p:cNvPicPr>
            <a:picLocks noChangeAspect="1"/>
          </p:cNvPicPr>
          <p:nvPr/>
        </p:nvPicPr>
        <p:blipFill>
          <a:blip r:embed="rId3"/>
          <a:stretch>
            <a:fillRect/>
          </a:stretch>
        </p:blipFill>
        <p:spPr>
          <a:xfrm>
            <a:off x="6751791" y="669639"/>
            <a:ext cx="5161167" cy="36311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TextBox 7"/>
          <p:cNvSpPr txBox="1"/>
          <p:nvPr/>
        </p:nvSpPr>
        <p:spPr>
          <a:xfrm>
            <a:off x="376014" y="4624251"/>
            <a:ext cx="5767209"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By observing the above graph it is seen that in the category cash loan the number of clients with payment difficulties is more as compared to Revolving loans.</a:t>
            </a:r>
          </a:p>
          <a:p>
            <a:r>
              <a:rPr lang="en-US" dirty="0">
                <a:latin typeface="Times New Roman" panose="02020603050405020304" pitchFamily="18" charset="0"/>
                <a:cs typeface="Times New Roman" panose="02020603050405020304" pitchFamily="18" charset="0"/>
              </a:rPr>
              <a:t>This observation suggests that clients with cash lone may have higher likelihood to be a defaulter</a:t>
            </a:r>
          </a:p>
          <a:p>
            <a:r>
              <a:rPr lang="en-US" dirty="0" smtClean="0"/>
              <a:t> </a:t>
            </a:r>
            <a:endParaRPr lang="en-US" dirty="0"/>
          </a:p>
        </p:txBody>
      </p:sp>
      <p:sp>
        <p:nvSpPr>
          <p:cNvPr id="9" name="TextBox 8"/>
          <p:cNvSpPr txBox="1"/>
          <p:nvPr/>
        </p:nvSpPr>
        <p:spPr>
          <a:xfrm>
            <a:off x="6606341" y="4624251"/>
            <a:ext cx="5255624"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observing the above graph it is seen that Female clients with payment difficulties is more as compared to Revolving loans.</a:t>
            </a:r>
          </a:p>
          <a:p>
            <a:r>
              <a:rPr lang="en-US" dirty="0">
                <a:latin typeface="Times New Roman" panose="02020603050405020304" pitchFamily="18" charset="0"/>
                <a:cs typeface="Times New Roman" panose="02020603050405020304" pitchFamily="18" charset="0"/>
              </a:rPr>
              <a:t>This observation suggests that Female clients may have higher likelihood to be a defaulter</a:t>
            </a:r>
          </a:p>
          <a:p>
            <a:endParaRPr lang="en-US" dirty="0" smtClean="0"/>
          </a:p>
        </p:txBody>
      </p:sp>
    </p:spTree>
    <p:extLst>
      <p:ext uri="{BB962C8B-B14F-4D97-AF65-F5344CB8AC3E}">
        <p14:creationId xmlns:p14="http://schemas.microsoft.com/office/powerpoint/2010/main" val="3376287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849" y="488845"/>
            <a:ext cx="5749373" cy="37998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6426557" y="488845"/>
            <a:ext cx="5344733" cy="37998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488968" y="4624252"/>
            <a:ext cx="5654254"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By observing the above graph it is seen that among clients who have 'working' as their income type have more number of clients with payment difficulties.</a:t>
            </a:r>
          </a:p>
          <a:p>
            <a:r>
              <a:rPr lang="en-US" dirty="0">
                <a:latin typeface="Times New Roman" panose="02020603050405020304" pitchFamily="18" charset="0"/>
                <a:cs typeface="Times New Roman" panose="02020603050405020304" pitchFamily="18" charset="0"/>
              </a:rPr>
              <a:t>This observation suggests that clients with income type 'working' may have higher likelihood to be a </a:t>
            </a:r>
            <a:r>
              <a:rPr lang="en-US" dirty="0" smtClean="0">
                <a:latin typeface="Times New Roman" panose="02020603050405020304" pitchFamily="18" charset="0"/>
                <a:cs typeface="Times New Roman" panose="02020603050405020304" pitchFamily="18" charset="0"/>
              </a:rPr>
              <a:t>defaulter</a:t>
            </a:r>
            <a:r>
              <a:rPr lang="en-US"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557554" y="4624252"/>
            <a:ext cx="5213736"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 can see in above graph clients with Secondary/secondary special education type has more number of people with payment difficulties.</a:t>
            </a:r>
          </a:p>
          <a:p>
            <a:r>
              <a:rPr lang="en-US" dirty="0">
                <a:latin typeface="Times New Roman" panose="02020603050405020304" pitchFamily="18" charset="0"/>
                <a:cs typeface="Times New Roman" panose="02020603050405020304" pitchFamily="18" charset="0"/>
              </a:rPr>
              <a:t>This observation suggests that clients with secondary education have more </a:t>
            </a:r>
            <a:r>
              <a:rPr lang="en-US" dirty="0" err="1">
                <a:latin typeface="Times New Roman" panose="02020603050405020304" pitchFamily="18" charset="0"/>
                <a:cs typeface="Times New Roman" panose="02020603050405020304" pitchFamily="18" charset="0"/>
              </a:rPr>
              <a:t>liklihood</a:t>
            </a:r>
            <a:r>
              <a:rPr lang="en-US" dirty="0">
                <a:latin typeface="Times New Roman" panose="02020603050405020304" pitchFamily="18" charset="0"/>
                <a:cs typeface="Times New Roman" panose="02020603050405020304" pitchFamily="18" charset="0"/>
              </a:rPr>
              <a:t> to be a defaulter</a:t>
            </a:r>
          </a:p>
          <a:p>
            <a:endParaRPr lang="en-US" dirty="0"/>
          </a:p>
        </p:txBody>
      </p:sp>
    </p:spTree>
    <p:extLst>
      <p:ext uri="{BB962C8B-B14F-4D97-AF65-F5344CB8AC3E}">
        <p14:creationId xmlns:p14="http://schemas.microsoft.com/office/powerpoint/2010/main" val="2529663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547" y="420401"/>
            <a:ext cx="5939222" cy="37137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6297769" y="420401"/>
            <a:ext cx="5499279" cy="37137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358547" y="4336869"/>
            <a:ext cx="5820184"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 can see in above graph clients with Secondary/secondary special education type has more number of people with payment difficulties.</a:t>
            </a:r>
          </a:p>
          <a:p>
            <a:r>
              <a:rPr lang="en-US" dirty="0">
                <a:latin typeface="Times New Roman" panose="02020603050405020304" pitchFamily="18" charset="0"/>
                <a:cs typeface="Times New Roman" panose="02020603050405020304" pitchFamily="18" charset="0"/>
              </a:rPr>
              <a:t>This observation suggests that clients with secondary education have more </a:t>
            </a:r>
            <a:r>
              <a:rPr lang="en-US" dirty="0" err="1">
                <a:latin typeface="Times New Roman" panose="02020603050405020304" pitchFamily="18" charset="0"/>
                <a:cs typeface="Times New Roman" panose="02020603050405020304" pitchFamily="18" charset="0"/>
              </a:rPr>
              <a:t>liklihood</a:t>
            </a:r>
            <a:r>
              <a:rPr lang="en-US" dirty="0">
                <a:latin typeface="Times New Roman" panose="02020603050405020304" pitchFamily="18" charset="0"/>
                <a:cs typeface="Times New Roman" panose="02020603050405020304" pitchFamily="18" charset="0"/>
              </a:rPr>
              <a:t> to be a defaulter</a:t>
            </a:r>
          </a:p>
          <a:p>
            <a:endParaRPr lang="en-US" dirty="0"/>
          </a:p>
        </p:txBody>
      </p:sp>
      <p:sp>
        <p:nvSpPr>
          <p:cNvPr id="5" name="TextBox 4"/>
          <p:cNvSpPr txBox="1"/>
          <p:nvPr/>
        </p:nvSpPr>
        <p:spPr>
          <a:xfrm>
            <a:off x="6518366" y="4336869"/>
            <a:ext cx="5278682" cy="2031325"/>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observing the above graph we can see that among clients who haven't provided their email has more number of clients with payment difficulties.</a:t>
            </a:r>
          </a:p>
          <a:p>
            <a:r>
              <a:rPr lang="en-US" dirty="0">
                <a:latin typeface="Times New Roman" panose="02020603050405020304" pitchFamily="18" charset="0"/>
                <a:cs typeface="Times New Roman" panose="02020603050405020304" pitchFamily="18" charset="0"/>
              </a:rPr>
              <a:t>This observation suggest that clients who have not provided their email is more </a:t>
            </a:r>
            <a:r>
              <a:rPr lang="en-US" dirty="0" err="1">
                <a:latin typeface="Times New Roman" panose="02020603050405020304" pitchFamily="18" charset="0"/>
                <a:cs typeface="Times New Roman" panose="02020603050405020304" pitchFamily="18" charset="0"/>
              </a:rPr>
              <a:t>loklihood</a:t>
            </a:r>
            <a:r>
              <a:rPr lang="en-US" dirty="0">
                <a:latin typeface="Times New Roman" panose="02020603050405020304" pitchFamily="18" charset="0"/>
                <a:cs typeface="Times New Roman" panose="02020603050405020304" pitchFamily="18" charset="0"/>
              </a:rPr>
              <a:t> to be a defaulter</a:t>
            </a:r>
          </a:p>
          <a:p>
            <a:r>
              <a:rPr lang="en-US" dirty="0" smtClean="0"/>
              <a:t> </a:t>
            </a:r>
            <a:endParaRPr lang="en-US" dirty="0"/>
          </a:p>
        </p:txBody>
      </p:sp>
    </p:spTree>
    <p:extLst>
      <p:ext uri="{BB962C8B-B14F-4D97-AF65-F5344CB8AC3E}">
        <p14:creationId xmlns:p14="http://schemas.microsoft.com/office/powerpoint/2010/main" val="248511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7922" y="527480"/>
            <a:ext cx="5469392" cy="367103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6151750" y="623642"/>
            <a:ext cx="5490752" cy="357487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557922" y="4467497"/>
            <a:ext cx="5469392" cy="1754326"/>
          </a:xfrm>
          <a:prstGeom prst="rect">
            <a:avLst/>
          </a:prstGeom>
          <a:solidFill>
            <a:schemeClr val="accent1">
              <a:lumMod val="20000"/>
              <a:lumOff val="80000"/>
            </a:schemeClr>
          </a:solid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observing the above graph it is evident that clients whose occupation type is Laborers have more payment difficulty than others.</a:t>
            </a:r>
          </a:p>
          <a:p>
            <a:r>
              <a:rPr lang="en-US" dirty="0">
                <a:latin typeface="Times New Roman" panose="02020603050405020304" pitchFamily="18" charset="0"/>
                <a:cs typeface="Times New Roman" panose="02020603050405020304" pitchFamily="18" charset="0"/>
              </a:rPr>
              <a:t>This observation suggest that client having occupation type as Laborers have more likelihood to be a defaulter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335486" y="4467497"/>
            <a:ext cx="5307016" cy="2031325"/>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observing the above graph it is seen that clients who have submitted only 1 document have more payment difficulties.</a:t>
            </a:r>
          </a:p>
          <a:p>
            <a:r>
              <a:rPr lang="en-US" dirty="0">
                <a:latin typeface="Times New Roman" panose="02020603050405020304" pitchFamily="18" charset="0"/>
                <a:cs typeface="Times New Roman" panose="02020603050405020304" pitchFamily="18" charset="0"/>
              </a:rPr>
              <a:t>This observation suggest that client who have submitted only 1 document have more likelihood to be a defaulter.</a:t>
            </a:r>
          </a:p>
          <a:p>
            <a:endParaRPr lang="en-US" dirty="0"/>
          </a:p>
        </p:txBody>
      </p:sp>
    </p:spTree>
    <p:extLst>
      <p:ext uri="{BB962C8B-B14F-4D97-AF65-F5344CB8AC3E}">
        <p14:creationId xmlns:p14="http://schemas.microsoft.com/office/powerpoint/2010/main" val="3102361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61386" y="865788"/>
            <a:ext cx="5194785" cy="345805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Rectangle 2"/>
          <p:cNvSpPr/>
          <p:nvPr/>
        </p:nvSpPr>
        <p:spPr>
          <a:xfrm>
            <a:off x="3361386" y="154546"/>
            <a:ext cx="6465194" cy="50227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490174" y="154546"/>
            <a:ext cx="6207617" cy="738664"/>
          </a:xfrm>
          <a:prstGeom prst="rect">
            <a:avLst/>
          </a:prstGeom>
          <a:noFill/>
        </p:spPr>
        <p:txBody>
          <a:bodyPr wrap="square" rtlCol="0">
            <a:spAutoFit/>
          </a:bodyPr>
          <a:lstStyle/>
          <a:p>
            <a:r>
              <a:rPr lang="en-US" sz="2400" b="1" dirty="0" smtClean="0"/>
              <a:t>CAT NUM ANALYSIS: Categorical to continuous</a:t>
            </a:r>
          </a:p>
          <a:p>
            <a:endParaRPr lang="en-US" dirty="0"/>
          </a:p>
        </p:txBody>
      </p:sp>
      <p:sp>
        <p:nvSpPr>
          <p:cNvPr id="6" name="TextBox 5"/>
          <p:cNvSpPr txBox="1"/>
          <p:nvPr/>
        </p:nvSpPr>
        <p:spPr>
          <a:xfrm>
            <a:off x="2116183" y="4717477"/>
            <a:ext cx="8686800" cy="1200329"/>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As per the above graph client who have total income between 100000 and 200000 have payment difficulty.</a:t>
            </a:r>
          </a:p>
          <a:p>
            <a:r>
              <a:rPr lang="en-US" dirty="0">
                <a:latin typeface="Times New Roman" panose="02020603050405020304" pitchFamily="18" charset="0"/>
                <a:cs typeface="Times New Roman" panose="02020603050405020304" pitchFamily="18" charset="0"/>
              </a:rPr>
              <a:t>This observation shows that clients having total income ranges from 100000 to 200000 have most likelihood to be a </a:t>
            </a:r>
            <a:r>
              <a:rPr lang="en-US" dirty="0" smtClean="0">
                <a:latin typeface="Times New Roman" panose="02020603050405020304" pitchFamily="18" charset="0"/>
                <a:cs typeface="Times New Roman" panose="02020603050405020304" pitchFamily="18" charset="0"/>
              </a:rPr>
              <a:t>defaulter</a:t>
            </a:r>
            <a:r>
              <a:rPr lang="en-US"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6113417" y="4532811"/>
            <a:ext cx="4885509"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2651760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730" y="1823188"/>
            <a:ext cx="9157063" cy="3785652"/>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2400" dirty="0" smtClean="0">
                <a:latin typeface="Times New Roman" panose="02020603050405020304" pitchFamily="18" charset="0"/>
                <a:cs typeface="Times New Roman" panose="02020603050405020304" pitchFamily="18" charset="0"/>
              </a:rPr>
              <a:t>Based on the analysis, it can be concluded that </a:t>
            </a:r>
            <a:r>
              <a:rPr lang="en-US" sz="2400" dirty="0" smtClean="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lients</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with cash loans, females, working individuals, laborers, clients who have submitted only one document and client whose total income salary ranges between 100000 and 200000 have a higher likelihood of becoming defaulters.</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 identify customers with a lower probability of defaulting, Gold Atlantis should carefully evaluate these factors.</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By considering these patterns the firm can </a:t>
            </a:r>
            <a:r>
              <a:rPr lang="en-US" sz="2400" dirty="0" smtClean="0">
                <a:latin typeface="Times New Roman" panose="02020603050405020304" pitchFamily="18" charset="0"/>
                <a:cs typeface="Times New Roman" panose="02020603050405020304" pitchFamily="18" charset="0"/>
              </a:rPr>
              <a:t>mitigate</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risk of </a:t>
            </a:r>
            <a:r>
              <a:rPr lang="en-US" sz="2400" dirty="0" smtClean="0">
                <a:latin typeface="Times New Roman" panose="02020603050405020304" pitchFamily="18" charset="0"/>
                <a:cs typeface="Times New Roman" panose="02020603050405020304" pitchFamily="18" charset="0"/>
              </a:rPr>
              <a:t>defaults </a:t>
            </a:r>
            <a:r>
              <a:rPr lang="en-US" sz="2400" dirty="0" smtClean="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make informed </a:t>
            </a:r>
            <a:r>
              <a:rPr lang="en-US" sz="2400" dirty="0" smtClean="0">
                <a:latin typeface="Times New Roman" panose="02020603050405020304" pitchFamily="18" charset="0"/>
                <a:cs typeface="Times New Roman" panose="02020603050405020304" pitchFamily="18" charset="0"/>
              </a:rPr>
              <a:t>decisions during loan approval process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304903" y="783771"/>
            <a:ext cx="5473337" cy="692332"/>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474719" y="826014"/>
            <a:ext cx="5133703"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752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2888" y="2347107"/>
            <a:ext cx="6219710" cy="1327759"/>
          </a:xfrm>
          <a:prstGeom prst="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735977" y="2595489"/>
            <a:ext cx="5251268" cy="830997"/>
          </a:xfrm>
          <a:prstGeom prst="rect">
            <a:avLst/>
          </a:prstGeom>
          <a:noFill/>
        </p:spPr>
        <p:txBody>
          <a:bodyPr wrap="square" rtlCol="0">
            <a:spAutoFit/>
          </a:bodyPr>
          <a:lstStyle/>
          <a:p>
            <a:r>
              <a:rPr lang="en-US" sz="4800" b="1" dirty="0" smtClean="0">
                <a:latin typeface="Times New Roman" panose="02020603050405020304" pitchFamily="18" charset="0"/>
                <a:cs typeface="Times New Roman" panose="02020603050405020304" pitchFamily="18" charset="0"/>
              </a:rPr>
              <a:t>THANKYOU</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934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l="-75000" t="-18000" r="-2000" b="-66000"/>
          </a:stretch>
        </a:blipFill>
        <a:effectLst/>
      </p:bgPr>
    </p:bg>
    <p:spTree>
      <p:nvGrpSpPr>
        <p:cNvPr id="1" name=""/>
        <p:cNvGrpSpPr/>
        <p:nvPr/>
      </p:nvGrpSpPr>
      <p:grpSpPr>
        <a:xfrm>
          <a:off x="0" y="0"/>
          <a:ext cx="0" cy="0"/>
          <a:chOff x="0" y="0"/>
          <a:chExt cx="0" cy="0"/>
        </a:xfrm>
      </p:grpSpPr>
      <p:sp>
        <p:nvSpPr>
          <p:cNvPr id="2" name="TextBox 1"/>
          <p:cNvSpPr txBox="1"/>
          <p:nvPr/>
        </p:nvSpPr>
        <p:spPr>
          <a:xfrm>
            <a:off x="1545465" y="1661374"/>
            <a:ext cx="8667481" cy="3170099"/>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Gold </a:t>
            </a:r>
            <a:r>
              <a:rPr lang="en-US" sz="3200" b="1" dirty="0" err="1" smtClean="0">
                <a:latin typeface="Times New Roman" panose="02020603050405020304" pitchFamily="18" charset="0"/>
                <a:cs typeface="Times New Roman" panose="02020603050405020304" pitchFamily="18" charset="0"/>
              </a:rPr>
              <a:t>Anlantis</a:t>
            </a:r>
            <a:r>
              <a:rPr lang="en-US" sz="3200" b="1" dirty="0" smtClean="0">
                <a:latin typeface="Times New Roman" panose="02020603050405020304" pitchFamily="18" charset="0"/>
                <a:cs typeface="Times New Roman" panose="02020603050405020304" pitchFamily="18" charset="0"/>
              </a:rPr>
              <a:t>: Repaying the Credit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Gold Atlantis a credit-providing firm, observed a rise in the number of defaulters. Now the firm is only interested in those </a:t>
            </a:r>
            <a:r>
              <a:rPr lang="en-US" sz="2400" dirty="0" smtClean="0">
                <a:latin typeface="Times New Roman" panose="02020603050405020304" pitchFamily="18" charset="0"/>
                <a:cs typeface="Times New Roman" panose="02020603050405020304" pitchFamily="18" charset="0"/>
              </a:rPr>
              <a:t>clients </a:t>
            </a:r>
            <a:r>
              <a:rPr lang="en-US" sz="2400" dirty="0" smtClean="0">
                <a:latin typeface="Times New Roman" panose="02020603050405020304" pitchFamily="18" charset="0"/>
                <a:cs typeface="Times New Roman" panose="02020603050405020304" pitchFamily="18" charset="0"/>
              </a:rPr>
              <a:t>who have a lower probability of becoming a defaulter.</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 aim of this analysis is to help the firm identify those customers who have a lower probability of </a:t>
            </a:r>
            <a:r>
              <a:rPr lang="en-US" sz="2400" dirty="0" smtClean="0">
                <a:latin typeface="Times New Roman" panose="02020603050405020304" pitchFamily="18" charset="0"/>
                <a:cs typeface="Times New Roman" panose="02020603050405020304" pitchFamily="18" charset="0"/>
              </a:rPr>
              <a:t>becoming </a:t>
            </a:r>
            <a:r>
              <a:rPr lang="en-US" sz="2400" dirty="0" smtClean="0">
                <a:latin typeface="Times New Roman" panose="02020603050405020304" pitchFamily="18" charset="0"/>
                <a:cs typeface="Times New Roman" panose="02020603050405020304" pitchFamily="18" charset="0"/>
              </a:rPr>
              <a:t>a defaulter.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740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1923" y="545367"/>
            <a:ext cx="8178084" cy="3293209"/>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EXPLORATORY DATA ANALYSIS</a:t>
            </a:r>
          </a:p>
          <a:p>
            <a:endParaRPr lang="en-US" dirty="0" smtClean="0"/>
          </a:p>
          <a:p>
            <a:r>
              <a:rPr lang="en-US" dirty="0" smtClean="0">
                <a:latin typeface="Times New Roman" panose="02020603050405020304" pitchFamily="18" charset="0"/>
                <a:cs typeface="Times New Roman" panose="02020603050405020304" pitchFamily="18" charset="0"/>
              </a:rPr>
              <a:t>EDA is a crucial step in the data analysis that involves exploring and </a:t>
            </a:r>
            <a:r>
              <a:rPr lang="en-US" dirty="0" err="1" smtClean="0">
                <a:latin typeface="Times New Roman" panose="02020603050405020304" pitchFamily="18" charset="0"/>
                <a:cs typeface="Times New Roman" panose="02020603050405020304" pitchFamily="18" charset="0"/>
              </a:rPr>
              <a:t>understanting</a:t>
            </a:r>
            <a:r>
              <a:rPr lang="en-US" dirty="0" smtClean="0">
                <a:latin typeface="Times New Roman" panose="02020603050405020304" pitchFamily="18" charset="0"/>
                <a:cs typeface="Times New Roman" panose="02020603050405020304" pitchFamily="18" charset="0"/>
              </a:rPr>
              <a:t> the structure, patterns, and </a:t>
            </a:r>
            <a:r>
              <a:rPr lang="en-US" dirty="0" err="1" smtClean="0">
                <a:latin typeface="Times New Roman" panose="02020603050405020304" pitchFamily="18" charset="0"/>
                <a:cs typeface="Times New Roman" panose="02020603050405020304" pitchFamily="18" charset="0"/>
              </a:rPr>
              <a:t>charecteristics</a:t>
            </a:r>
            <a:r>
              <a:rPr lang="en-US" dirty="0" smtClean="0">
                <a:latin typeface="Times New Roman" panose="02020603050405020304" pitchFamily="18" charset="0"/>
                <a:cs typeface="Times New Roman" panose="02020603050405020304" pitchFamily="18" charset="0"/>
              </a:rPr>
              <a:t> of a dataset to answer key business questions.</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Steps in EDA</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Level 0: Data collection and Understanding</a:t>
            </a:r>
          </a:p>
          <a:p>
            <a:r>
              <a:rPr lang="en-US" dirty="0" smtClean="0">
                <a:latin typeface="Times New Roman" panose="02020603050405020304" pitchFamily="18" charset="0"/>
                <a:cs typeface="Times New Roman" panose="02020603050405020304" pitchFamily="18" charset="0"/>
              </a:rPr>
              <a:t>Level 1: Univariate Analysis</a:t>
            </a:r>
          </a:p>
          <a:p>
            <a:r>
              <a:rPr lang="en-US" dirty="0" smtClean="0">
                <a:latin typeface="Times New Roman" panose="02020603050405020304" pitchFamily="18" charset="0"/>
                <a:cs typeface="Times New Roman" panose="02020603050405020304" pitchFamily="18" charset="0"/>
              </a:rPr>
              <a:t>Level 2: Bivariate Analysis </a:t>
            </a:r>
          </a:p>
          <a:p>
            <a:r>
              <a:rPr lang="en-US" dirty="0" smtClean="0">
                <a:latin typeface="Times New Roman" panose="02020603050405020304" pitchFamily="18" charset="0"/>
                <a:cs typeface="Times New Roman" panose="02020603050405020304" pitchFamily="18" charset="0"/>
              </a:rPr>
              <a:t>Level 3: Multivariate Analysis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21923" y="4180113"/>
            <a:ext cx="9859882"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Level 0</a:t>
            </a:r>
            <a:r>
              <a:rPr lang="en-US" dirty="0">
                <a:latin typeface="Times New Roman" panose="02020603050405020304" pitchFamily="18" charset="0"/>
                <a:cs typeface="Times New Roman" panose="02020603050405020304" pitchFamily="18" charset="0"/>
              </a:rPr>
              <a:t> involves collecting the relevant dataset and understanding its structure, variables to establish a foundation for further analysis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Level 1</a:t>
            </a:r>
            <a:r>
              <a:rPr lang="en-US" dirty="0">
                <a:latin typeface="Times New Roman" panose="02020603050405020304" pitchFamily="18" charset="0"/>
                <a:cs typeface="Times New Roman" panose="02020603050405020304" pitchFamily="18" charset="0"/>
              </a:rPr>
              <a:t> focuses on analyzing individual variables in the dataset and visualizing the data to understand their distribution and pattern.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Level 2</a:t>
            </a:r>
            <a:r>
              <a:rPr lang="en-US" dirty="0">
                <a:latin typeface="Times New Roman" panose="02020603050405020304" pitchFamily="18" charset="0"/>
                <a:cs typeface="Times New Roman" panose="02020603050405020304" pitchFamily="18" charset="0"/>
              </a:rPr>
              <a:t> explores the relationship between two variables in the dataset to identify </a:t>
            </a:r>
            <a:r>
              <a:rPr lang="en-US" dirty="0" smtClean="0">
                <a:latin typeface="Times New Roman" panose="02020603050405020304" pitchFamily="18" charset="0"/>
                <a:cs typeface="Times New Roman" panose="02020603050405020304" pitchFamily="18" charset="0"/>
              </a:rPr>
              <a:t>dependencies, associations </a:t>
            </a:r>
            <a:r>
              <a:rPr lang="en-US" dirty="0">
                <a:latin typeface="Times New Roman" panose="02020603050405020304" pitchFamily="18" charset="0"/>
                <a:cs typeface="Times New Roman" panose="02020603050405020304" pitchFamily="18" charset="0"/>
              </a:rPr>
              <a:t>or correlations.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Level 3</a:t>
            </a:r>
            <a:r>
              <a:rPr lang="en-US" dirty="0">
                <a:latin typeface="Times New Roman" panose="02020603050405020304" pitchFamily="18" charset="0"/>
                <a:cs typeface="Times New Roman" panose="02020603050405020304" pitchFamily="18" charset="0"/>
              </a:rPr>
              <a:t> involves analyzing the relationship between three or more variables to uncover complex patterns, dependencies and underlying structures within the data</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76300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9717" y="367048"/>
            <a:ext cx="5808372" cy="5537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477294" y="320572"/>
            <a:ext cx="5550795"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UNDERSTANDING DATA</a:t>
            </a:r>
            <a:endParaRPr lang="en-US"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167683" y="1162792"/>
            <a:ext cx="7860406"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dataset has 100000 rows and 24 columns</a:t>
            </a:r>
          </a:p>
        </p:txBody>
      </p:sp>
      <p:sp>
        <p:nvSpPr>
          <p:cNvPr id="5" name="TextBox 4"/>
          <p:cNvSpPr txBox="1"/>
          <p:nvPr/>
        </p:nvSpPr>
        <p:spPr>
          <a:xfrm>
            <a:off x="1167682" y="1564453"/>
            <a:ext cx="4254323" cy="4770537"/>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t>Categorical columns</a:t>
            </a:r>
          </a:p>
          <a:p>
            <a:pPr marL="342900" indent="-342900">
              <a:buAutoNum type="arabicPeriod"/>
            </a:pPr>
            <a:r>
              <a:rPr lang="en-US" sz="1600" dirty="0" smtClean="0"/>
              <a:t>Target</a:t>
            </a:r>
          </a:p>
          <a:p>
            <a:pPr marL="342900" indent="-342900">
              <a:buAutoNum type="arabicPeriod"/>
            </a:pPr>
            <a:r>
              <a:rPr lang="en-US" sz="1600" dirty="0" err="1" smtClean="0"/>
              <a:t>Name_contract_type</a:t>
            </a:r>
            <a:endParaRPr lang="en-US" sz="1600" dirty="0" smtClean="0"/>
          </a:p>
          <a:p>
            <a:pPr marL="342900" indent="-342900">
              <a:buAutoNum type="arabicPeriod"/>
            </a:pPr>
            <a:r>
              <a:rPr lang="en-US" sz="1600" dirty="0" smtClean="0"/>
              <a:t>Gender</a:t>
            </a:r>
          </a:p>
          <a:p>
            <a:pPr marL="342900" indent="-342900">
              <a:buAutoNum type="arabicPeriod"/>
            </a:pPr>
            <a:r>
              <a:rPr lang="en-US" sz="1600" dirty="0" smtClean="0"/>
              <a:t>Car</a:t>
            </a:r>
          </a:p>
          <a:p>
            <a:pPr marL="342900" indent="-342900">
              <a:buAutoNum type="arabicPeriod"/>
            </a:pPr>
            <a:r>
              <a:rPr lang="en-US" sz="1600" dirty="0" smtClean="0"/>
              <a:t>House</a:t>
            </a:r>
          </a:p>
          <a:p>
            <a:pPr marL="342900" indent="-342900">
              <a:buAutoNum type="arabicPeriod"/>
            </a:pPr>
            <a:r>
              <a:rPr lang="en-US" sz="1600" dirty="0" err="1" smtClean="0"/>
              <a:t>Cnt_children</a:t>
            </a:r>
            <a:endParaRPr lang="en-US" sz="1600" dirty="0" smtClean="0"/>
          </a:p>
          <a:p>
            <a:pPr marL="342900" indent="-342900">
              <a:buAutoNum type="arabicPeriod"/>
            </a:pPr>
            <a:r>
              <a:rPr lang="en-US" sz="1600" dirty="0" err="1" smtClean="0"/>
              <a:t>Name_type_suite</a:t>
            </a:r>
            <a:endParaRPr lang="en-US" sz="1600" dirty="0" smtClean="0"/>
          </a:p>
          <a:p>
            <a:pPr marL="342900" indent="-342900">
              <a:buAutoNum type="arabicPeriod"/>
            </a:pPr>
            <a:r>
              <a:rPr lang="en-US" sz="1600" dirty="0" err="1" smtClean="0"/>
              <a:t>Name_education_type</a:t>
            </a:r>
            <a:endParaRPr lang="en-US" sz="1600" dirty="0" smtClean="0"/>
          </a:p>
          <a:p>
            <a:pPr marL="342900" indent="-342900">
              <a:buAutoNum type="arabicPeriod"/>
            </a:pPr>
            <a:r>
              <a:rPr lang="en-US" sz="1600" dirty="0" err="1" smtClean="0"/>
              <a:t>Name_family_status</a:t>
            </a:r>
            <a:endParaRPr lang="en-US" sz="1600" dirty="0" smtClean="0"/>
          </a:p>
          <a:p>
            <a:pPr marL="342900" indent="-342900">
              <a:buAutoNum type="arabicPeriod"/>
            </a:pPr>
            <a:r>
              <a:rPr lang="en-US" sz="1600" dirty="0" smtClean="0"/>
              <a:t>Mobile</a:t>
            </a:r>
          </a:p>
          <a:p>
            <a:pPr marL="342900" indent="-342900">
              <a:buAutoNum type="arabicPeriod"/>
            </a:pPr>
            <a:r>
              <a:rPr lang="en-US" sz="1600" dirty="0" err="1" smtClean="0"/>
              <a:t>Work_phone</a:t>
            </a:r>
            <a:endParaRPr lang="en-US" sz="1600" dirty="0" smtClean="0"/>
          </a:p>
          <a:p>
            <a:pPr marL="342900" indent="-342900">
              <a:buAutoNum type="arabicPeriod"/>
            </a:pPr>
            <a:r>
              <a:rPr lang="en-US" sz="1600" dirty="0" err="1" smtClean="0"/>
              <a:t>Home_phone</a:t>
            </a:r>
            <a:endParaRPr lang="en-US" sz="1600" dirty="0" smtClean="0"/>
          </a:p>
          <a:p>
            <a:pPr marL="342900" indent="-342900">
              <a:buAutoNum type="arabicPeriod"/>
            </a:pPr>
            <a:r>
              <a:rPr lang="en-US" sz="1600" dirty="0" err="1" smtClean="0"/>
              <a:t>Mobile_reachable</a:t>
            </a:r>
            <a:endParaRPr lang="en-US" sz="1600" dirty="0" smtClean="0"/>
          </a:p>
          <a:p>
            <a:pPr marL="342900" indent="-342900">
              <a:buAutoNum type="arabicPeriod"/>
            </a:pPr>
            <a:r>
              <a:rPr lang="en-US" sz="1600" dirty="0" err="1" smtClean="0"/>
              <a:t>Flag_email</a:t>
            </a:r>
            <a:endParaRPr lang="en-US" sz="1600" dirty="0" smtClean="0"/>
          </a:p>
          <a:p>
            <a:pPr marL="342900" indent="-342900">
              <a:buAutoNum type="arabicPeriod"/>
            </a:pPr>
            <a:r>
              <a:rPr lang="en-US" sz="1600" dirty="0" err="1" smtClean="0"/>
              <a:t>Occupation_type</a:t>
            </a:r>
            <a:endParaRPr lang="en-US" sz="1600" dirty="0" smtClean="0"/>
          </a:p>
          <a:p>
            <a:pPr marL="342900" indent="-342900">
              <a:buAutoNum type="arabicPeriod"/>
            </a:pPr>
            <a:r>
              <a:rPr lang="en-US" sz="1600" dirty="0" err="1" smtClean="0"/>
              <a:t>Cnt_fam_members</a:t>
            </a:r>
            <a:endParaRPr lang="en-US" sz="1600" dirty="0" smtClean="0"/>
          </a:p>
          <a:p>
            <a:pPr marL="342900" indent="-342900">
              <a:buAutoNum type="arabicPeriod"/>
            </a:pPr>
            <a:r>
              <a:rPr lang="en-US" sz="1600" dirty="0" err="1" smtClean="0"/>
              <a:t>Application_day</a:t>
            </a:r>
            <a:endParaRPr lang="en-US" sz="1600" dirty="0" smtClean="0"/>
          </a:p>
          <a:p>
            <a:pPr marL="342900" indent="-342900">
              <a:buAutoNum type="arabicPeriod"/>
            </a:pPr>
            <a:r>
              <a:rPr lang="en-US" sz="1600" dirty="0" err="1" smtClean="0"/>
              <a:t>Total_doc_submitted</a:t>
            </a:r>
            <a:endParaRPr lang="en-US" sz="1600" dirty="0"/>
          </a:p>
        </p:txBody>
      </p:sp>
      <p:sp>
        <p:nvSpPr>
          <p:cNvPr id="6" name="TextBox 5"/>
          <p:cNvSpPr txBox="1"/>
          <p:nvPr/>
        </p:nvSpPr>
        <p:spPr>
          <a:xfrm>
            <a:off x="6175417" y="1564453"/>
            <a:ext cx="3779951"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Continuous columns</a:t>
            </a:r>
          </a:p>
          <a:p>
            <a:pPr marL="342900" indent="-342900">
              <a:buAutoNum type="arabicPeriod"/>
            </a:pPr>
            <a:r>
              <a:rPr lang="en-US" dirty="0" err="1" smtClean="0"/>
              <a:t>Sk_id_curr</a:t>
            </a:r>
            <a:endParaRPr lang="en-US" dirty="0" smtClean="0"/>
          </a:p>
          <a:p>
            <a:pPr marL="342900" indent="-342900">
              <a:buAutoNum type="arabicPeriod"/>
            </a:pPr>
            <a:r>
              <a:rPr lang="en-US" dirty="0" err="1" smtClean="0"/>
              <a:t>Amt_income_total</a:t>
            </a:r>
            <a:endParaRPr lang="en-US" dirty="0" smtClean="0"/>
          </a:p>
          <a:p>
            <a:pPr marL="342900" indent="-342900">
              <a:buAutoNum type="arabicPeriod"/>
            </a:pPr>
            <a:r>
              <a:rPr lang="en-US" dirty="0" err="1" smtClean="0"/>
              <a:t>Amt_credit</a:t>
            </a:r>
            <a:endParaRPr lang="en-US" dirty="0" smtClean="0"/>
          </a:p>
          <a:p>
            <a:pPr marL="342900" indent="-342900">
              <a:buAutoNum type="arabicPeriod"/>
            </a:pPr>
            <a:r>
              <a:rPr lang="en-US" dirty="0" err="1" smtClean="0"/>
              <a:t>Amt_goods_price</a:t>
            </a:r>
            <a:endParaRPr lang="en-US" dirty="0" smtClean="0"/>
          </a:p>
          <a:p>
            <a:pPr marL="342900" indent="-342900">
              <a:buAutoNum type="arabicPeriod"/>
            </a:pPr>
            <a:r>
              <a:rPr lang="en-US" dirty="0" err="1" smtClean="0"/>
              <a:t>Days_employed</a:t>
            </a:r>
            <a:endParaRPr lang="en-US" dirty="0"/>
          </a:p>
        </p:txBody>
      </p:sp>
    </p:spTree>
    <p:extLst>
      <p:ext uri="{BB962C8B-B14F-4D97-AF65-F5344CB8AC3E}">
        <p14:creationId xmlns:p14="http://schemas.microsoft.com/office/powerpoint/2010/main" val="209616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382" y="309092"/>
            <a:ext cx="6555347" cy="47651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800" b="1" dirty="0">
              <a:solidFill>
                <a:prstClr val="black"/>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936382" y="348510"/>
            <a:ext cx="6581105"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Univariate</a:t>
            </a:r>
            <a:r>
              <a:rPr lang="en-US" sz="2800" b="1" dirty="0" smtClean="0">
                <a:latin typeface="Times New Roman" panose="02020603050405020304" pitchFamily="18" charset="0"/>
                <a:cs typeface="Times New Roman" panose="02020603050405020304" pitchFamily="18" charset="0"/>
              </a:rPr>
              <a:t> analysis of categorical columns</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93037" y="1133340"/>
            <a:ext cx="3891087" cy="3477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p:cNvPicPr>
            <a:picLocks noChangeAspect="1"/>
          </p:cNvPicPr>
          <p:nvPr/>
        </p:nvPicPr>
        <p:blipFill>
          <a:blip r:embed="rId3"/>
          <a:stretch>
            <a:fillRect/>
          </a:stretch>
        </p:blipFill>
        <p:spPr>
          <a:xfrm>
            <a:off x="6359514" y="1133340"/>
            <a:ext cx="4315427" cy="3477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p:cNvSpPr txBox="1"/>
          <p:nvPr/>
        </p:nvSpPr>
        <p:spPr>
          <a:xfrm flipH="1">
            <a:off x="955437" y="4963886"/>
            <a:ext cx="10265555" cy="1200329"/>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 1 </a:t>
            </a:r>
            <a:r>
              <a:rPr lang="en-US" dirty="0" smtClean="0">
                <a:latin typeface="Times New Roman" panose="02020603050405020304" pitchFamily="18" charset="0"/>
                <a:cs typeface="Times New Roman" panose="02020603050405020304" pitchFamily="18" charset="0"/>
              </a:rPr>
              <a:t>shows that </a:t>
            </a:r>
            <a:r>
              <a:rPr lang="en-US" dirty="0">
                <a:latin typeface="Times New Roman" panose="02020603050405020304" pitchFamily="18" charset="0"/>
                <a:cs typeface="Times New Roman" panose="02020603050405020304" pitchFamily="18" charset="0"/>
              </a:rPr>
              <a:t>there are 8.09% customers who have payment difficulties.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 we can say that these clients have a higher probability of becoming defaulters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2 </a:t>
            </a:r>
            <a:r>
              <a:rPr lang="en-US" dirty="0">
                <a:latin typeface="Times New Roman" panose="02020603050405020304" pitchFamily="18" charset="0"/>
                <a:cs typeface="Times New Roman" panose="02020603050405020304" pitchFamily="18" charset="0"/>
              </a:rPr>
              <a:t>suggests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there are 90.52% clients whose contract type is cash loans. </a:t>
            </a:r>
          </a:p>
        </p:txBody>
      </p:sp>
    </p:spTree>
    <p:extLst>
      <p:ext uri="{BB962C8B-B14F-4D97-AF65-F5344CB8AC3E}">
        <p14:creationId xmlns:p14="http://schemas.microsoft.com/office/powerpoint/2010/main" val="45249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7257" y="747301"/>
            <a:ext cx="4516264" cy="37731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7392474" y="747301"/>
            <a:ext cx="3902298" cy="363905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957257" y="4872446"/>
            <a:ext cx="10485806"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Fig 1 </a:t>
            </a:r>
            <a:r>
              <a:rPr lang="en-US" dirty="0" smtClean="0">
                <a:latin typeface="Times New Roman" panose="02020603050405020304" pitchFamily="18" charset="0"/>
                <a:cs typeface="Times New Roman" panose="02020603050405020304" pitchFamily="18" charset="0"/>
              </a:rPr>
              <a:t>Shows the percentage of gender of clients.</a:t>
            </a:r>
          </a:p>
          <a:p>
            <a:r>
              <a:rPr lang="en-US" dirty="0" smtClean="0">
                <a:latin typeface="Times New Roman" panose="02020603050405020304" pitchFamily="18" charset="0"/>
                <a:cs typeface="Times New Roman" panose="02020603050405020304" pitchFamily="18" charset="0"/>
              </a:rPr>
              <a:t>Female </a:t>
            </a:r>
            <a:r>
              <a:rPr lang="en-US" dirty="0">
                <a:latin typeface="Times New Roman" panose="02020603050405020304" pitchFamily="18" charset="0"/>
                <a:cs typeface="Times New Roman" panose="02020603050405020304" pitchFamily="18" charset="0"/>
              </a:rPr>
              <a:t>clients are more in number, contributing to 65.86</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2 shows the percentage of customers having car. </a:t>
            </a:r>
          </a:p>
          <a:p>
            <a:r>
              <a:rPr lang="en-US" dirty="0" smtClean="0">
                <a:latin typeface="Times New Roman" panose="02020603050405020304" pitchFamily="18" charset="0"/>
                <a:cs typeface="Times New Roman" panose="02020603050405020304" pitchFamily="18" charset="0"/>
              </a:rPr>
              <a:t>Above graph suggests </a:t>
            </a:r>
            <a:r>
              <a:rPr lang="en-US" dirty="0">
                <a:latin typeface="Times New Roman" panose="02020603050405020304" pitchFamily="18" charset="0"/>
                <a:cs typeface="Times New Roman" panose="02020603050405020304" pitchFamily="18" charset="0"/>
              </a:rPr>
              <a:t>that Clients having no car is more in number, contributing to 66.02%.</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69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2763" y="740944"/>
            <a:ext cx="3942723" cy="34318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6390750" y="740944"/>
            <a:ext cx="4639322" cy="34318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1002763" y="4611189"/>
            <a:ext cx="10027309" cy="1754326"/>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1 shows the percentage of customers having flat</a:t>
            </a:r>
          </a:p>
          <a:p>
            <a:r>
              <a:rPr lang="en-US" dirty="0" smtClean="0">
                <a:latin typeface="Times New Roman" panose="02020603050405020304" pitchFamily="18" charset="0"/>
                <a:cs typeface="Times New Roman" panose="02020603050405020304" pitchFamily="18" charset="0"/>
              </a:rPr>
              <a:t>The graph suggest that Majority </a:t>
            </a:r>
            <a:r>
              <a:rPr lang="en-US" dirty="0">
                <a:latin typeface="Times New Roman" panose="02020603050405020304" pitchFamily="18" charset="0"/>
                <a:cs typeface="Times New Roman" panose="02020603050405020304" pitchFamily="18" charset="0"/>
              </a:rPr>
              <a:t>of clients owns a flat, contributing to 69.33</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ig </a:t>
            </a:r>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shows the count of customers having children</a:t>
            </a:r>
          </a:p>
          <a:p>
            <a:r>
              <a:rPr lang="en-US" dirty="0" smtClean="0">
                <a:latin typeface="Times New Roman" panose="02020603050405020304" pitchFamily="18" charset="0"/>
                <a:cs typeface="Times New Roman" panose="02020603050405020304" pitchFamily="18" charset="0"/>
              </a:rPr>
              <a:t>Above graph shows that Majority </a:t>
            </a:r>
            <a:r>
              <a:rPr lang="en-US" dirty="0">
                <a:latin typeface="Times New Roman" panose="02020603050405020304" pitchFamily="18" charset="0"/>
                <a:cs typeface="Times New Roman" panose="02020603050405020304" pitchFamily="18" charset="0"/>
              </a:rPr>
              <a:t>of clients have no </a:t>
            </a:r>
            <a:r>
              <a:rPr lang="en-US" dirty="0" smtClean="0">
                <a:latin typeface="Times New Roman" panose="02020603050405020304" pitchFamily="18" charset="0"/>
                <a:cs typeface="Times New Roman" panose="02020603050405020304" pitchFamily="18" charset="0"/>
              </a:rPr>
              <a:t>children.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589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4463" y="357948"/>
            <a:ext cx="5153758" cy="39564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6289387" y="357948"/>
            <a:ext cx="5250084" cy="39564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564463" y="4611189"/>
            <a:ext cx="10975008" cy="1477328"/>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1 shows the distribution of client income type. This observation suggest that majority of clients have income type as working.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2 shows the distribution of client education level. Above graph suggest that most client have their education level as secondary/secondary special.</a:t>
            </a:r>
          </a:p>
        </p:txBody>
      </p:sp>
    </p:spTree>
    <p:extLst>
      <p:ext uri="{BB962C8B-B14F-4D97-AF65-F5344CB8AC3E}">
        <p14:creationId xmlns:p14="http://schemas.microsoft.com/office/powerpoint/2010/main" val="60731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2287" y="566670"/>
            <a:ext cx="4388355" cy="36962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p:cNvPicPr>
            <a:picLocks noChangeAspect="1"/>
          </p:cNvPicPr>
          <p:nvPr/>
        </p:nvPicPr>
        <p:blipFill>
          <a:blip r:embed="rId3"/>
          <a:stretch>
            <a:fillRect/>
          </a:stretch>
        </p:blipFill>
        <p:spPr>
          <a:xfrm>
            <a:off x="6848195" y="566670"/>
            <a:ext cx="4085967" cy="36962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966651" y="4532811"/>
            <a:ext cx="10554789" cy="1477328"/>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1 shows the count of clients who have provided their home phone number. As per the above graph in can be concluded that majority of clients have not provided their phone number.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Fig 2 shows the count of clients who have provided their email id. The above observation suggests that majority of clients have not provided their email.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115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1151</Words>
  <Application>Microsoft Office PowerPoint</Application>
  <PresentationFormat>Custom</PresentationFormat>
  <Paragraphs>110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Kumar</cp:lastModifiedBy>
  <cp:revision>31</cp:revision>
  <dcterms:created xsi:type="dcterms:W3CDTF">2023-05-21T16:58:54Z</dcterms:created>
  <dcterms:modified xsi:type="dcterms:W3CDTF">2023-05-24T07:35:08Z</dcterms:modified>
</cp:coreProperties>
</file>