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-50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EB-4F0C-4F5C-9FF9-C8A41F7D6D4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2C53-F1B9-4FB3-82B6-8E4ACD33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EB-4F0C-4F5C-9FF9-C8A41F7D6D4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2C53-F1B9-4FB3-82B6-8E4ACD33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EB-4F0C-4F5C-9FF9-C8A41F7D6D4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2C53-F1B9-4FB3-82B6-8E4ACD33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EB-4F0C-4F5C-9FF9-C8A41F7D6D4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2C53-F1B9-4FB3-82B6-8E4ACD33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EB-4F0C-4F5C-9FF9-C8A41F7D6D4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2C53-F1B9-4FB3-82B6-8E4ACD33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EB-4F0C-4F5C-9FF9-C8A41F7D6D4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2C53-F1B9-4FB3-82B6-8E4ACD33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EB-4F0C-4F5C-9FF9-C8A41F7D6D4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2C53-F1B9-4FB3-82B6-8E4ACD33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EB-4F0C-4F5C-9FF9-C8A41F7D6D4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2C53-F1B9-4FB3-82B6-8E4ACD33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EB-4F0C-4F5C-9FF9-C8A41F7D6D4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2C53-F1B9-4FB3-82B6-8E4ACD33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EB-4F0C-4F5C-9FF9-C8A41F7D6D4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2C53-F1B9-4FB3-82B6-8E4ACD33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EB-4F0C-4F5C-9FF9-C8A41F7D6D4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2C53-F1B9-4FB3-82B6-8E4ACD33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0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l="-65000" t="3000" r="-2000" b="-6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22EB-4F0C-4F5C-9FF9-C8A41F7D6D4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2C53-F1B9-4FB3-82B6-8E4ACD33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t="-14000" r="-3000" b="-6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3260" y="1617748"/>
            <a:ext cx="6096000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ON BRAZIL HOUSING</a:t>
            </a:r>
          </a:p>
          <a:p>
            <a:pPr algn="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Padmakumar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57" y="1093409"/>
            <a:ext cx="3775165" cy="34535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extBox 2"/>
          <p:cNvSpPr txBox="1"/>
          <p:nvPr/>
        </p:nvSpPr>
        <p:spPr>
          <a:xfrm>
            <a:off x="1149531" y="4791383"/>
            <a:ext cx="9888583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in Fig 1 there are outliers present in data so we have to clean the data first by removing outliers.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removal of outliers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properties available for rent does not take Homeowner association tax.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31" y="1093409"/>
            <a:ext cx="4389461" cy="33282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extBox 5"/>
          <p:cNvSpPr txBox="1"/>
          <p:nvPr/>
        </p:nvSpPr>
        <p:spPr>
          <a:xfrm>
            <a:off x="1014609" y="663879"/>
            <a:ext cx="452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home owner association tax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99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2293" y="800359"/>
            <a:ext cx="6104586" cy="6053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73510" y="800359"/>
            <a:ext cx="57310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 : Bi-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1" y="1875130"/>
            <a:ext cx="5350169" cy="341425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132" y="1864845"/>
            <a:ext cx="5447763" cy="34245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TextBox 6"/>
          <p:cNvSpPr txBox="1"/>
          <p:nvPr/>
        </p:nvSpPr>
        <p:spPr>
          <a:xfrm>
            <a:off x="496841" y="5469204"/>
            <a:ext cx="535016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above graph we can see the number of rooms that properties available for rent have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9132" y="5500314"/>
            <a:ext cx="544776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graph shows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bathrooms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properties available for rent have.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841" y="1503123"/>
            <a:ext cx="506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Relationship of city with rooms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463430" y="1503123"/>
            <a:ext cx="5110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Relationship of city with rooms</a:t>
            </a:r>
            <a:endParaRPr lang="en-IN" sz="1600" dirty="0"/>
          </a:p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53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6" y="1433969"/>
            <a:ext cx="5082164" cy="35381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15" y="1433969"/>
            <a:ext cx="4949491" cy="35381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TextBox 3"/>
          <p:cNvSpPr txBox="1"/>
          <p:nvPr/>
        </p:nvSpPr>
        <p:spPr>
          <a:xfrm>
            <a:off x="606618" y="5444356"/>
            <a:ext cx="52694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most number of 0 to 1 parking spaces.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1315" y="5305856"/>
            <a:ext cx="473625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Campinas have least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of animal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1666" y="1027134"/>
            <a:ext cx="47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number of parking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spaces per city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651315" y="1027134"/>
            <a:ext cx="452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acceptance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 per city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4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83" y="1267082"/>
            <a:ext cx="7765961" cy="362612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extBox 2"/>
          <p:cNvSpPr txBox="1"/>
          <p:nvPr/>
        </p:nvSpPr>
        <p:spPr>
          <a:xfrm>
            <a:off x="1176574" y="5162025"/>
            <a:ext cx="943138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graph we can see that Porto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most number of furnished property and Campinas and Belo Horizonte has least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1299" y="839244"/>
            <a:ext cx="60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Relationship of city with furnished house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3655" y="550830"/>
            <a:ext cx="6822675" cy="4636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07619" y="552804"/>
            <a:ext cx="69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 NUM ANALYSIS: Categorical to continuous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08" y="1460343"/>
            <a:ext cx="4765769" cy="3571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612" y="1460342"/>
            <a:ext cx="4515480" cy="35716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extBox 5"/>
          <p:cNvSpPr txBox="1"/>
          <p:nvPr/>
        </p:nvSpPr>
        <p:spPr>
          <a:xfrm>
            <a:off x="746389" y="5289301"/>
            <a:ext cx="48837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Alegre has the least amount of rent amount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Campinas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moderate rent amount for properties that are in rent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4992" y="5232360"/>
            <a:ext cx="552558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Alegre has the least amount of property tax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Campinas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moderate amount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tax.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90" y="1113987"/>
            <a:ext cx="4735718" cy="36192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TextBox 3"/>
          <p:cNvSpPr txBox="1"/>
          <p:nvPr/>
        </p:nvSpPr>
        <p:spPr>
          <a:xfrm>
            <a:off x="525995" y="5165900"/>
            <a:ext cx="527739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less total cost than others.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4450" y="5165900"/>
            <a:ext cx="577378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Alegre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city with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of properties in rent whereas Campinas and Belo Horizonte has more.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06" y="1282046"/>
            <a:ext cx="4534071" cy="34511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0075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9040" y="444138"/>
            <a:ext cx="5133702" cy="60089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9040" y="444138"/>
            <a:ext cx="488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4297" y="1554480"/>
            <a:ext cx="9457509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overall analysis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Alegre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appears to be a suitable city for bachelors. This city likely offers a higher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smaller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accommodation,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aligns with the needs of bachelors. Additionally the city has higher acceptance of animals with lower rent amount that other cities which could be attractive to bachelors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Campinas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emerges as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for mid sized families. It offers a variety of housing options with sufficient number of rooms, parking spaces, bathrooms that are suitable for the mid sized family needs.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 Horizonte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identified as a suitable city for large family based on the analysis. The city likely provides a higher number of housing option with large number of rooms, parking spaces, bathrooms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accommodating the space requirement for large families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2756" y="2642992"/>
            <a:ext cx="5160723" cy="13653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970751" y="2910161"/>
            <a:ext cx="4609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THANKYOU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9403" y="1768111"/>
            <a:ext cx="9311425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Rio De Janeiro and Sao Paulo are among the most expensive cities to live in Brazil.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from these cities are considering relocating to a different city to live and work remotely.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Castro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Brazila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top real estate management firm with a nationwide presence in Brazil, wishes to help people choose an alternate city to relocate to.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data analyst, help the firm figure out suitable cities for relocation for bachelors, for mid-sized families, and for large families.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7449" y="695459"/>
            <a:ext cx="4275786" cy="7469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1994" y="850006"/>
            <a:ext cx="3825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BRAZIL HOUSING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6992" y="708338"/>
            <a:ext cx="5508805" cy="64394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96992" y="737922"/>
            <a:ext cx="5228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0462" y="1540865"/>
            <a:ext cx="9775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dataset has 10692 rows and 13 columns</a:t>
            </a:r>
          </a:p>
          <a:p>
            <a:r>
              <a:rPr lang="en-US" sz="2400" b="1" dirty="0" smtClean="0"/>
              <a:t>Columns: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462" y="2371862"/>
            <a:ext cx="2717442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Categorical columns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City                                                                                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Rooms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Bathroom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Parking spaces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Floor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Animal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Furniture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8219" y="2371862"/>
            <a:ext cx="290418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Continuous columns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Area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Hoa</a:t>
            </a:r>
            <a:r>
              <a:rPr lang="en-US" sz="2000" dirty="0" smtClean="0"/>
              <a:t> (R$)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Rent amount (R$)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Propert</a:t>
            </a:r>
            <a:r>
              <a:rPr lang="en-US" sz="2000" dirty="0" smtClean="0"/>
              <a:t> tax (R$)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Fire insurance (R$)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Total (R$)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20462" y="5264962"/>
            <a:ext cx="977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 considered for further analysis are city, rooms, bathrooms, Animal, Furniture</a:t>
            </a:r>
          </a:p>
          <a:p>
            <a:r>
              <a:rPr lang="en-US" dirty="0" smtClean="0"/>
              <a:t>Area, </a:t>
            </a:r>
            <a:r>
              <a:rPr lang="en-US" dirty="0" err="1" smtClean="0"/>
              <a:t>Hoa</a:t>
            </a:r>
            <a:r>
              <a:rPr lang="en-US" dirty="0" smtClean="0"/>
              <a:t>, Rent amount, Property tax and total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8125" y="376330"/>
            <a:ext cx="7237926" cy="4893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84868" y="342507"/>
            <a:ext cx="686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of categorical columns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7887" y="1622738"/>
            <a:ext cx="9929612" cy="449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29" y="1622738"/>
            <a:ext cx="4391638" cy="36131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567" y="1586330"/>
            <a:ext cx="3867690" cy="36495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TextBox 6"/>
          <p:cNvSpPr txBox="1"/>
          <p:nvPr/>
        </p:nvSpPr>
        <p:spPr>
          <a:xfrm>
            <a:off x="1066829" y="5458570"/>
            <a:ext cx="992961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Figure 1 shows </a:t>
            </a:r>
            <a:r>
              <a:rPr lang="en-US" dirty="0" smtClean="0"/>
              <a:t>that </a:t>
            </a:r>
            <a:r>
              <a:rPr lang="en-US" dirty="0" smtClean="0"/>
              <a:t>most of the houses available for rent have three 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Figure 2 </a:t>
            </a:r>
            <a:r>
              <a:rPr lang="en-US" dirty="0" smtClean="0"/>
              <a:t>shows </a:t>
            </a:r>
            <a:r>
              <a:rPr lang="en-US" dirty="0" smtClean="0"/>
              <a:t>that most of the houses available for rent accepts animal.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0621" y="1216998"/>
            <a:ext cx="3284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Count of rooms</a:t>
            </a:r>
            <a:endParaRPr lang="en-IN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99391" y="1216998"/>
            <a:ext cx="3544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Percentage of acceptance of animal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7757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57" y="1352811"/>
            <a:ext cx="4322567" cy="356991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395" y="1352811"/>
            <a:ext cx="4073619" cy="356991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Box 4"/>
          <p:cNvSpPr txBox="1"/>
          <p:nvPr/>
        </p:nvSpPr>
        <p:spPr>
          <a:xfrm>
            <a:off x="836022" y="5262364"/>
            <a:ext cx="10319657" cy="123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Figure </a:t>
            </a:r>
            <a:r>
              <a:rPr lang="en-US" dirty="0" smtClean="0"/>
              <a:t>1 </a:t>
            </a:r>
            <a:r>
              <a:rPr lang="en-US" dirty="0"/>
              <a:t>suggest that most of the houses available for rent </a:t>
            </a:r>
            <a:r>
              <a:rPr lang="en-US" dirty="0" smtClean="0"/>
              <a:t>are not furnished.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Figure </a:t>
            </a:r>
            <a:r>
              <a:rPr lang="en-US" dirty="0" smtClean="0"/>
              <a:t>2 </a:t>
            </a:r>
            <a:r>
              <a:rPr lang="en-US" dirty="0"/>
              <a:t>suggest that most of the houses </a:t>
            </a:r>
            <a:r>
              <a:rPr lang="en-US" dirty="0" smtClean="0"/>
              <a:t>have 1 bathroom.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8896" y="804890"/>
            <a:ext cx="350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Percentage of furnishes house</a:t>
            </a:r>
            <a:endParaRPr lang="en-IN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2778" y="804890"/>
            <a:ext cx="3469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Count of bathrooms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548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5085" y="442500"/>
            <a:ext cx="5577840" cy="68445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35085" y="559632"/>
            <a:ext cx="5852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of continuous columns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98" y="1699481"/>
            <a:ext cx="4527779" cy="2904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10" y="1805703"/>
            <a:ext cx="4688230" cy="27978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extBox 5"/>
          <p:cNvSpPr txBox="1"/>
          <p:nvPr/>
        </p:nvSpPr>
        <p:spPr>
          <a:xfrm>
            <a:off x="960768" y="4998244"/>
            <a:ext cx="1069848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Interpretation: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we can see in the first graph there are outliers present in the data. So we need to clean the data by removing outliers.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5544" y="1360927"/>
            <a:ext cx="3494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Distribution of rent amount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0578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0" y="1400274"/>
            <a:ext cx="4686163" cy="352245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869" y="1400276"/>
            <a:ext cx="4172755" cy="35224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TextBox 6"/>
          <p:cNvSpPr txBox="1"/>
          <p:nvPr/>
        </p:nvSpPr>
        <p:spPr>
          <a:xfrm>
            <a:off x="718457" y="5182376"/>
            <a:ext cx="1072460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maximum rent amount taken is 4000 (R$).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most properties available for rent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takes property tax.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4921" y="993364"/>
            <a:ext cx="3620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Distribution of rent amount</a:t>
            </a:r>
            <a:endParaRPr lang="en-IN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90148" y="993364"/>
            <a:ext cx="360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Distribution of property tax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7749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3" y="893444"/>
            <a:ext cx="4944165" cy="375337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69" y="1007760"/>
            <a:ext cx="4858428" cy="363905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TextBox 3"/>
          <p:cNvSpPr txBox="1"/>
          <p:nvPr/>
        </p:nvSpPr>
        <p:spPr>
          <a:xfrm>
            <a:off x="915074" y="4883540"/>
            <a:ext cx="1064072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in the graph both the data has outliers. So we need to clean the data by removal of outliers.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5233" y="613775"/>
            <a:ext cx="379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Distribution of Total amount </a:t>
            </a:r>
            <a:endParaRPr lang="en-IN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04340" y="684594"/>
            <a:ext cx="232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51" y="1305571"/>
            <a:ext cx="4641700" cy="3454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429" y="1323076"/>
            <a:ext cx="4442343" cy="34368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Rectangle 4"/>
          <p:cNvSpPr/>
          <p:nvPr/>
        </p:nvSpPr>
        <p:spPr>
          <a:xfrm>
            <a:off x="1068064" y="5092449"/>
            <a:ext cx="914709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seeing the above graph we can say that majority of total amount of a house for rent is 2000 (R$).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Fig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houses have area ranging from 50 to 100 square meters.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3434" y="839244"/>
            <a:ext cx="321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Distribution of Total amount </a:t>
            </a:r>
            <a:endParaRPr lang="en-IN" b="1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745841" y="801666"/>
            <a:ext cx="265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788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814</Words>
  <Application>Microsoft Office PowerPoint</Application>
  <PresentationFormat>Custom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Kumar</cp:lastModifiedBy>
  <cp:revision>62</cp:revision>
  <dcterms:created xsi:type="dcterms:W3CDTF">2023-05-21T11:53:00Z</dcterms:created>
  <dcterms:modified xsi:type="dcterms:W3CDTF">2023-05-26T06:31:29Z</dcterms:modified>
</cp:coreProperties>
</file>