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6" r:id="rId2"/>
    <p:sldId id="267" r:id="rId3"/>
    <p:sldId id="268" r:id="rId4"/>
    <p:sldId id="259" r:id="rId5"/>
    <p:sldId id="260" r:id="rId6"/>
    <p:sldId id="261" r:id="rId7"/>
    <p:sldId id="262" r:id="rId8"/>
    <p:sldId id="263" r:id="rId9"/>
    <p:sldId id="264" r:id="rId10"/>
    <p:sldId id="265"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B71F"/>
    <a:srgbClr val="E6D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62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E226D2-2441-40E0-B9EC-3081B6262F63}" type="datetimeFigureOut">
              <a:rPr lang="en-IN" smtClean="0"/>
              <a:t>27-07-2023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030768-398E-43C7-92DB-51C73DA242D4}" type="slidenum">
              <a:rPr lang="en-IN" smtClean="0"/>
              <a:t>‹#›</a:t>
            </a:fld>
            <a:endParaRPr lang="en-IN"/>
          </a:p>
        </p:txBody>
      </p:sp>
    </p:spTree>
    <p:extLst>
      <p:ext uri="{BB962C8B-B14F-4D97-AF65-F5344CB8AC3E}">
        <p14:creationId xmlns:p14="http://schemas.microsoft.com/office/powerpoint/2010/main" val="4270795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C98F0E3-D1A7-4420-99AD-848235AD37F7}"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4E2E9F-892D-4C1C-A8B6-D9EC644373CF}" type="slidenum">
              <a:rPr lang="en-IN" smtClean="0"/>
              <a:t>‹#›</a:t>
            </a:fld>
            <a:endParaRPr lang="en-IN"/>
          </a:p>
        </p:txBody>
      </p:sp>
    </p:spTree>
    <p:extLst>
      <p:ext uri="{BB962C8B-B14F-4D97-AF65-F5344CB8AC3E}">
        <p14:creationId xmlns:p14="http://schemas.microsoft.com/office/powerpoint/2010/main" val="2895508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8F0E3-D1A7-4420-99AD-848235AD37F7}"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4E2E9F-892D-4C1C-A8B6-D9EC644373CF}" type="slidenum">
              <a:rPr lang="en-IN" smtClean="0"/>
              <a:t>‹#›</a:t>
            </a:fld>
            <a:endParaRPr lang="en-IN"/>
          </a:p>
        </p:txBody>
      </p:sp>
    </p:spTree>
    <p:extLst>
      <p:ext uri="{BB962C8B-B14F-4D97-AF65-F5344CB8AC3E}">
        <p14:creationId xmlns:p14="http://schemas.microsoft.com/office/powerpoint/2010/main" val="494233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8F0E3-D1A7-4420-99AD-848235AD37F7}"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4E2E9F-892D-4C1C-A8B6-D9EC644373CF}" type="slidenum">
              <a:rPr lang="en-IN" smtClean="0"/>
              <a:t>‹#›</a:t>
            </a:fld>
            <a:endParaRPr lang="en-IN"/>
          </a:p>
        </p:txBody>
      </p:sp>
    </p:spTree>
    <p:extLst>
      <p:ext uri="{BB962C8B-B14F-4D97-AF65-F5344CB8AC3E}">
        <p14:creationId xmlns:p14="http://schemas.microsoft.com/office/powerpoint/2010/main" val="2656860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8F0E3-D1A7-4420-99AD-848235AD37F7}"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4E2E9F-892D-4C1C-A8B6-D9EC644373CF}" type="slidenum">
              <a:rPr lang="en-IN" smtClean="0"/>
              <a:t>‹#›</a:t>
            </a:fld>
            <a:endParaRPr lang="en-IN"/>
          </a:p>
        </p:txBody>
      </p:sp>
    </p:spTree>
    <p:extLst>
      <p:ext uri="{BB962C8B-B14F-4D97-AF65-F5344CB8AC3E}">
        <p14:creationId xmlns:p14="http://schemas.microsoft.com/office/powerpoint/2010/main" val="2957229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98F0E3-D1A7-4420-99AD-848235AD37F7}"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4E2E9F-892D-4C1C-A8B6-D9EC644373CF}" type="slidenum">
              <a:rPr lang="en-IN" smtClean="0"/>
              <a:t>‹#›</a:t>
            </a:fld>
            <a:endParaRPr lang="en-IN"/>
          </a:p>
        </p:txBody>
      </p:sp>
    </p:spTree>
    <p:extLst>
      <p:ext uri="{BB962C8B-B14F-4D97-AF65-F5344CB8AC3E}">
        <p14:creationId xmlns:p14="http://schemas.microsoft.com/office/powerpoint/2010/main" val="144845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C98F0E3-D1A7-4420-99AD-848235AD37F7}"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4E2E9F-892D-4C1C-A8B6-D9EC644373CF}" type="slidenum">
              <a:rPr lang="en-IN" smtClean="0"/>
              <a:t>‹#›</a:t>
            </a:fld>
            <a:endParaRPr lang="en-IN"/>
          </a:p>
        </p:txBody>
      </p:sp>
    </p:spTree>
    <p:extLst>
      <p:ext uri="{BB962C8B-B14F-4D97-AF65-F5344CB8AC3E}">
        <p14:creationId xmlns:p14="http://schemas.microsoft.com/office/powerpoint/2010/main" val="2271570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C98F0E3-D1A7-4420-99AD-848235AD37F7}" type="datetimeFigureOut">
              <a:rPr lang="en-IN" smtClean="0"/>
              <a:t>27-07-2023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4E2E9F-892D-4C1C-A8B6-D9EC644373CF}" type="slidenum">
              <a:rPr lang="en-IN" smtClean="0"/>
              <a:t>‹#›</a:t>
            </a:fld>
            <a:endParaRPr lang="en-IN"/>
          </a:p>
        </p:txBody>
      </p:sp>
    </p:spTree>
    <p:extLst>
      <p:ext uri="{BB962C8B-B14F-4D97-AF65-F5344CB8AC3E}">
        <p14:creationId xmlns:p14="http://schemas.microsoft.com/office/powerpoint/2010/main" val="3324127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C98F0E3-D1A7-4420-99AD-848235AD37F7}" type="datetimeFigureOut">
              <a:rPr lang="en-IN" smtClean="0"/>
              <a:t>27-07-2023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4E2E9F-892D-4C1C-A8B6-D9EC644373CF}" type="slidenum">
              <a:rPr lang="en-IN" smtClean="0"/>
              <a:t>‹#›</a:t>
            </a:fld>
            <a:endParaRPr lang="en-IN"/>
          </a:p>
        </p:txBody>
      </p:sp>
    </p:spTree>
    <p:extLst>
      <p:ext uri="{BB962C8B-B14F-4D97-AF65-F5344CB8AC3E}">
        <p14:creationId xmlns:p14="http://schemas.microsoft.com/office/powerpoint/2010/main" val="1663793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8F0E3-D1A7-4420-99AD-848235AD37F7}" type="datetimeFigureOut">
              <a:rPr lang="en-IN" smtClean="0"/>
              <a:t>27-07-2023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4E2E9F-892D-4C1C-A8B6-D9EC644373CF}" type="slidenum">
              <a:rPr lang="en-IN" smtClean="0"/>
              <a:t>‹#›</a:t>
            </a:fld>
            <a:endParaRPr lang="en-IN"/>
          </a:p>
        </p:txBody>
      </p:sp>
    </p:spTree>
    <p:extLst>
      <p:ext uri="{BB962C8B-B14F-4D97-AF65-F5344CB8AC3E}">
        <p14:creationId xmlns:p14="http://schemas.microsoft.com/office/powerpoint/2010/main" val="424536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98F0E3-D1A7-4420-99AD-848235AD37F7}"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4E2E9F-892D-4C1C-A8B6-D9EC644373CF}" type="slidenum">
              <a:rPr lang="en-IN" smtClean="0"/>
              <a:t>‹#›</a:t>
            </a:fld>
            <a:endParaRPr lang="en-IN"/>
          </a:p>
        </p:txBody>
      </p:sp>
    </p:spTree>
    <p:extLst>
      <p:ext uri="{BB962C8B-B14F-4D97-AF65-F5344CB8AC3E}">
        <p14:creationId xmlns:p14="http://schemas.microsoft.com/office/powerpoint/2010/main" val="3254566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98F0E3-D1A7-4420-99AD-848235AD37F7}"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4E2E9F-892D-4C1C-A8B6-D9EC644373CF}" type="slidenum">
              <a:rPr lang="en-IN" smtClean="0"/>
              <a:t>‹#›</a:t>
            </a:fld>
            <a:endParaRPr lang="en-IN"/>
          </a:p>
        </p:txBody>
      </p:sp>
    </p:spTree>
    <p:extLst>
      <p:ext uri="{BB962C8B-B14F-4D97-AF65-F5344CB8AC3E}">
        <p14:creationId xmlns:p14="http://schemas.microsoft.com/office/powerpoint/2010/main" val="4173754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7000"/>
            <a:lum/>
          </a:blip>
          <a:srcRect/>
          <a:stretch>
            <a:fillRect l="-11000" r="-1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8F0E3-D1A7-4420-99AD-848235AD37F7}" type="datetimeFigureOut">
              <a:rPr lang="en-IN" smtClean="0"/>
              <a:t>27-07-2023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4E2E9F-892D-4C1C-A8B6-D9EC644373CF}" type="slidenum">
              <a:rPr lang="en-IN" smtClean="0"/>
              <a:t>‹#›</a:t>
            </a:fld>
            <a:endParaRPr lang="en-IN"/>
          </a:p>
        </p:txBody>
      </p:sp>
    </p:spTree>
    <p:extLst>
      <p:ext uri="{BB962C8B-B14F-4D97-AF65-F5344CB8AC3E}">
        <p14:creationId xmlns:p14="http://schemas.microsoft.com/office/powerpoint/2010/main" val="482782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739844" y="0"/>
            <a:ext cx="1404156" cy="1844824"/>
          </a:xfrm>
          <a:custGeom>
            <a:avLst/>
            <a:gdLst/>
            <a:ahLst/>
            <a:cxnLst/>
            <a:rect l="l" t="t" r="r" b="b"/>
            <a:pathLst>
              <a:path w="1404156" h="1844824">
                <a:moveTo>
                  <a:pt x="108086" y="0"/>
                </a:moveTo>
                <a:lnTo>
                  <a:pt x="1404156" y="0"/>
                </a:lnTo>
                <a:lnTo>
                  <a:pt x="1404156" y="1844824"/>
                </a:lnTo>
                <a:cubicBezTo>
                  <a:pt x="628662" y="1844824"/>
                  <a:pt x="0" y="1248401"/>
                  <a:pt x="0" y="512676"/>
                </a:cubicBezTo>
                <a:cubicBezTo>
                  <a:pt x="0" y="330948"/>
                  <a:pt x="38356" y="157718"/>
                  <a:pt x="108086" y="0"/>
                </a:cubicBez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850514" y="4365104"/>
            <a:ext cx="7293486" cy="2492896"/>
          </a:xfrm>
          <a:custGeom>
            <a:avLst/>
            <a:gdLst/>
            <a:ahLst/>
            <a:cxnLst/>
            <a:rect l="l" t="t" r="r" b="b"/>
            <a:pathLst>
              <a:path w="7293486" h="2492896">
                <a:moveTo>
                  <a:pt x="3656178" y="0"/>
                </a:moveTo>
                <a:cubicBezTo>
                  <a:pt x="5417709" y="0"/>
                  <a:pt x="6895137" y="1032430"/>
                  <a:pt x="7293486" y="2423501"/>
                </a:cubicBezTo>
                <a:lnTo>
                  <a:pt x="7293486" y="2492896"/>
                </a:lnTo>
                <a:lnTo>
                  <a:pt x="0" y="2492896"/>
                </a:lnTo>
                <a:cubicBezTo>
                  <a:pt x="368357" y="1066913"/>
                  <a:pt x="1865472" y="0"/>
                  <a:pt x="3656178" y="0"/>
                </a:cubicBezTo>
                <a:close/>
              </a:path>
            </a:pathLst>
          </a:custGeom>
          <a:solidFill>
            <a:srgbClr val="EDB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 y="0"/>
            <a:ext cx="1619671" cy="1603744"/>
          </a:xfrm>
          <a:custGeom>
            <a:avLst/>
            <a:gdLst/>
            <a:ahLst/>
            <a:cxnLst/>
            <a:rect l="l" t="t" r="r" b="b"/>
            <a:pathLst>
              <a:path w="1619671" h="1603744">
                <a:moveTo>
                  <a:pt x="0" y="0"/>
                </a:moveTo>
                <a:lnTo>
                  <a:pt x="1619671" y="0"/>
                </a:lnTo>
                <a:cubicBezTo>
                  <a:pt x="1619671" y="820623"/>
                  <a:pt x="914668" y="1498750"/>
                  <a:pt x="0" y="1603744"/>
                </a:cubicBezTo>
                <a:close/>
              </a:path>
            </a:pathLst>
          </a:custGeom>
          <a:solidFill>
            <a:srgbClr val="EDB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2038848" y="2060848"/>
            <a:ext cx="5040560" cy="1723549"/>
          </a:xfrm>
          <a:prstGeom prst="rect">
            <a:avLst/>
          </a:prstGeom>
          <a:noFill/>
        </p:spPr>
        <p:txBody>
          <a:bodyPr wrap="square" rtlCol="0">
            <a:spAutoFit/>
          </a:bodyPr>
          <a:lstStyle/>
          <a:p>
            <a:pPr algn="ctr"/>
            <a:r>
              <a:rPr lang="en-US" sz="4400" b="1" dirty="0"/>
              <a:t>Data Analysis using </a:t>
            </a:r>
            <a:r>
              <a:rPr lang="en-US" sz="4400" b="1" dirty="0" smtClean="0"/>
              <a:t>MySQL</a:t>
            </a:r>
            <a:endParaRPr lang="en-IN" b="1" dirty="0"/>
          </a:p>
          <a:p>
            <a:endParaRPr lang="en-IN" dirty="0"/>
          </a:p>
        </p:txBody>
      </p:sp>
      <p:sp>
        <p:nvSpPr>
          <p:cNvPr id="6" name="Rectangle 5"/>
          <p:cNvSpPr/>
          <p:nvPr/>
        </p:nvSpPr>
        <p:spPr>
          <a:xfrm>
            <a:off x="1" y="4149080"/>
            <a:ext cx="2980531" cy="2708920"/>
          </a:xfrm>
          <a:custGeom>
            <a:avLst/>
            <a:gdLst/>
            <a:ahLst/>
            <a:cxnLst/>
            <a:rect l="l" t="t" r="r" b="b"/>
            <a:pathLst>
              <a:path w="2980531" h="2708920">
                <a:moveTo>
                  <a:pt x="140619" y="0"/>
                </a:moveTo>
                <a:cubicBezTo>
                  <a:pt x="1682279" y="0"/>
                  <a:pt x="2937471" y="1205093"/>
                  <a:pt x="2980531" y="2708920"/>
                </a:cubicBezTo>
                <a:lnTo>
                  <a:pt x="0" y="2708920"/>
                </a:lnTo>
                <a:lnTo>
                  <a:pt x="0" y="6977"/>
                </a:lnTo>
                <a:cubicBezTo>
                  <a:pt x="46471" y="1130"/>
                  <a:pt x="93411" y="0"/>
                  <a:pt x="140619" y="0"/>
                </a:cubicBez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108794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1720" y="1052736"/>
            <a:ext cx="4824536" cy="646331"/>
          </a:xfrm>
          <a:prstGeom prst="rect">
            <a:avLst/>
          </a:prstGeom>
          <a:noFill/>
        </p:spPr>
        <p:txBody>
          <a:bodyPr wrap="square" rtlCol="0">
            <a:spAutoFit/>
          </a:bodyPr>
          <a:lstStyle/>
          <a:p>
            <a:pPr algn="ctr"/>
            <a:r>
              <a:rPr lang="en-US" sz="3600" b="1" dirty="0" smtClean="0"/>
              <a:t>CONCLUSION</a:t>
            </a:r>
            <a:endParaRPr lang="en-IN" sz="3600" b="1" dirty="0"/>
          </a:p>
        </p:txBody>
      </p:sp>
      <p:sp>
        <p:nvSpPr>
          <p:cNvPr id="3" name="TextBox 2"/>
          <p:cNvSpPr txBox="1"/>
          <p:nvPr/>
        </p:nvSpPr>
        <p:spPr>
          <a:xfrm>
            <a:off x="1295636" y="2164214"/>
            <a:ext cx="6336704" cy="2677656"/>
          </a:xfrm>
          <a:prstGeom prst="rect">
            <a:avLst/>
          </a:prstGeom>
          <a:noFill/>
        </p:spPr>
        <p:txBody>
          <a:bodyPr wrap="square" rtlCol="0">
            <a:spAutoFit/>
          </a:bodyPr>
          <a:lstStyle/>
          <a:p>
            <a:r>
              <a:rPr lang="en-US" sz="2400" dirty="0"/>
              <a:t>In summary, the data analysis using SQL helped </a:t>
            </a:r>
            <a:r>
              <a:rPr lang="en-US" sz="2400" dirty="0" smtClean="0"/>
              <a:t>to </a:t>
            </a:r>
            <a:r>
              <a:rPr lang="en-US" sz="2400" dirty="0"/>
              <a:t>understand what movies customers </a:t>
            </a:r>
            <a:r>
              <a:rPr lang="en-US" sz="2400" dirty="0" smtClean="0"/>
              <a:t>prefer and </a:t>
            </a:r>
            <a:r>
              <a:rPr lang="en-US" sz="2400" dirty="0"/>
              <a:t>which movies are most popular due to their large ensemble casts. This knowledge enables us to offer a </a:t>
            </a:r>
            <a:r>
              <a:rPr lang="en-US" sz="2400" dirty="0" smtClean="0"/>
              <a:t>well </a:t>
            </a:r>
            <a:r>
              <a:rPr lang="en-US" sz="2400" dirty="0"/>
              <a:t>selection of movies that appeals to </a:t>
            </a:r>
            <a:r>
              <a:rPr lang="en-US" sz="2400" dirty="0" smtClean="0"/>
              <a:t>the </a:t>
            </a:r>
            <a:r>
              <a:rPr lang="en-US" sz="2400" dirty="0"/>
              <a:t>customers and contributes to the overall success of </a:t>
            </a:r>
            <a:r>
              <a:rPr lang="en-US" sz="2400" dirty="0" err="1"/>
              <a:t>MovieOnRent</a:t>
            </a:r>
            <a:r>
              <a:rPr lang="en-US" sz="2400" dirty="0"/>
              <a:t>.</a:t>
            </a:r>
            <a:endParaRPr lang="en-IN" sz="2400" dirty="0"/>
          </a:p>
        </p:txBody>
      </p:sp>
    </p:spTree>
    <p:extLst>
      <p:ext uri="{BB962C8B-B14F-4D97-AF65-F5344CB8AC3E}">
        <p14:creationId xmlns:p14="http://schemas.microsoft.com/office/powerpoint/2010/main" val="29120888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739844" y="0"/>
            <a:ext cx="1404156" cy="1844824"/>
          </a:xfrm>
          <a:custGeom>
            <a:avLst/>
            <a:gdLst/>
            <a:ahLst/>
            <a:cxnLst/>
            <a:rect l="l" t="t" r="r" b="b"/>
            <a:pathLst>
              <a:path w="1404156" h="1844824">
                <a:moveTo>
                  <a:pt x="108086" y="0"/>
                </a:moveTo>
                <a:lnTo>
                  <a:pt x="1404156" y="0"/>
                </a:lnTo>
                <a:lnTo>
                  <a:pt x="1404156" y="1844824"/>
                </a:lnTo>
                <a:cubicBezTo>
                  <a:pt x="628662" y="1844824"/>
                  <a:pt x="0" y="1248401"/>
                  <a:pt x="0" y="512676"/>
                </a:cubicBezTo>
                <a:cubicBezTo>
                  <a:pt x="0" y="330948"/>
                  <a:pt x="38356" y="157718"/>
                  <a:pt x="108086" y="0"/>
                </a:cubicBez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850514" y="4365104"/>
            <a:ext cx="7293486" cy="2492896"/>
          </a:xfrm>
          <a:custGeom>
            <a:avLst/>
            <a:gdLst/>
            <a:ahLst/>
            <a:cxnLst/>
            <a:rect l="l" t="t" r="r" b="b"/>
            <a:pathLst>
              <a:path w="7293486" h="2492896">
                <a:moveTo>
                  <a:pt x="3656178" y="0"/>
                </a:moveTo>
                <a:cubicBezTo>
                  <a:pt x="5417709" y="0"/>
                  <a:pt x="6895137" y="1032430"/>
                  <a:pt x="7293486" y="2423501"/>
                </a:cubicBezTo>
                <a:lnTo>
                  <a:pt x="7293486" y="2492896"/>
                </a:lnTo>
                <a:lnTo>
                  <a:pt x="0" y="2492896"/>
                </a:lnTo>
                <a:cubicBezTo>
                  <a:pt x="368357" y="1066913"/>
                  <a:pt x="1865472" y="0"/>
                  <a:pt x="3656178" y="0"/>
                </a:cubicBezTo>
                <a:close/>
              </a:path>
            </a:pathLst>
          </a:custGeom>
          <a:solidFill>
            <a:srgbClr val="EDB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 y="0"/>
            <a:ext cx="1619671" cy="1603744"/>
          </a:xfrm>
          <a:custGeom>
            <a:avLst/>
            <a:gdLst/>
            <a:ahLst/>
            <a:cxnLst/>
            <a:rect l="l" t="t" r="r" b="b"/>
            <a:pathLst>
              <a:path w="1619671" h="1603744">
                <a:moveTo>
                  <a:pt x="0" y="0"/>
                </a:moveTo>
                <a:lnTo>
                  <a:pt x="1619671" y="0"/>
                </a:lnTo>
                <a:cubicBezTo>
                  <a:pt x="1619671" y="820623"/>
                  <a:pt x="914668" y="1498750"/>
                  <a:pt x="0" y="1603744"/>
                </a:cubicBezTo>
                <a:close/>
              </a:path>
            </a:pathLst>
          </a:custGeom>
          <a:solidFill>
            <a:srgbClr val="EDB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2038848" y="2060848"/>
            <a:ext cx="5040560" cy="1046440"/>
          </a:xfrm>
          <a:prstGeom prst="rect">
            <a:avLst/>
          </a:prstGeom>
          <a:noFill/>
        </p:spPr>
        <p:txBody>
          <a:bodyPr wrap="square" rtlCol="0">
            <a:spAutoFit/>
          </a:bodyPr>
          <a:lstStyle/>
          <a:p>
            <a:pPr algn="ctr"/>
            <a:r>
              <a:rPr lang="en-US" sz="4400" b="1" dirty="0" smtClean="0"/>
              <a:t>THANKYOU</a:t>
            </a:r>
            <a:endParaRPr lang="en-IN" b="1" dirty="0"/>
          </a:p>
          <a:p>
            <a:endParaRPr lang="en-IN" dirty="0"/>
          </a:p>
        </p:txBody>
      </p:sp>
      <p:sp>
        <p:nvSpPr>
          <p:cNvPr id="6" name="Rectangle 5"/>
          <p:cNvSpPr/>
          <p:nvPr/>
        </p:nvSpPr>
        <p:spPr>
          <a:xfrm>
            <a:off x="1" y="4149080"/>
            <a:ext cx="2980531" cy="2708920"/>
          </a:xfrm>
          <a:custGeom>
            <a:avLst/>
            <a:gdLst/>
            <a:ahLst/>
            <a:cxnLst/>
            <a:rect l="l" t="t" r="r" b="b"/>
            <a:pathLst>
              <a:path w="2980531" h="2708920">
                <a:moveTo>
                  <a:pt x="140619" y="0"/>
                </a:moveTo>
                <a:cubicBezTo>
                  <a:pt x="1682279" y="0"/>
                  <a:pt x="2937471" y="1205093"/>
                  <a:pt x="2980531" y="2708920"/>
                </a:cubicBezTo>
                <a:lnTo>
                  <a:pt x="0" y="2708920"/>
                </a:lnTo>
                <a:lnTo>
                  <a:pt x="0" y="6977"/>
                </a:lnTo>
                <a:cubicBezTo>
                  <a:pt x="46471" y="1130"/>
                  <a:pt x="93411" y="0"/>
                  <a:pt x="140619" y="0"/>
                </a:cubicBez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58842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739844" y="0"/>
            <a:ext cx="1404156" cy="1844824"/>
          </a:xfrm>
          <a:custGeom>
            <a:avLst/>
            <a:gdLst/>
            <a:ahLst/>
            <a:cxnLst/>
            <a:rect l="l" t="t" r="r" b="b"/>
            <a:pathLst>
              <a:path w="1404156" h="1844824">
                <a:moveTo>
                  <a:pt x="108086" y="0"/>
                </a:moveTo>
                <a:lnTo>
                  <a:pt x="1404156" y="0"/>
                </a:lnTo>
                <a:lnTo>
                  <a:pt x="1404156" y="1844824"/>
                </a:lnTo>
                <a:cubicBezTo>
                  <a:pt x="628662" y="1844824"/>
                  <a:pt x="0" y="1248401"/>
                  <a:pt x="0" y="512676"/>
                </a:cubicBezTo>
                <a:cubicBezTo>
                  <a:pt x="0" y="330948"/>
                  <a:pt x="38356" y="157718"/>
                  <a:pt x="108086" y="0"/>
                </a:cubicBez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850514" y="4365104"/>
            <a:ext cx="7293486" cy="2492896"/>
          </a:xfrm>
          <a:custGeom>
            <a:avLst/>
            <a:gdLst/>
            <a:ahLst/>
            <a:cxnLst/>
            <a:rect l="l" t="t" r="r" b="b"/>
            <a:pathLst>
              <a:path w="7293486" h="2492896">
                <a:moveTo>
                  <a:pt x="3656178" y="0"/>
                </a:moveTo>
                <a:cubicBezTo>
                  <a:pt x="5417709" y="0"/>
                  <a:pt x="6895137" y="1032430"/>
                  <a:pt x="7293486" y="2423501"/>
                </a:cubicBezTo>
                <a:lnTo>
                  <a:pt x="7293486" y="2492896"/>
                </a:lnTo>
                <a:lnTo>
                  <a:pt x="0" y="2492896"/>
                </a:lnTo>
                <a:cubicBezTo>
                  <a:pt x="368357" y="1066913"/>
                  <a:pt x="1865472" y="0"/>
                  <a:pt x="3656178" y="0"/>
                </a:cubicBezTo>
                <a:close/>
              </a:path>
            </a:pathLst>
          </a:custGeom>
          <a:solidFill>
            <a:srgbClr val="EDB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 y="0"/>
            <a:ext cx="1619671" cy="1603744"/>
          </a:xfrm>
          <a:custGeom>
            <a:avLst/>
            <a:gdLst/>
            <a:ahLst/>
            <a:cxnLst/>
            <a:rect l="l" t="t" r="r" b="b"/>
            <a:pathLst>
              <a:path w="1619671" h="1603744">
                <a:moveTo>
                  <a:pt x="0" y="0"/>
                </a:moveTo>
                <a:lnTo>
                  <a:pt x="1619671" y="0"/>
                </a:lnTo>
                <a:cubicBezTo>
                  <a:pt x="1619671" y="820623"/>
                  <a:pt x="914668" y="1498750"/>
                  <a:pt x="0" y="1603744"/>
                </a:cubicBezTo>
                <a:close/>
              </a:path>
            </a:pathLst>
          </a:custGeom>
          <a:solidFill>
            <a:srgbClr val="EDB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 y="4149080"/>
            <a:ext cx="2980531" cy="2708920"/>
          </a:xfrm>
          <a:custGeom>
            <a:avLst/>
            <a:gdLst/>
            <a:ahLst/>
            <a:cxnLst/>
            <a:rect l="l" t="t" r="r" b="b"/>
            <a:pathLst>
              <a:path w="2980531" h="2708920">
                <a:moveTo>
                  <a:pt x="140619" y="0"/>
                </a:moveTo>
                <a:cubicBezTo>
                  <a:pt x="1682279" y="0"/>
                  <a:pt x="2937471" y="1205093"/>
                  <a:pt x="2980531" y="2708920"/>
                </a:cubicBezTo>
                <a:lnTo>
                  <a:pt x="0" y="2708920"/>
                </a:lnTo>
                <a:lnTo>
                  <a:pt x="0" y="6977"/>
                </a:lnTo>
                <a:cubicBezTo>
                  <a:pt x="46471" y="1130"/>
                  <a:pt x="93411" y="0"/>
                  <a:pt x="140619" y="0"/>
                </a:cubicBez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1331640" y="1660158"/>
            <a:ext cx="6591408" cy="2677656"/>
          </a:xfrm>
          <a:prstGeom prst="rect">
            <a:avLst/>
          </a:prstGeom>
          <a:noFill/>
        </p:spPr>
        <p:txBody>
          <a:bodyPr wrap="square" rtlCol="0">
            <a:spAutoFit/>
          </a:bodyPr>
          <a:lstStyle/>
          <a:p>
            <a:pPr algn="just"/>
            <a:r>
              <a:rPr lang="en-US" sz="2400" dirty="0">
                <a:cs typeface="Times New Roman" pitchFamily="18" charset="0"/>
              </a:rPr>
              <a:t>The project focuses on utilizing MySQL for analysis enabling the management of  the company </a:t>
            </a:r>
            <a:r>
              <a:rPr lang="en-US" sz="2400" dirty="0" err="1">
                <a:cs typeface="Times New Roman" pitchFamily="18" charset="0"/>
              </a:rPr>
              <a:t>MovieOnRent</a:t>
            </a:r>
            <a:r>
              <a:rPr lang="en-US" sz="2400" dirty="0">
                <a:cs typeface="Times New Roman" pitchFamily="18" charset="0"/>
              </a:rPr>
              <a:t> to analyze what kind of movies are most often rented, which genres they belong to and which actors appeared in them. It will help the management stock up the inventory as per audience preferences for improved business. </a:t>
            </a:r>
            <a:endParaRPr lang="en-IN" sz="2400" dirty="0">
              <a:cs typeface="Times New Roman" pitchFamily="18" charset="0"/>
            </a:endParaRPr>
          </a:p>
        </p:txBody>
      </p:sp>
      <p:sp>
        <p:nvSpPr>
          <p:cNvPr id="3" name="TextBox 2"/>
          <p:cNvSpPr txBox="1"/>
          <p:nvPr/>
        </p:nvSpPr>
        <p:spPr>
          <a:xfrm>
            <a:off x="1979712" y="667939"/>
            <a:ext cx="4752528" cy="861774"/>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INTRODUCTION</a:t>
            </a:r>
            <a:endParaRPr lang="en-IN" sz="3200" b="1"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868454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739844" y="0"/>
            <a:ext cx="1404156" cy="1844824"/>
          </a:xfrm>
          <a:custGeom>
            <a:avLst/>
            <a:gdLst/>
            <a:ahLst/>
            <a:cxnLst/>
            <a:rect l="l" t="t" r="r" b="b"/>
            <a:pathLst>
              <a:path w="1404156" h="1844824">
                <a:moveTo>
                  <a:pt x="108086" y="0"/>
                </a:moveTo>
                <a:lnTo>
                  <a:pt x="1404156" y="0"/>
                </a:lnTo>
                <a:lnTo>
                  <a:pt x="1404156" y="1844824"/>
                </a:lnTo>
                <a:cubicBezTo>
                  <a:pt x="628662" y="1844824"/>
                  <a:pt x="0" y="1248401"/>
                  <a:pt x="0" y="512676"/>
                </a:cubicBezTo>
                <a:cubicBezTo>
                  <a:pt x="0" y="330948"/>
                  <a:pt x="38356" y="157718"/>
                  <a:pt x="108086" y="0"/>
                </a:cubicBez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850514" y="4365104"/>
            <a:ext cx="7293486" cy="2492896"/>
          </a:xfrm>
          <a:custGeom>
            <a:avLst/>
            <a:gdLst/>
            <a:ahLst/>
            <a:cxnLst/>
            <a:rect l="l" t="t" r="r" b="b"/>
            <a:pathLst>
              <a:path w="7293486" h="2492896">
                <a:moveTo>
                  <a:pt x="3656178" y="0"/>
                </a:moveTo>
                <a:cubicBezTo>
                  <a:pt x="5417709" y="0"/>
                  <a:pt x="6895137" y="1032430"/>
                  <a:pt x="7293486" y="2423501"/>
                </a:cubicBezTo>
                <a:lnTo>
                  <a:pt x="7293486" y="2492896"/>
                </a:lnTo>
                <a:lnTo>
                  <a:pt x="0" y="2492896"/>
                </a:lnTo>
                <a:cubicBezTo>
                  <a:pt x="368357" y="1066913"/>
                  <a:pt x="1865472" y="0"/>
                  <a:pt x="3656178" y="0"/>
                </a:cubicBezTo>
                <a:close/>
              </a:path>
            </a:pathLst>
          </a:custGeom>
          <a:solidFill>
            <a:srgbClr val="EDB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 y="0"/>
            <a:ext cx="1619671" cy="1603744"/>
          </a:xfrm>
          <a:custGeom>
            <a:avLst/>
            <a:gdLst/>
            <a:ahLst/>
            <a:cxnLst/>
            <a:rect l="l" t="t" r="r" b="b"/>
            <a:pathLst>
              <a:path w="1619671" h="1603744">
                <a:moveTo>
                  <a:pt x="0" y="0"/>
                </a:moveTo>
                <a:lnTo>
                  <a:pt x="1619671" y="0"/>
                </a:lnTo>
                <a:cubicBezTo>
                  <a:pt x="1619671" y="820623"/>
                  <a:pt x="914668" y="1498750"/>
                  <a:pt x="0" y="1603744"/>
                </a:cubicBezTo>
                <a:close/>
              </a:path>
            </a:pathLst>
          </a:custGeom>
          <a:solidFill>
            <a:srgbClr val="EDB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 y="4149080"/>
            <a:ext cx="2980531" cy="2708920"/>
          </a:xfrm>
          <a:custGeom>
            <a:avLst/>
            <a:gdLst/>
            <a:ahLst/>
            <a:cxnLst/>
            <a:rect l="l" t="t" r="r" b="b"/>
            <a:pathLst>
              <a:path w="2980531" h="2708920">
                <a:moveTo>
                  <a:pt x="140619" y="0"/>
                </a:moveTo>
                <a:cubicBezTo>
                  <a:pt x="1682279" y="0"/>
                  <a:pt x="2937471" y="1205093"/>
                  <a:pt x="2980531" y="2708920"/>
                </a:cubicBezTo>
                <a:lnTo>
                  <a:pt x="0" y="2708920"/>
                </a:lnTo>
                <a:lnTo>
                  <a:pt x="0" y="6977"/>
                </a:lnTo>
                <a:cubicBezTo>
                  <a:pt x="46471" y="1130"/>
                  <a:pt x="93411" y="0"/>
                  <a:pt x="140619" y="0"/>
                </a:cubicBez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1331640" y="1660158"/>
            <a:ext cx="6591408" cy="2677656"/>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Sakila</a:t>
            </a:r>
            <a:r>
              <a:rPr lang="en-US" sz="2400" dirty="0">
                <a:latin typeface="Times New Roman" pitchFamily="18" charset="0"/>
                <a:cs typeface="Times New Roman" pitchFamily="18" charset="0"/>
              </a:rPr>
              <a:t> database provides a rich and diverse dataset related to a fictional movie rental store. It includes information about movies, customers, rentals, and payments. This dataset allows for analysis of movie trends, customer behaviors, rental patterns, and financial aspects, providing valuable insights to support data-driven decision-making.</a:t>
            </a:r>
            <a:endParaRPr lang="en-IN" sz="2400" dirty="0">
              <a:latin typeface="Times New Roman" pitchFamily="18" charset="0"/>
              <a:cs typeface="Times New Roman" pitchFamily="18" charset="0"/>
            </a:endParaRPr>
          </a:p>
        </p:txBody>
      </p:sp>
      <p:sp>
        <p:nvSpPr>
          <p:cNvPr id="3" name="TextBox 2"/>
          <p:cNvSpPr txBox="1"/>
          <p:nvPr/>
        </p:nvSpPr>
        <p:spPr>
          <a:xfrm>
            <a:off x="1979712" y="667939"/>
            <a:ext cx="4752528" cy="861774"/>
          </a:xfrm>
          <a:prstGeom prst="rect">
            <a:avLst/>
          </a:prstGeom>
          <a:noFill/>
        </p:spPr>
        <p:txBody>
          <a:bodyPr wrap="square" rtlCol="0">
            <a:spAutoFit/>
          </a:bodyPr>
          <a:lstStyle/>
          <a:p>
            <a:pPr algn="ctr"/>
            <a:r>
              <a:rPr lang="en-US" sz="3200" b="1" dirty="0" err="1">
                <a:latin typeface="Times New Roman" pitchFamily="18" charset="0"/>
                <a:cs typeface="Times New Roman" pitchFamily="18" charset="0"/>
              </a:rPr>
              <a:t>Sakila</a:t>
            </a:r>
            <a:r>
              <a:rPr lang="en-US" sz="3200" b="1" dirty="0">
                <a:latin typeface="Times New Roman" pitchFamily="18" charset="0"/>
                <a:cs typeface="Times New Roman" pitchFamily="18" charset="0"/>
              </a:rPr>
              <a:t> Database</a:t>
            </a:r>
            <a:endParaRPr lang="en-IN" sz="3200" b="1"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086292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980728"/>
            <a:ext cx="4752528" cy="1477328"/>
          </a:xfrm>
          <a:prstGeom prst="rect">
            <a:avLst/>
          </a:prstGeom>
          <a:noFill/>
        </p:spPr>
        <p:txBody>
          <a:bodyPr wrap="square" rtlCol="0">
            <a:spAutoFit/>
          </a:bodyPr>
          <a:lstStyle/>
          <a:p>
            <a:r>
              <a:rPr lang="en-US" dirty="0" smtClean="0"/>
              <a:t>To obtain a comprehensive list of all available actors, I used the CONCAT function in SQL to retrieve and concatenate the first name and last name, resulting in the full names of the actors from the database.</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409" y="692696"/>
            <a:ext cx="2691755"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75556" y="3933056"/>
            <a:ext cx="4536504" cy="1200329"/>
          </a:xfrm>
          <a:prstGeom prst="rect">
            <a:avLst/>
          </a:prstGeom>
          <a:noFill/>
        </p:spPr>
        <p:txBody>
          <a:bodyPr wrap="square" rtlCol="0">
            <a:spAutoFit/>
          </a:bodyPr>
          <a:lstStyle/>
          <a:p>
            <a:r>
              <a:rPr lang="en-US" dirty="0"/>
              <a:t>To identify the count of actors with unique first names in the database, </a:t>
            </a:r>
            <a:r>
              <a:rPr lang="en-US" dirty="0" smtClean="0"/>
              <a:t>I </a:t>
            </a:r>
            <a:r>
              <a:rPr lang="en-US" dirty="0"/>
              <a:t>utilized the COUNT() function along with the condition "COUNT = </a:t>
            </a:r>
            <a:r>
              <a:rPr lang="en-US" dirty="0" smtClean="0"/>
              <a:t>1“ </a:t>
            </a:r>
            <a:endParaRPr lang="en-IN"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0923" y="3933056"/>
            <a:ext cx="2677242"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8654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939" y="692696"/>
            <a:ext cx="3024336" cy="1754326"/>
          </a:xfrm>
          <a:prstGeom prst="rect">
            <a:avLst/>
          </a:prstGeom>
          <a:noFill/>
        </p:spPr>
        <p:txBody>
          <a:bodyPr wrap="square" rtlCol="0">
            <a:spAutoFit/>
          </a:bodyPr>
          <a:lstStyle/>
          <a:p>
            <a:r>
              <a:rPr lang="en-US" dirty="0" smtClean="0"/>
              <a:t>For getting the insights of movies with rating ‘R’ I used </a:t>
            </a:r>
            <a:r>
              <a:rPr lang="en-US" dirty="0"/>
              <a:t>WHERE clause with the condition "rating = 'R</a:t>
            </a:r>
            <a:r>
              <a:rPr lang="en-US" dirty="0" smtClean="0"/>
              <a:t>'“ and hence got the record of movies with rating R</a:t>
            </a:r>
            <a:endParaRPr lang="en-IN" dirty="0"/>
          </a:p>
        </p:txBody>
      </p:sp>
      <p:sp>
        <p:nvSpPr>
          <p:cNvPr id="3" name="TextBox 2"/>
          <p:cNvSpPr txBox="1"/>
          <p:nvPr/>
        </p:nvSpPr>
        <p:spPr>
          <a:xfrm>
            <a:off x="6150970" y="3212976"/>
            <a:ext cx="2448272" cy="2308324"/>
          </a:xfrm>
          <a:prstGeom prst="rect">
            <a:avLst/>
          </a:prstGeom>
          <a:noFill/>
        </p:spPr>
        <p:txBody>
          <a:bodyPr wrap="square" rtlCol="0">
            <a:spAutoFit/>
          </a:bodyPr>
          <a:lstStyle/>
          <a:p>
            <a:r>
              <a:rPr lang="en-US" dirty="0" smtClean="0"/>
              <a:t>Also by </a:t>
            </a:r>
            <a:r>
              <a:rPr lang="en-US" dirty="0"/>
              <a:t>employing the WHERE clause with the condition "rating = 'G' OR rating = 'PG</a:t>
            </a:r>
            <a:r>
              <a:rPr lang="en-US" dirty="0" smtClean="0"/>
              <a:t>', OR rating </a:t>
            </a:r>
            <a:r>
              <a:rPr lang="en-US" dirty="0"/>
              <a:t>= </a:t>
            </a:r>
            <a:r>
              <a:rPr lang="en-US" dirty="0" smtClean="0"/>
              <a:t>'PG-13‘ I </a:t>
            </a:r>
            <a:r>
              <a:rPr lang="en-US" dirty="0"/>
              <a:t>identified movies suitable for audiences below 13 years of age.</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692696"/>
            <a:ext cx="4536504"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939" y="3356992"/>
            <a:ext cx="4824636"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1405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7564" y="1099630"/>
            <a:ext cx="4284476" cy="1754326"/>
          </a:xfrm>
          <a:prstGeom prst="rect">
            <a:avLst/>
          </a:prstGeom>
          <a:noFill/>
        </p:spPr>
        <p:txBody>
          <a:bodyPr wrap="square" rtlCol="0">
            <a:spAutoFit/>
          </a:bodyPr>
          <a:lstStyle/>
          <a:p>
            <a:r>
              <a:rPr lang="en-US" dirty="0" smtClean="0"/>
              <a:t>The board members wanted to understand the replacement cost of a movie copy. For that I used WHERE clause along with condition </a:t>
            </a:r>
            <a:r>
              <a:rPr lang="en-US" dirty="0" err="1" smtClean="0"/>
              <a:t>replacement_cost</a:t>
            </a:r>
            <a:r>
              <a:rPr lang="en-US" dirty="0" smtClean="0"/>
              <a:t> &lt;=11 for </a:t>
            </a:r>
            <a:r>
              <a:rPr lang="en-US" dirty="0" err="1" smtClean="0"/>
              <a:t>identifing</a:t>
            </a:r>
            <a:r>
              <a:rPr lang="en-US" dirty="0" smtClean="0"/>
              <a:t> </a:t>
            </a:r>
            <a:r>
              <a:rPr lang="en-US" dirty="0"/>
              <a:t>lower-cost movies that can be offered as budget-friendly </a:t>
            </a:r>
            <a:r>
              <a:rPr lang="en-US" dirty="0" smtClean="0"/>
              <a:t>options.</a:t>
            </a:r>
            <a:endParaRPr lang="en-IN" dirty="0"/>
          </a:p>
        </p:txBody>
      </p:sp>
      <p:sp>
        <p:nvSpPr>
          <p:cNvPr id="4" name="TextBox 3"/>
          <p:cNvSpPr txBox="1"/>
          <p:nvPr/>
        </p:nvSpPr>
        <p:spPr>
          <a:xfrm>
            <a:off x="647564" y="4221088"/>
            <a:ext cx="4284476" cy="1477328"/>
          </a:xfrm>
          <a:prstGeom prst="rect">
            <a:avLst/>
          </a:prstGeom>
          <a:noFill/>
        </p:spPr>
        <p:txBody>
          <a:bodyPr wrap="square" rtlCol="0">
            <a:spAutoFit/>
          </a:bodyPr>
          <a:lstStyle/>
          <a:p>
            <a:r>
              <a:rPr lang="en-US" dirty="0" smtClean="0"/>
              <a:t>Also by </a:t>
            </a:r>
            <a:r>
              <a:rPr lang="en-US" dirty="0"/>
              <a:t>employing the ORDER BY clause with the "</a:t>
            </a:r>
            <a:r>
              <a:rPr lang="en-US" dirty="0" err="1"/>
              <a:t>replacement_cost</a:t>
            </a:r>
            <a:r>
              <a:rPr lang="en-US" dirty="0"/>
              <a:t>" column in descending order, I</a:t>
            </a:r>
            <a:r>
              <a:rPr lang="en-US" dirty="0" smtClean="0"/>
              <a:t> </a:t>
            </a:r>
            <a:r>
              <a:rPr lang="en-US" dirty="0"/>
              <a:t>retrieved a list of records for all movies sorted based on their replacement cost. </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1271943"/>
            <a:ext cx="3672408"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4207949"/>
            <a:ext cx="3672408"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7410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1268760"/>
            <a:ext cx="5904656" cy="2308324"/>
          </a:xfrm>
          <a:prstGeom prst="rect">
            <a:avLst/>
          </a:prstGeom>
          <a:noFill/>
        </p:spPr>
        <p:txBody>
          <a:bodyPr wrap="square" rtlCol="0">
            <a:spAutoFit/>
          </a:bodyPr>
          <a:lstStyle/>
          <a:p>
            <a:r>
              <a:rPr lang="en-US" dirty="0" smtClean="0"/>
              <a:t>To find the top 3 movies with greatest number of actors I combined two tables </a:t>
            </a:r>
            <a:r>
              <a:rPr lang="en-IN" dirty="0" smtClean="0"/>
              <a:t>"film</a:t>
            </a:r>
            <a:r>
              <a:rPr lang="en-IN" dirty="0"/>
              <a:t>" and "</a:t>
            </a:r>
            <a:r>
              <a:rPr lang="en-IN" dirty="0" err="1" smtClean="0"/>
              <a:t>film_actor</a:t>
            </a:r>
            <a:r>
              <a:rPr lang="en-IN" dirty="0" smtClean="0"/>
              <a:t>“ using join clause and using count function I got the total number of actors in each movie.</a:t>
            </a:r>
          </a:p>
          <a:p>
            <a:r>
              <a:rPr lang="en-US" dirty="0"/>
              <a:t>By sorting the results in descending order based on the actor count using the ORDER BY clause, I</a:t>
            </a:r>
            <a:r>
              <a:rPr lang="en-US" dirty="0" smtClean="0"/>
              <a:t> </a:t>
            </a:r>
            <a:r>
              <a:rPr lang="en-US" dirty="0"/>
              <a:t>obtained a list of movies with the highest number of actors at the </a:t>
            </a:r>
            <a:r>
              <a:rPr lang="en-US" dirty="0" smtClean="0"/>
              <a:t>top </a:t>
            </a:r>
            <a:r>
              <a:rPr lang="en-US" smtClean="0"/>
              <a:t>at limited it by 3.</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789040"/>
            <a:ext cx="3600400" cy="2356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1133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268760"/>
            <a:ext cx="4680520" cy="923330"/>
          </a:xfrm>
          <a:prstGeom prst="rect">
            <a:avLst/>
          </a:prstGeom>
          <a:noFill/>
        </p:spPr>
        <p:txBody>
          <a:bodyPr wrap="square" rtlCol="0">
            <a:spAutoFit/>
          </a:bodyPr>
          <a:lstStyle/>
          <a:p>
            <a:r>
              <a:rPr lang="en-US" dirty="0" smtClean="0"/>
              <a:t>To find movies </a:t>
            </a:r>
            <a:r>
              <a:rPr lang="en-US" dirty="0"/>
              <a:t>categorized as family </a:t>
            </a:r>
            <a:r>
              <a:rPr lang="en-US" dirty="0" smtClean="0"/>
              <a:t>film I used where clause for filtering Family category movies.</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1268760"/>
            <a:ext cx="1951856"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482332" y="4077072"/>
            <a:ext cx="3834083" cy="1477328"/>
          </a:xfrm>
          <a:prstGeom prst="rect">
            <a:avLst/>
          </a:prstGeom>
          <a:noFill/>
        </p:spPr>
        <p:txBody>
          <a:bodyPr wrap="square" rtlCol="0">
            <a:spAutoFit/>
          </a:bodyPr>
          <a:lstStyle/>
          <a:p>
            <a:r>
              <a:rPr lang="en-US" dirty="0" smtClean="0"/>
              <a:t>To find Maximum</a:t>
            </a:r>
            <a:r>
              <a:rPr lang="en-US" dirty="0"/>
              <a:t>, Minimum, and Average rental rates of movies based on their </a:t>
            </a:r>
            <a:r>
              <a:rPr lang="en-US" dirty="0" smtClean="0"/>
              <a:t>ratings I used max, min and </a:t>
            </a:r>
            <a:r>
              <a:rPr lang="en-US" dirty="0" err="1" smtClean="0"/>
              <a:t>avg</a:t>
            </a:r>
            <a:r>
              <a:rPr lang="en-US" dirty="0" smtClean="0"/>
              <a:t> aggregate functions on rental rate and grouped it by rating.</a:t>
            </a:r>
            <a:endParaRPr lang="en-IN"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861048"/>
            <a:ext cx="3429000"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3445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908720"/>
            <a:ext cx="4968552" cy="1477328"/>
          </a:xfrm>
          <a:prstGeom prst="rect">
            <a:avLst/>
          </a:prstGeom>
          <a:noFill/>
        </p:spPr>
        <p:txBody>
          <a:bodyPr wrap="square" rtlCol="0">
            <a:spAutoFit/>
          </a:bodyPr>
          <a:lstStyle/>
          <a:p>
            <a:r>
              <a:rPr lang="en-US" dirty="0" smtClean="0"/>
              <a:t>Management wanted to know the count </a:t>
            </a:r>
            <a:r>
              <a:rPr lang="en-US" dirty="0"/>
              <a:t>of film categories in which the difference between </a:t>
            </a:r>
            <a:r>
              <a:rPr lang="en-US" dirty="0" err="1"/>
              <a:t>avg</a:t>
            </a:r>
            <a:r>
              <a:rPr lang="en-US" dirty="0"/>
              <a:t> film rental cost and </a:t>
            </a:r>
            <a:r>
              <a:rPr lang="en-US" dirty="0" err="1"/>
              <a:t>avg</a:t>
            </a:r>
            <a:r>
              <a:rPr lang="en-US" dirty="0"/>
              <a:t> film rental rate is greater than </a:t>
            </a:r>
            <a:r>
              <a:rPr lang="en-US" dirty="0" smtClean="0"/>
              <a:t>15 so I used the group by and having clause to find the difference.</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7710" y="908720"/>
            <a:ext cx="335280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11560" y="3789040"/>
            <a:ext cx="4946150" cy="646331"/>
          </a:xfrm>
          <a:prstGeom prst="rect">
            <a:avLst/>
          </a:prstGeom>
          <a:noFill/>
        </p:spPr>
        <p:txBody>
          <a:bodyPr wrap="square" rtlCol="0">
            <a:spAutoFit/>
          </a:bodyPr>
          <a:lstStyle/>
          <a:p>
            <a:r>
              <a:rPr lang="en-US" dirty="0"/>
              <a:t> </a:t>
            </a:r>
            <a:r>
              <a:rPr lang="en-US" dirty="0" smtClean="0"/>
              <a:t>To find film </a:t>
            </a:r>
            <a:r>
              <a:rPr lang="en-US" dirty="0"/>
              <a:t>categories in which number of movies is greater than </a:t>
            </a:r>
            <a:r>
              <a:rPr lang="en-US" dirty="0" smtClean="0"/>
              <a:t>70 I used count function </a:t>
            </a:r>
            <a:endParaRPr lang="en-IN"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3789040"/>
            <a:ext cx="2664296"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73545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634</TotalTime>
  <Words>572</Words>
  <Application>Microsoft Office PowerPoint</Application>
  <PresentationFormat>On-screen Show (4:3)</PresentationFormat>
  <Paragraphs>20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dc:creator>
  <cp:lastModifiedBy>Kumar</cp:lastModifiedBy>
  <cp:revision>28</cp:revision>
  <dcterms:created xsi:type="dcterms:W3CDTF">2023-06-30T05:50:00Z</dcterms:created>
  <dcterms:modified xsi:type="dcterms:W3CDTF">2023-07-27T15:05:09Z</dcterms:modified>
</cp:coreProperties>
</file>