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40" r:id="rId6"/>
    <p:sldId id="342" r:id="rId7"/>
    <p:sldId id="347" r:id="rId8"/>
    <p:sldId id="343" r:id="rId9"/>
    <p:sldId id="346" r:id="rId10"/>
    <p:sldId id="348" r:id="rId11"/>
    <p:sldId id="349" r:id="rId12"/>
    <p:sldId id="345" r:id="rId13"/>
    <p:sldId id="33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9D68E6-7BB3-41B6-A8E7-0A017251222F}" v="6" dt="2025-07-22T03:43:37.883"/>
  </p1510:revLst>
</p1510:revInfo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arna Sharma" userId="e9f02eb83fc9df74" providerId="LiveId" clId="{F5D9AE7A-C53F-4DE3-86A5-30233FF937DA}"/>
    <pc:docChg chg="undo custSel addSld delSld modSld sldOrd">
      <pc:chgData name="Aparna Sharma" userId="e9f02eb83fc9df74" providerId="LiveId" clId="{F5D9AE7A-C53F-4DE3-86A5-30233FF937DA}" dt="2024-10-25T11:18:49.565" v="2427" actId="2696"/>
      <pc:docMkLst>
        <pc:docMk/>
      </pc:docMkLst>
      <pc:sldChg chg="del">
        <pc:chgData name="Aparna Sharma" userId="e9f02eb83fc9df74" providerId="LiveId" clId="{F5D9AE7A-C53F-4DE3-86A5-30233FF937DA}" dt="2024-10-25T11:09:27.337" v="2204" actId="2696"/>
        <pc:sldMkLst>
          <pc:docMk/>
          <pc:sldMk cId="852209515" sldId="326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2348906763" sldId="327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685724192" sldId="328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2207652183" sldId="329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1408565599" sldId="330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2346848335" sldId="331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675328774" sldId="332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1155373387" sldId="333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2551074955" sldId="334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3087350026" sldId="335"/>
        </pc:sldMkLst>
      </pc:sldChg>
      <pc:sldChg chg="del">
        <pc:chgData name="Aparna Sharma" userId="e9f02eb83fc9df74" providerId="LiveId" clId="{F5D9AE7A-C53F-4DE3-86A5-30233FF937DA}" dt="2024-10-25T11:09:44.192" v="2207" actId="2696"/>
        <pc:sldMkLst>
          <pc:docMk/>
          <pc:sldMk cId="2058503895" sldId="336"/>
        </pc:sldMkLst>
      </pc:sldChg>
      <pc:sldChg chg="del ord">
        <pc:chgData name="Aparna Sharma" userId="e9f02eb83fc9df74" providerId="LiveId" clId="{F5D9AE7A-C53F-4DE3-86A5-30233FF937DA}" dt="2024-10-25T11:09:44.192" v="2207" actId="2696"/>
        <pc:sldMkLst>
          <pc:docMk/>
          <pc:sldMk cId="4165655568" sldId="337"/>
        </pc:sldMkLst>
      </pc:sldChg>
      <pc:sldChg chg="addSp delSp modSp new mod ord">
        <pc:chgData name="Aparna Sharma" userId="e9f02eb83fc9df74" providerId="LiveId" clId="{F5D9AE7A-C53F-4DE3-86A5-30233FF937DA}" dt="2024-10-25T11:10:55.074" v="2342" actId="20577"/>
        <pc:sldMkLst>
          <pc:docMk/>
          <pc:sldMk cId="1953250940" sldId="338"/>
        </pc:sldMkLst>
      </pc:sldChg>
      <pc:sldChg chg="modSp new del mod">
        <pc:chgData name="Aparna Sharma" userId="e9f02eb83fc9df74" providerId="LiveId" clId="{F5D9AE7A-C53F-4DE3-86A5-30233FF937DA}" dt="2024-10-25T11:18:47.069" v="2426" actId="2696"/>
        <pc:sldMkLst>
          <pc:docMk/>
          <pc:sldMk cId="2539541007" sldId="339"/>
        </pc:sldMkLst>
      </pc:sldChg>
      <pc:sldChg chg="addSp delSp modSp new mod ord">
        <pc:chgData name="Aparna Sharma" userId="e9f02eb83fc9df74" providerId="LiveId" clId="{F5D9AE7A-C53F-4DE3-86A5-30233FF937DA}" dt="2024-10-25T11:18:33.635" v="2425" actId="11529"/>
        <pc:sldMkLst>
          <pc:docMk/>
          <pc:sldMk cId="4174740028" sldId="340"/>
        </pc:sldMkLst>
      </pc:sldChg>
      <pc:sldChg chg="modSp add del mod ord">
        <pc:chgData name="Aparna Sharma" userId="e9f02eb83fc9df74" providerId="LiveId" clId="{F5D9AE7A-C53F-4DE3-86A5-30233FF937DA}" dt="2024-10-25T11:18:49.565" v="2427" actId="2696"/>
        <pc:sldMkLst>
          <pc:docMk/>
          <pc:sldMk cId="1669891991" sldId="341"/>
        </pc:sldMkLst>
      </pc:sldChg>
      <pc:sldChg chg="addSp delSp modSp add mod">
        <pc:chgData name="Aparna Sharma" userId="e9f02eb83fc9df74" providerId="LiveId" clId="{F5D9AE7A-C53F-4DE3-86A5-30233FF937DA}" dt="2024-10-25T07:41:25.663" v="814" actId="20577"/>
        <pc:sldMkLst>
          <pc:docMk/>
          <pc:sldMk cId="3062197275" sldId="342"/>
        </pc:sldMkLst>
      </pc:sldChg>
      <pc:sldChg chg="addSp delSp modSp add mod">
        <pc:chgData name="Aparna Sharma" userId="e9f02eb83fc9df74" providerId="LiveId" clId="{F5D9AE7A-C53F-4DE3-86A5-30233FF937DA}" dt="2024-10-25T10:37:49.423" v="1731" actId="1076"/>
        <pc:sldMkLst>
          <pc:docMk/>
          <pc:sldMk cId="149633022" sldId="343"/>
        </pc:sldMkLst>
      </pc:sldChg>
      <pc:sldChg chg="modSp add del mod">
        <pc:chgData name="Aparna Sharma" userId="e9f02eb83fc9df74" providerId="LiveId" clId="{F5D9AE7A-C53F-4DE3-86A5-30233FF937DA}" dt="2024-10-25T10:56:20.175" v="1893" actId="2696"/>
        <pc:sldMkLst>
          <pc:docMk/>
          <pc:sldMk cId="2690080037" sldId="344"/>
        </pc:sldMkLst>
      </pc:sldChg>
      <pc:sldChg chg="addSp delSp modSp add mod">
        <pc:chgData name="Aparna Sharma" userId="e9f02eb83fc9df74" providerId="LiveId" clId="{F5D9AE7A-C53F-4DE3-86A5-30233FF937DA}" dt="2024-10-25T11:01:06.992" v="2035" actId="20577"/>
        <pc:sldMkLst>
          <pc:docMk/>
          <pc:sldMk cId="1673561174" sldId="345"/>
        </pc:sldMkLst>
      </pc:sldChg>
      <pc:sldChg chg="addSp delSp modSp add mod">
        <pc:chgData name="Aparna Sharma" userId="e9f02eb83fc9df74" providerId="LiveId" clId="{F5D9AE7A-C53F-4DE3-86A5-30233FF937DA}" dt="2024-10-25T10:23:50.145" v="1554" actId="207"/>
        <pc:sldMkLst>
          <pc:docMk/>
          <pc:sldMk cId="3055515404" sldId="346"/>
        </pc:sldMkLst>
      </pc:sldChg>
      <pc:sldChg chg="addSp delSp modSp mod">
        <pc:chgData name="Aparna Sharma" userId="e9f02eb83fc9df74" providerId="LiveId" clId="{F5D9AE7A-C53F-4DE3-86A5-30233FF937DA}" dt="2024-10-25T07:59:42.050" v="843" actId="1076"/>
        <pc:sldMkLst>
          <pc:docMk/>
          <pc:sldMk cId="78751742" sldId="347"/>
        </pc:sldMkLst>
      </pc:sldChg>
      <pc:sldChg chg="addSp delSp modSp add mod">
        <pc:chgData name="Aparna Sharma" userId="e9f02eb83fc9df74" providerId="LiveId" clId="{F5D9AE7A-C53F-4DE3-86A5-30233FF937DA}" dt="2024-10-25T10:44:33.320" v="1849" actId="16959"/>
        <pc:sldMkLst>
          <pc:docMk/>
          <pc:sldMk cId="2267065974" sldId="348"/>
        </pc:sldMkLst>
      </pc:sldChg>
      <pc:sldChg chg="addSp delSp modSp add mod">
        <pc:chgData name="Aparna Sharma" userId="e9f02eb83fc9df74" providerId="LiveId" clId="{F5D9AE7A-C53F-4DE3-86A5-30233FF937DA}" dt="2024-10-25T10:59:39.237" v="2008" actId="20577"/>
        <pc:sldMkLst>
          <pc:docMk/>
          <pc:sldMk cId="3450432298" sldId="349"/>
        </pc:sldMkLst>
      </pc:sldChg>
    </pc:docChg>
  </pc:docChgLst>
  <pc:docChgLst>
    <pc:chgData name="Aparna Sharma" userId="e9f02eb83fc9df74" providerId="LiveId" clId="{549D68E6-7BB3-41B6-A8E7-0A017251222F}"/>
    <pc:docChg chg="modSld">
      <pc:chgData name="Aparna Sharma" userId="e9f02eb83fc9df74" providerId="LiveId" clId="{549D68E6-7BB3-41B6-A8E7-0A017251222F}" dt="2025-07-22T03:43:37.883" v="7" actId="20577"/>
      <pc:docMkLst>
        <pc:docMk/>
      </pc:docMkLst>
      <pc:sldChg chg="modSp mod">
        <pc:chgData name="Aparna Sharma" userId="e9f02eb83fc9df74" providerId="LiveId" clId="{549D68E6-7BB3-41B6-A8E7-0A017251222F}" dt="2025-07-22T03:43:14.767" v="3" actId="20577"/>
        <pc:sldMkLst>
          <pc:docMk/>
          <pc:sldMk cId="3062197275" sldId="342"/>
        </pc:sldMkLst>
        <pc:spChg chg="mod">
          <ac:chgData name="Aparna Sharma" userId="e9f02eb83fc9df74" providerId="LiveId" clId="{549D68E6-7BB3-41B6-A8E7-0A017251222F}" dt="2025-07-22T03:42:59.588" v="0" actId="20577"/>
          <ac:spMkLst>
            <pc:docMk/>
            <pc:sldMk cId="3062197275" sldId="342"/>
            <ac:spMk id="8" creationId="{1B75A023-286D-29AE-59ED-66A369011AE0}"/>
          </ac:spMkLst>
        </pc:spChg>
        <pc:spChg chg="mod">
          <ac:chgData name="Aparna Sharma" userId="e9f02eb83fc9df74" providerId="LiveId" clId="{549D68E6-7BB3-41B6-A8E7-0A017251222F}" dt="2025-07-22T03:43:11.669" v="2" actId="14100"/>
          <ac:spMkLst>
            <pc:docMk/>
            <pc:sldMk cId="3062197275" sldId="342"/>
            <ac:spMk id="9" creationId="{3829058A-D44C-260E-06B1-7EFB15389080}"/>
          </ac:spMkLst>
        </pc:spChg>
        <pc:spChg chg="mod">
          <ac:chgData name="Aparna Sharma" userId="e9f02eb83fc9df74" providerId="LiveId" clId="{549D68E6-7BB3-41B6-A8E7-0A017251222F}" dt="2025-07-22T03:43:14.767" v="3" actId="20577"/>
          <ac:spMkLst>
            <pc:docMk/>
            <pc:sldMk cId="3062197275" sldId="342"/>
            <ac:spMk id="10" creationId="{3D2AB4BF-E7A7-AC30-36A1-111DF6F28D0A}"/>
          </ac:spMkLst>
        </pc:spChg>
      </pc:sldChg>
      <pc:sldChg chg="modSp mod">
        <pc:chgData name="Aparna Sharma" userId="e9f02eb83fc9df74" providerId="LiveId" clId="{549D68E6-7BB3-41B6-A8E7-0A017251222F}" dt="2025-07-22T03:43:37.883" v="7" actId="20577"/>
        <pc:sldMkLst>
          <pc:docMk/>
          <pc:sldMk cId="78751742" sldId="347"/>
        </pc:sldMkLst>
        <pc:spChg chg="mod">
          <ac:chgData name="Aparna Sharma" userId="e9f02eb83fc9df74" providerId="LiveId" clId="{549D68E6-7BB3-41B6-A8E7-0A017251222F}" dt="2025-07-22T03:43:24.432" v="4" actId="20577"/>
          <ac:spMkLst>
            <pc:docMk/>
            <pc:sldMk cId="78751742" sldId="347"/>
            <ac:spMk id="3" creationId="{6007A154-0BDE-0F99-E351-1EAFF6E5B93E}"/>
          </ac:spMkLst>
        </pc:spChg>
        <pc:spChg chg="mod">
          <ac:chgData name="Aparna Sharma" userId="e9f02eb83fc9df74" providerId="LiveId" clId="{549D68E6-7BB3-41B6-A8E7-0A017251222F}" dt="2025-07-22T03:43:35.028" v="6" actId="14100"/>
          <ac:spMkLst>
            <pc:docMk/>
            <pc:sldMk cId="78751742" sldId="347"/>
            <ac:spMk id="6" creationId="{9F5CB579-3D07-FAEE-172D-15BCD113BA36}"/>
          </ac:spMkLst>
        </pc:spChg>
        <pc:spChg chg="mod">
          <ac:chgData name="Aparna Sharma" userId="e9f02eb83fc9df74" providerId="LiveId" clId="{549D68E6-7BB3-41B6-A8E7-0A017251222F}" dt="2025-07-22T03:43:37.883" v="7" actId="20577"/>
          <ac:spMkLst>
            <pc:docMk/>
            <pc:sldMk cId="78751742" sldId="347"/>
            <ac:spMk id="7" creationId="{A7B36190-D210-71AF-A37E-FE304406F57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7/22/2025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0624" y="5751576"/>
            <a:ext cx="6739128" cy="338328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aparna.ramgopalsharma@students.iiserpune.ac.in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C12813D-1E85-063A-6345-C4A28AE6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640311" y="-566928"/>
            <a:ext cx="45719" cy="46634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A99214-301C-E84F-B166-EA25D5327377}"/>
              </a:ext>
            </a:extLst>
          </p:cNvPr>
          <p:cNvSpPr txBox="1"/>
          <p:nvPr/>
        </p:nvSpPr>
        <p:spPr>
          <a:xfrm>
            <a:off x="420624" y="5182969"/>
            <a:ext cx="32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Aparna Sharma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3C1D2-593F-F3D1-7847-0F39F78ADC59}"/>
              </a:ext>
            </a:extLst>
          </p:cNvPr>
          <p:cNvCxnSpPr>
            <a:cxnSpLocks/>
          </p:cNvCxnSpPr>
          <p:nvPr/>
        </p:nvCxnSpPr>
        <p:spPr>
          <a:xfrm flipV="1">
            <a:off x="-80772" y="1298448"/>
            <a:ext cx="12353544" cy="6400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73E5CEB3-835C-274C-9511-AA708623A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035" y="20433"/>
            <a:ext cx="1567611" cy="124844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6513CA9-9AD8-AD59-60CD-6348A740FAD3}"/>
              </a:ext>
            </a:extLst>
          </p:cNvPr>
          <p:cNvSpPr txBox="1"/>
          <p:nvPr/>
        </p:nvSpPr>
        <p:spPr>
          <a:xfrm>
            <a:off x="320040" y="2221992"/>
            <a:ext cx="11284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/>
              <a:t>Understanding retreat rate of glacier using flowline model</a:t>
            </a:r>
          </a:p>
        </p:txBody>
      </p:sp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8924E-A0E0-3D37-F86D-277157BEC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4766733"/>
            <a:ext cx="3291840" cy="49746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B62963-9046-89B4-9A7A-9569E51F75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82" y="1593808"/>
            <a:ext cx="7255917" cy="45966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379F1-F8F0-0372-D2B4-1416C91D8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E991DD-7D34-FBA7-376E-B7FE9AF8BA26}"/>
              </a:ext>
            </a:extLst>
          </p:cNvPr>
          <p:cNvSpPr/>
          <p:nvPr/>
        </p:nvSpPr>
        <p:spPr>
          <a:xfrm>
            <a:off x="7636933" y="1684867"/>
            <a:ext cx="1778000" cy="418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Retreat rate depends on response time, response time is a strong function of slope but retreat rate and slope are not related!</a:t>
            </a:r>
          </a:p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could be the hidden factor controlling the retreat rate of a glacier</a:t>
            </a:r>
            <a:endParaRPr lang="en-IN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2BD19D-A646-B76C-7D36-62D3EAC5F262}"/>
              </a:ext>
            </a:extLst>
          </p:cNvPr>
          <p:cNvSpPr txBox="1">
            <a:spLocks/>
          </p:cNvSpPr>
          <p:nvPr/>
        </p:nvSpPr>
        <p:spPr>
          <a:xfrm>
            <a:off x="448734" y="365760"/>
            <a:ext cx="8881534" cy="938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4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Retreat rate slope relation</a:t>
            </a:r>
          </a:p>
        </p:txBody>
      </p:sp>
    </p:spTree>
    <p:extLst>
      <p:ext uri="{BB962C8B-B14F-4D97-AF65-F5344CB8AC3E}">
        <p14:creationId xmlns:p14="http://schemas.microsoft.com/office/powerpoint/2010/main" val="195325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7870-8336-F31E-572A-34422DFEB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Flowline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814B-717D-44E3-1C7B-579E3C3BFAB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A83D4-F821-8B70-4F3B-D4AC8840F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90A6AD-6478-712B-8BC8-4F9E4EC39629}"/>
                  </a:ext>
                </a:extLst>
              </p:cNvPr>
              <p:cNvSpPr/>
              <p:nvPr/>
            </p:nvSpPr>
            <p:spPr>
              <a:xfrm>
                <a:off x="3793067" y="2286000"/>
                <a:ext cx="3361266" cy="166793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IN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2800" dirty="0">
                    <a:solidFill>
                      <a:schemeClr val="tx1"/>
                    </a:solidFill>
                  </a:rPr>
                  <a:t>  </a:t>
                </a:r>
                <a:r>
                  <a:rPr lang="en-IN" sz="4000" dirty="0">
                    <a:solidFill>
                      <a:schemeClr val="tx1"/>
                    </a:solidFill>
                  </a:rPr>
                  <a:t>+</a:t>
                </a:r>
                <a:r>
                  <a:rPr lang="en-IN" sz="1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1800" dirty="0">
                    <a:solidFill>
                      <a:schemeClr val="tx1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1800" dirty="0">
                    <a:solidFill>
                      <a:schemeClr val="tx1"/>
                    </a:solidFill>
                  </a:rPr>
                  <a:t>)</a:t>
                </a:r>
              </a:p>
              <a:p>
                <a:pPr algn="ctr"/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F90A6AD-6478-712B-8BC8-4F9E4EC39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067" y="2286000"/>
                <a:ext cx="3361266" cy="16679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C9671F0-73EF-7E5C-1A75-E7A4E3A43D3C}"/>
              </a:ext>
            </a:extLst>
          </p:cNvPr>
          <p:cNvSpPr/>
          <p:nvPr/>
        </p:nvSpPr>
        <p:spPr>
          <a:xfrm>
            <a:off x="1016000" y="2379133"/>
            <a:ext cx="2192867" cy="15748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Conservation of Mass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93F847-A779-9F8E-3764-BBAB49E1408E}"/>
              </a:ext>
            </a:extLst>
          </p:cNvPr>
          <p:cNvSpPr/>
          <p:nvPr/>
        </p:nvSpPr>
        <p:spPr>
          <a:xfrm>
            <a:off x="4394200" y="4197096"/>
            <a:ext cx="2429933" cy="166793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Force balance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702CB0-E5B3-3218-8A24-D6E544601811}"/>
              </a:ext>
            </a:extLst>
          </p:cNvPr>
          <p:cNvSpPr/>
          <p:nvPr/>
        </p:nvSpPr>
        <p:spPr>
          <a:xfrm>
            <a:off x="8187267" y="2463800"/>
            <a:ext cx="2336800" cy="154533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Glen’s Flow Law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65B29AF-2B44-3A9F-3B21-7B635E92AAE2}"/>
              </a:ext>
            </a:extLst>
          </p:cNvPr>
          <p:cNvSpPr/>
          <p:nvPr/>
        </p:nvSpPr>
        <p:spPr>
          <a:xfrm>
            <a:off x="3369733" y="3158067"/>
            <a:ext cx="296334" cy="1693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25B42CEB-929A-089D-1EDF-F878B514FB5C}"/>
              </a:ext>
            </a:extLst>
          </p:cNvPr>
          <p:cNvSpPr/>
          <p:nvPr/>
        </p:nvSpPr>
        <p:spPr>
          <a:xfrm>
            <a:off x="5537200" y="4009136"/>
            <a:ext cx="93133" cy="18796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25E0C0BD-B672-2FE8-B2E5-3DEC25C0993D}"/>
              </a:ext>
            </a:extLst>
          </p:cNvPr>
          <p:cNvSpPr/>
          <p:nvPr/>
        </p:nvSpPr>
        <p:spPr>
          <a:xfrm>
            <a:off x="7560733" y="3158067"/>
            <a:ext cx="296334" cy="16933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740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4E3F8-1743-059D-2958-577F381A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567C-C1C9-F23A-A27D-42FD69F2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Length variation with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C5B43-60D0-F440-4CCF-4A534BB46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3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B8F7A6-F4DC-A565-EF37-0C355CCD3B33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3591"/>
            <a:ext cx="7093566" cy="44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75A023-286D-29AE-59ED-66A369011AE0}"/>
                  </a:ext>
                </a:extLst>
              </p:cNvPr>
              <p:cNvSpPr/>
              <p:nvPr/>
            </p:nvSpPr>
            <p:spPr>
              <a:xfrm>
                <a:off x="8309113" y="2252870"/>
                <a:ext cx="2133600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100" dirty="0">
                    <a:solidFill>
                      <a:srgbClr val="FF0000"/>
                    </a:solidFill>
                  </a:rPr>
                  <a:t>  </a:t>
                </a:r>
                <a:r>
                  <a:rPr lang="en-IN" sz="2400" dirty="0">
                    <a:solidFill>
                      <a:schemeClr val="tx1"/>
                    </a:solidFill>
                  </a:rPr>
                  <a:t>+</a:t>
                </a:r>
                <a:r>
                  <a:rPr lang="en-IN" sz="11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N" sz="11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11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1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11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11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1100" dirty="0">
                    <a:solidFill>
                      <a:srgbClr val="FF0000"/>
                    </a:solidFill>
                  </a:rPr>
                  <a:t>)</a:t>
                </a:r>
                <a:endParaRPr lang="en-IN" sz="11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75A023-286D-29AE-59ED-66A369011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113" y="2252870"/>
                <a:ext cx="2133600" cy="1020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29058A-D44C-260E-06B1-7EFB15389080}"/>
                  </a:ext>
                </a:extLst>
              </p:cNvPr>
              <p:cNvSpPr/>
              <p:nvPr/>
            </p:nvSpPr>
            <p:spPr>
              <a:xfrm>
                <a:off x="8238744" y="3578087"/>
                <a:ext cx="2203969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200" dirty="0"/>
                  <a:t> </a:t>
                </a:r>
                <a:r>
                  <a:rPr lang="en-IN" sz="2400" dirty="0">
                    <a:solidFill>
                      <a:schemeClr val="tx1"/>
                    </a:solidFill>
                  </a:rPr>
                  <a:t>+</a:t>
                </a:r>
                <a:r>
                  <a:rPr lang="en-I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829058A-D44C-260E-06B1-7EFB15389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744" y="3578087"/>
                <a:ext cx="2203969" cy="1020417"/>
              </a:xfrm>
              <a:prstGeom prst="rect">
                <a:avLst/>
              </a:prstGeom>
              <a:blipFill>
                <a:blip r:embed="rId4"/>
                <a:stretch>
                  <a:fillRect r="-27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2AB4BF-E7A7-AC30-36A1-111DF6F28D0A}"/>
                  </a:ext>
                </a:extLst>
              </p:cNvPr>
              <p:cNvSpPr/>
              <p:nvPr/>
            </p:nvSpPr>
            <p:spPr>
              <a:xfrm>
                <a:off x="8309113" y="4994159"/>
                <a:ext cx="2133600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+</a:t>
                </a:r>
                <a:r>
                  <a:rPr lang="en-IN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)</a:t>
                </a:r>
                <a:endParaRPr lang="en-IN" sz="1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2AB4BF-E7A7-AC30-36A1-111DF6F28D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113" y="4994159"/>
                <a:ext cx="2133600" cy="1020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4ED8EDF-4EB2-5590-8877-653DFFDF1EE4}"/>
              </a:ext>
            </a:extLst>
          </p:cNvPr>
          <p:cNvCxnSpPr/>
          <p:nvPr/>
        </p:nvCxnSpPr>
        <p:spPr>
          <a:xfrm>
            <a:off x="10531929" y="2645229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2B9B34-68D8-8B4A-A2E4-6701B4587868}"/>
              </a:ext>
            </a:extLst>
          </p:cNvPr>
          <p:cNvSpPr txBox="1"/>
          <p:nvPr/>
        </p:nvSpPr>
        <p:spPr>
          <a:xfrm>
            <a:off x="10858500" y="2322063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Glacier advances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7909A6-95DA-A9AD-C903-02B1F4461C8A}"/>
              </a:ext>
            </a:extLst>
          </p:cNvPr>
          <p:cNvCxnSpPr/>
          <p:nvPr/>
        </p:nvCxnSpPr>
        <p:spPr>
          <a:xfrm>
            <a:off x="10531928" y="4088295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8E73080-28C7-64DD-D016-5A429C2F9A17}"/>
              </a:ext>
            </a:extLst>
          </p:cNvPr>
          <p:cNvSpPr txBox="1"/>
          <p:nvPr/>
        </p:nvSpPr>
        <p:spPr>
          <a:xfrm>
            <a:off x="10947714" y="3765129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Glacier retreats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2AE8D7-7AE1-02D2-9B89-BBA409962FA1}"/>
              </a:ext>
            </a:extLst>
          </p:cNvPr>
          <p:cNvCxnSpPr/>
          <p:nvPr/>
        </p:nvCxnSpPr>
        <p:spPr>
          <a:xfrm>
            <a:off x="10531927" y="5499633"/>
            <a:ext cx="3265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76A7293-11EC-06FD-91BA-F08C993DA316}"/>
              </a:ext>
            </a:extLst>
          </p:cNvPr>
          <p:cNvSpPr txBox="1"/>
          <p:nvPr/>
        </p:nvSpPr>
        <p:spPr>
          <a:xfrm>
            <a:off x="10858500" y="5138725"/>
            <a:ext cx="110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Steady state</a:t>
            </a:r>
          </a:p>
        </p:txBody>
      </p:sp>
    </p:spTree>
    <p:extLst>
      <p:ext uri="{BB962C8B-B14F-4D97-AF65-F5344CB8AC3E}">
        <p14:creationId xmlns:p14="http://schemas.microsoft.com/office/powerpoint/2010/main" val="3062197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4D1B6-1F69-7366-6C6B-BB980D7A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1F1F-3065-0806-CCCD-5E1FACC22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Length variation with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54D05-238D-3601-729D-1D4B6BC7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C45F5C-A44E-8967-25AD-7CB890456BB8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83591"/>
            <a:ext cx="7093566" cy="4408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C72A924-06A8-1B34-5251-3A9F8307CF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0" t="2353" r="992" b="59071"/>
          <a:stretch/>
        </p:blipFill>
        <p:spPr bwMode="auto">
          <a:xfrm>
            <a:off x="7523629" y="2083591"/>
            <a:ext cx="2371486" cy="412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07A154-0BDE-0F99-E351-1EAFF6E5B93E}"/>
                  </a:ext>
                </a:extLst>
              </p:cNvPr>
              <p:cNvSpPr/>
              <p:nvPr/>
            </p:nvSpPr>
            <p:spPr>
              <a:xfrm>
                <a:off x="9987721" y="2210138"/>
                <a:ext cx="2133600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+</a:t>
                </a:r>
                <a:r>
                  <a:rPr lang="en-IN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)</a:t>
                </a:r>
                <a:endParaRPr lang="en-IN" sz="14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6007A154-0BDE-0F99-E351-1EAFF6E5B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7721" y="2210138"/>
                <a:ext cx="2133600" cy="10204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5CB579-3D07-FAEE-172D-15BCD113BA36}"/>
                  </a:ext>
                </a:extLst>
              </p:cNvPr>
              <p:cNvSpPr/>
              <p:nvPr/>
            </p:nvSpPr>
            <p:spPr>
              <a:xfrm>
                <a:off x="9982200" y="3634015"/>
                <a:ext cx="2152650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1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200" dirty="0"/>
                  <a:t> </a:t>
                </a:r>
                <a:r>
                  <a:rPr lang="en-IN" sz="2400" dirty="0">
                    <a:solidFill>
                      <a:schemeClr val="tx1"/>
                    </a:solidFill>
                  </a:rPr>
                  <a:t>+</a:t>
                </a:r>
                <a:r>
                  <a:rPr lang="en-IN" sz="24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2400" dirty="0">
                    <a:solidFill>
                      <a:srgbClr val="FF0000"/>
                    </a:solidFill>
                  </a:rPr>
                  <a:t>)</a:t>
                </a:r>
                <a:endParaRPr lang="en-IN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F5CB579-3D07-FAEE-172D-15BCD113BA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3634015"/>
                <a:ext cx="2152650" cy="1020417"/>
              </a:xfrm>
              <a:prstGeom prst="rect">
                <a:avLst/>
              </a:prstGeom>
              <a:blipFill>
                <a:blip r:embed="rId4"/>
                <a:stretch>
                  <a:fillRect r="-39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B36190-D210-71AF-A37E-FE304406F577}"/>
                  </a:ext>
                </a:extLst>
              </p:cNvPr>
              <p:cNvSpPr/>
              <p:nvPr/>
            </p:nvSpPr>
            <p:spPr>
              <a:xfrm>
                <a:off x="9982200" y="5184440"/>
                <a:ext cx="2133600" cy="10204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sz="1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IN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IN" sz="1600" dirty="0"/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+</a:t>
                </a:r>
                <a:r>
                  <a:rPr lang="en-IN" sz="16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sz="1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𝑖𝑐𝑒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r>
                      <a:rPr lang="en-IN" sz="1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𝑒𝑙𝑎</m:t>
                    </m:r>
                  </m:oMath>
                </a14:m>
                <a:r>
                  <a:rPr lang="en-IN" sz="1400" dirty="0">
                    <a:solidFill>
                      <a:srgbClr val="FF0000"/>
                    </a:solidFill>
                  </a:rPr>
                  <a:t>)</a:t>
                </a:r>
                <a:endParaRPr lang="en-IN" sz="1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7B36190-D210-71AF-A37E-FE304406F5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5184440"/>
                <a:ext cx="2133600" cy="10204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9873C3EF-D461-60E2-BB19-8C6461FD247C}"/>
              </a:ext>
            </a:extLst>
          </p:cNvPr>
          <p:cNvSpPr/>
          <p:nvPr/>
        </p:nvSpPr>
        <p:spPr>
          <a:xfrm>
            <a:off x="10899360" y="3346649"/>
            <a:ext cx="299279" cy="2519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1AAA26A8-9E41-6890-C8F3-9ABEDB924388}"/>
              </a:ext>
            </a:extLst>
          </p:cNvPr>
          <p:cNvSpPr/>
          <p:nvPr/>
        </p:nvSpPr>
        <p:spPr>
          <a:xfrm>
            <a:off x="10918410" y="4808428"/>
            <a:ext cx="299279" cy="2519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E72C-8875-00FA-1256-1F2D6EC1F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E190-CC63-14C0-0EA9-3C55FF581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and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EC16E-1F89-CF57-8132-37D67C34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BEB5B57-9BCD-0023-6BB0-EE45C56CCA9A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0" t="2353" r="992" b="59071"/>
          <a:stretch/>
        </p:blipFill>
        <p:spPr bwMode="auto">
          <a:xfrm>
            <a:off x="845580" y="2114130"/>
            <a:ext cx="3252542" cy="337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4D2568-A38D-A3E6-3D18-518F311C0184}"/>
                  </a:ext>
                </a:extLst>
              </p:cNvPr>
              <p:cNvSpPr/>
              <p:nvPr/>
            </p:nvSpPr>
            <p:spPr>
              <a:xfrm>
                <a:off x="4825093" y="2245179"/>
                <a:ext cx="3328307" cy="3850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After </a:t>
                </a:r>
                <a:r>
                  <a:rPr lang="en-IN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ela</a:t>
                </a:r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is raised up the length decreases and the glacier again tries to attain the steady state</a:t>
                </a:r>
              </a:p>
              <a:p>
                <a:pPr algn="ctr"/>
                <a:r>
                  <a:rPr lang="en-IN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How much??</a:t>
                </a:r>
              </a:p>
              <a:p>
                <a:pPr algn="ctr"/>
                <a:endParaRPr lang="en-IN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IN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Till what time??</a:t>
                </a:r>
              </a:p>
              <a:p>
                <a:pPr algn="ctr"/>
                <a:endParaRPr lang="en-IN" b="1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F4D2568-A38D-A3E6-3D18-518F311C0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93" y="2245179"/>
                <a:ext cx="3328307" cy="3850821"/>
              </a:xfrm>
              <a:prstGeom prst="rect">
                <a:avLst/>
              </a:prstGeom>
              <a:blipFill>
                <a:blip r:embed="rId3"/>
                <a:stretch>
                  <a:fillRect r="-16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15C12A-E976-C886-1D0E-841CD70724F3}"/>
              </a:ext>
            </a:extLst>
          </p:cNvPr>
          <p:cNvCxnSpPr/>
          <p:nvPr/>
        </p:nvCxnSpPr>
        <p:spPr>
          <a:xfrm flipH="1" flipV="1">
            <a:off x="2053087" y="2708694"/>
            <a:ext cx="1253705" cy="31631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830ED37-B8DD-0CD1-90DF-768B50BF59C1}"/>
              </a:ext>
            </a:extLst>
          </p:cNvPr>
          <p:cNvCxnSpPr/>
          <p:nvPr/>
        </p:nvCxnSpPr>
        <p:spPr>
          <a:xfrm>
            <a:off x="2061713" y="2349260"/>
            <a:ext cx="0" cy="35080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5844D0-D635-F8E3-AC0A-4CFD84EC7AB1}"/>
                  </a:ext>
                </a:extLst>
              </p:cNvPr>
              <p:cNvSpPr txBox="1"/>
              <p:nvPr/>
            </p:nvSpPr>
            <p:spPr>
              <a:xfrm>
                <a:off x="1687903" y="2349260"/>
                <a:ext cx="18402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5844D0-D635-F8E3-AC0A-4CFD84EC7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03" y="2349260"/>
                <a:ext cx="184029" cy="276999"/>
              </a:xfrm>
              <a:prstGeom prst="rect">
                <a:avLst/>
              </a:prstGeom>
              <a:blipFill>
                <a:blip r:embed="rId4"/>
                <a:stretch>
                  <a:fillRect r="-7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B40FA-9420-9AA0-353A-8DA2AEEFC0B9}"/>
                  </a:ext>
                </a:extLst>
              </p:cNvPr>
              <p:cNvSpPr txBox="1"/>
              <p:nvPr/>
            </p:nvSpPr>
            <p:spPr>
              <a:xfrm>
                <a:off x="2471851" y="2724509"/>
                <a:ext cx="11554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8B40FA-9420-9AA0-353A-8DA2AEEFC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851" y="2724509"/>
                <a:ext cx="115544" cy="184666"/>
              </a:xfrm>
              <a:prstGeom prst="rect">
                <a:avLst/>
              </a:prstGeom>
              <a:blipFill>
                <a:blip r:embed="rId5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EA9D7-9732-26DE-484A-19FD77CD6553}"/>
                  </a:ext>
                </a:extLst>
              </p:cNvPr>
              <p:cNvSpPr/>
              <p:nvPr/>
            </p:nvSpPr>
            <p:spPr>
              <a:xfrm>
                <a:off x="8788400" y="2349260"/>
                <a:ext cx="3217333" cy="372204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-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I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74EA9D7-9732-26DE-484A-19FD77CD6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8400" y="2349260"/>
                <a:ext cx="3217333" cy="37220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B9D010E-0CC6-0ED3-A28D-635EA4176A37}"/>
              </a:ext>
            </a:extLst>
          </p:cNvPr>
          <p:cNvCxnSpPr/>
          <p:nvPr/>
        </p:nvCxnSpPr>
        <p:spPr>
          <a:xfrm>
            <a:off x="9110133" y="2514600"/>
            <a:ext cx="0" cy="1921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FA029C-93F7-5CC5-4DF7-E804F3F6219E}"/>
              </a:ext>
            </a:extLst>
          </p:cNvPr>
          <p:cNvCxnSpPr/>
          <p:nvPr/>
        </p:nvCxnSpPr>
        <p:spPr>
          <a:xfrm>
            <a:off x="9110133" y="4436533"/>
            <a:ext cx="289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c 24">
            <a:extLst>
              <a:ext uri="{FF2B5EF4-FFF2-40B4-BE49-F238E27FC236}">
                <a16:creationId xmlns:a16="http://schemas.microsoft.com/office/drawing/2014/main" id="{C0EC992C-AAFB-1DAB-8390-386D3C5E050B}"/>
              </a:ext>
            </a:extLst>
          </p:cNvPr>
          <p:cNvSpPr/>
          <p:nvPr/>
        </p:nvSpPr>
        <p:spPr>
          <a:xfrm rot="10646077">
            <a:off x="9116987" y="2219674"/>
            <a:ext cx="4197488" cy="2159537"/>
          </a:xfrm>
          <a:prstGeom prst="arc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666928-4EBA-585E-24B6-E1B0EF3BA6AC}"/>
                  </a:ext>
                </a:extLst>
              </p:cNvPr>
              <p:cNvSpPr txBox="1"/>
              <p:nvPr/>
            </p:nvSpPr>
            <p:spPr>
              <a:xfrm>
                <a:off x="5909733" y="3795378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666928-4EBA-585E-24B6-E1B0EF3B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733" y="3795378"/>
                <a:ext cx="6096000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DECE46-ED06-83B6-85E4-395CE91DBB42}"/>
                  </a:ext>
                </a:extLst>
              </p:cNvPr>
              <p:cNvSpPr txBox="1"/>
              <p:nvPr/>
            </p:nvSpPr>
            <p:spPr>
              <a:xfrm>
                <a:off x="6934200" y="438777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1" smtClean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𝝉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DECE46-ED06-83B6-85E4-395CE91DB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4387779"/>
                <a:ext cx="6096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633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E6B74-7B86-36E3-4C01-5A92D7D0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39F54-E030-4A51-4C4E-9683680F3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 and Response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491A1-BDFD-2984-F564-0A867CDAE7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63F14-C658-E78B-C588-71E58EC2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8E4682-9FD9-1231-A744-311A44B84268}"/>
                  </a:ext>
                </a:extLst>
              </p:cNvPr>
              <p:cNvSpPr/>
              <p:nvPr/>
            </p:nvSpPr>
            <p:spPr>
              <a:xfrm>
                <a:off x="982133" y="2277533"/>
                <a:ext cx="10515600" cy="154533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Sensitivity: </a:t>
                </a:r>
                <a:r>
                  <a:rPr lang="en-US" sz="1800" b="0" i="0" u="none" strike="noStrike" dirty="0">
                    <a:solidFill>
                      <a:schemeClr val="tx2"/>
                    </a:solidFill>
                    <a:effectLst/>
                    <a:latin typeface="+mj-lt"/>
                  </a:rPr>
                  <a:t>The rate of change length of the glacier from one steady-state to another, with respect to the ELA is defined as the climate sensitivity,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𝑑𝐿</m:t>
                        </m:r>
                      </m:num>
                      <m:den>
                        <m:r>
                          <a:rPr lang="en-IN" sz="20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𝑑𝐸</m:t>
                        </m:r>
                      </m:den>
                    </m:f>
                  </m:oMath>
                </a14:m>
                <a:r>
                  <a:rPr lang="en-US" sz="1800" b="0" i="0" u="none" strike="noStrike" dirty="0">
                    <a:solidFill>
                      <a:schemeClr val="tx2"/>
                    </a:solidFill>
                    <a:effectLst/>
                    <a:latin typeface="+mj-lt"/>
                  </a:rPr>
                  <a:t>. For this model we can take it to be  </a:t>
                </a:r>
                <a:endParaRPr lang="en-IN" dirty="0">
                  <a:solidFill>
                    <a:schemeClr val="tx2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A8E4682-9FD9-1231-A744-311A44B84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2277533"/>
                <a:ext cx="10515600" cy="15453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AB41-55F1-1F2C-5EFA-5D82A2DD880B}"/>
                  </a:ext>
                </a:extLst>
              </p:cNvPr>
              <p:cNvSpPr txBox="1"/>
              <p:nvPr/>
            </p:nvSpPr>
            <p:spPr>
              <a:xfrm>
                <a:off x="9982200" y="2902351"/>
                <a:ext cx="914400" cy="56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1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IN" sz="16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num>
                        <m:den>
                          <m:r>
                            <a:rPr lang="en-IN" sz="1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50</m:t>
                          </m:r>
                        </m:den>
                      </m:f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54AB41-55F1-1F2C-5EFA-5D82A2DD8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2200" y="2902351"/>
                <a:ext cx="914400" cy="5603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F57806-1736-3913-0C9A-E26AE5356834}"/>
                  </a:ext>
                </a:extLst>
              </p:cNvPr>
              <p:cNvSpPr/>
              <p:nvPr/>
            </p:nvSpPr>
            <p:spPr>
              <a:xfrm>
                <a:off x="982133" y="4368800"/>
                <a:ext cx="10515600" cy="154533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Response Time: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The climatic state is changed stepwise from C1 to C2, here represented as </a:t>
                </a:r>
                <a:r>
                  <a:rPr lang="en-US" sz="1800" b="0" i="0" u="none" strike="noStrike" dirty="0" err="1">
                    <a:solidFill>
                      <a:srgbClr val="000000"/>
                    </a:solidFill>
                    <a:effectLst/>
                    <a:latin typeface="+mj-lt"/>
                  </a:rPr>
                  <a:t>ela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 change. The corresponding equilibrium lengths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1800" b="0" i="1" u="none" strike="noStrike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18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IN" sz="1800" b="0" i="1" u="none" strike="noStrike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0" i="0" u="none" strike="noStrike" dirty="0">
                    <a:solidFill>
                      <a:schemeClr val="accent2"/>
                    </a:solidFill>
                    <a:effectLst/>
                    <a:latin typeface="+mj-lt"/>
                  </a:rPr>
                  <a:t>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The response time</a:t>
                </a:r>
                <a14:m>
                  <m:oMath xmlns:m="http://schemas.openxmlformats.org/officeDocument/2006/math">
                    <m:r>
                      <a:rPr lang="en-IN" sz="1800" b="0" i="0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+mj-lt"/>
                  </a:rPr>
                  <a:t>, is the time a glacier needs to attain a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IN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2000" b="0" i="1" u="none" strike="noStrike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IN" sz="2000" b="0" i="1" u="none" strike="noStrike" smtClean="0">
                                <a:solidFill>
                                  <a:schemeClr val="accent2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IN" sz="2000" b="0" i="1" u="none" strike="noStrike" smtClean="0">
                            <a:solidFill>
                              <a:schemeClr val="accent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US" sz="2000" b="0" i="0" u="none" strike="noStrike" dirty="0">
                    <a:solidFill>
                      <a:schemeClr val="accent2"/>
                    </a:solidFill>
                    <a:effectLst/>
                    <a:latin typeface="+mj-lt"/>
                  </a:rPr>
                  <a:t>.</a:t>
                </a:r>
                <a:endParaRPr lang="en-IN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2F57806-1736-3913-0C9A-E26AE53568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133" y="4368800"/>
                <a:ext cx="10515600" cy="1545336"/>
              </a:xfrm>
              <a:prstGeom prst="rect">
                <a:avLst/>
              </a:prstGeom>
              <a:blipFill>
                <a:blip r:embed="rId4"/>
                <a:stretch>
                  <a:fillRect r="-5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515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06453-65DE-E753-DDE9-FE452C34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19AB-362A-A736-3694-BC109FCE9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Retreat rate of a glacier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4A404-359E-AD01-6646-3C3DF201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7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D2F3F6-E903-B1D4-D304-4B89E77E512D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93" y="2254779"/>
            <a:ext cx="6142102" cy="401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4567BB-048E-5EE9-EE75-23751CA34D80}"/>
                  </a:ext>
                </a:extLst>
              </p:cNvPr>
              <p:cNvSpPr/>
              <p:nvPr/>
            </p:nvSpPr>
            <p:spPr>
              <a:xfrm>
                <a:off x="6891867" y="2254778"/>
                <a:ext cx="4775877" cy="3434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Notice the nature of the retreat rate curves.</a:t>
                </a:r>
              </a:p>
              <a:p>
                <a:pPr algn="ctr"/>
                <a:endParaRPr lang="en-IN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IN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Can you find the hidden parameters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1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IN" b="1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and </a:t>
                </a:r>
                <a14:m>
                  <m:oMath xmlns:m="http://schemas.openxmlformats.org/officeDocument/2006/math">
                    <m:r>
                      <a:rPr lang="en-IN" b="1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𝝉</m:t>
                    </m:r>
                  </m:oMath>
                </a14:m>
                <a:endParaRPr lang="en-IN" dirty="0"/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in these curves??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 algn="ctr"/>
                <a:endParaRPr lang="en-IN" b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endParaRPr lang="en-IN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B4567BB-048E-5EE9-EE75-23751CA3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67" y="2254778"/>
                <a:ext cx="4775877" cy="34348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2EBFD6-3684-D530-0E1A-3178DE57760C}"/>
                  </a:ext>
                </a:extLst>
              </p:cNvPr>
              <p:cNvSpPr/>
              <p:nvPr/>
            </p:nvSpPr>
            <p:spPr>
              <a:xfrm>
                <a:off x="6891867" y="4216400"/>
                <a:ext cx="4775877" cy="1456267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I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2EBFD6-3684-D530-0E1A-3178DE577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1867" y="4216400"/>
                <a:ext cx="4775877" cy="14562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06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ECD62-11E5-F390-6C8F-81A29AF35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604DE-E90E-5087-3345-AE4572740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Retreat rate of a glacier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B3C8E-79CB-1D77-11F0-2293152E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8</a:t>
            </a:fld>
            <a:endParaRPr 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AA5DEC8B-2DF1-8ACA-675C-F0F61770B7A0}"/>
              </a:ext>
            </a:extLst>
          </p:cNvPr>
          <p:cNvPicPr>
            <a:picLocks noGrp="1" noChangeAspect="1" noChangeArrowheads="1"/>
          </p:cNvPicPr>
          <p:nvPr>
            <p:ph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07" y="1992313"/>
            <a:ext cx="7682987" cy="486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F4C97A5-13DF-D973-E320-4C5B9572D2A5}"/>
              </a:ext>
            </a:extLst>
          </p:cNvPr>
          <p:cNvSpPr/>
          <p:nvPr/>
        </p:nvSpPr>
        <p:spPr>
          <a:xfrm>
            <a:off x="8525933" y="3166533"/>
            <a:ext cx="3141811" cy="203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Retreat rate depends on sensitivity and response time of the glacier.</a:t>
            </a:r>
          </a:p>
        </p:txBody>
      </p:sp>
    </p:spTree>
    <p:extLst>
      <p:ext uri="{BB962C8B-B14F-4D97-AF65-F5344CB8AC3E}">
        <p14:creationId xmlns:p14="http://schemas.microsoft.com/office/powerpoint/2010/main" val="3450432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1FF7-25FE-EA82-09AF-29EF6CED3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8FAB4-0DD0-1DB1-08C5-C36E8D37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Sensitivity-slope dependence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644C5E-7A65-B79A-A446-9DD1A94B44E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0" y="2194879"/>
            <a:ext cx="7095744" cy="452659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2B0C0-2379-A11D-1C5C-484683A6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CF05CC-2A7A-EB91-3596-94E1AD6CC413}"/>
                  </a:ext>
                </a:extLst>
              </p:cNvPr>
              <p:cNvSpPr/>
              <p:nvPr/>
            </p:nvSpPr>
            <p:spPr>
              <a:xfrm>
                <a:off x="8119872" y="2194879"/>
                <a:ext cx="3822192" cy="4068761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</m:e>
                            <m:sup>
                              <m:r>
                                <a:rPr lang="en-I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(</a:t>
                </a:r>
                <a:r>
                  <a:rPr lang="en-IN" dirty="0" err="1">
                    <a:solidFill>
                      <a:schemeClr val="tx1"/>
                    </a:solidFill>
                  </a:rPr>
                  <a:t>Oerlemans,J</a:t>
                </a:r>
                <a:r>
                  <a:rPr lang="en-IN" dirty="0">
                    <a:solidFill>
                      <a:schemeClr val="tx1"/>
                    </a:solidFill>
                  </a:rPr>
                  <a:t>., 1950)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1CF05CC-2A7A-EB91-3596-94E1AD6CC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9872" y="2194879"/>
                <a:ext cx="3822192" cy="40687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28F39-2C8A-C764-5788-7B03D0E5C107}"/>
                  </a:ext>
                </a:extLst>
              </p:cNvPr>
              <p:cNvSpPr txBox="1"/>
              <p:nvPr/>
            </p:nvSpPr>
            <p:spPr>
              <a:xfrm>
                <a:off x="8991415" y="2672634"/>
                <a:ext cx="2091113" cy="6649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𝑑𝐿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𝑑𝐸</m:t>
                          </m:r>
                        </m:den>
                      </m:f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𝑠𝑙𝑜𝑝𝑒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1.44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3B28F39-2C8A-C764-5788-7B03D0E5C1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415" y="2672634"/>
                <a:ext cx="2091113" cy="6649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561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999</TotalTime>
  <Words>361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Segoe UI Light</vt:lpstr>
      <vt:lpstr>Custom</vt:lpstr>
      <vt:lpstr>PowerPoint Presentation</vt:lpstr>
      <vt:lpstr>Flowline model</vt:lpstr>
      <vt:lpstr>Length variation with time</vt:lpstr>
      <vt:lpstr>Length variation with time</vt:lpstr>
      <vt:lpstr>Sensitivity and Response time</vt:lpstr>
      <vt:lpstr>Sensitivity and Response time</vt:lpstr>
      <vt:lpstr>Retreat rate of a glacier</vt:lpstr>
      <vt:lpstr>Retreat rate of a glacier</vt:lpstr>
      <vt:lpstr>Sensitivity-slope dependence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Aparna Sharma</dc:creator>
  <cp:lastModifiedBy>Aparna Sharma</cp:lastModifiedBy>
  <cp:revision>1</cp:revision>
  <dcterms:created xsi:type="dcterms:W3CDTF">2024-10-24T18:43:06Z</dcterms:created>
  <dcterms:modified xsi:type="dcterms:W3CDTF">2025-07-22T03:43:38Z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