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77" r:id="rId6"/>
    <p:sldId id="278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FDDE9-DB6B-4565-A3FC-C9B76CF25ACB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4E27F-014D-41BF-ADCB-CD17AC043E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8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6CF600E-2061-43BC-BEC3-A847A5F9B4EA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1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7968-30AE-4CDF-92CB-B3A08E8BC17A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3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FDD4-EEC5-4C56-B957-55B11FD65196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3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B20D-D4E8-49C5-AC00-519297485108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4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553-E6E2-4FAC-A3FB-0257FD6476D6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62A1-B4F0-4326-B666-C7BE720DB430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E76-DB4C-48BE-A6AC-B99B118F733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9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D5F4-E9F0-4366-BE24-E7EAF998E7B5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B04B-6012-4F9D-A00A-6B44BB09DF6A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6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66B8-88AE-49AC-B48C-674D90D590EA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6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A5EF-E7B0-41E9-9CD4-AAA926441CE5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4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030A9-D910-4CE1-AC32-B0AE63C48FC8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74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erson wearing headphones and listening to music&#10;&#10;Description automatically generated">
            <a:extLst>
              <a:ext uri="{FF2B5EF4-FFF2-40B4-BE49-F238E27FC236}">
                <a16:creationId xmlns:a16="http://schemas.microsoft.com/office/drawing/2014/main" id="{5F4A3507-9210-CB79-7394-F0BEB4E857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8" r="-1" b="1713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0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13ED8-CCE2-8581-7CA7-7C394BC28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r>
              <a:rPr lang="en-IN" sz="4800" dirty="0"/>
              <a:t>Sentiment Analysis of Song Lyrics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E798C-C884-AD8B-9357-302731D62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50" y="4818126"/>
            <a:ext cx="4276725" cy="1268984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Aparna Raghavendra Rao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9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C8ED-0D35-AC93-7E1F-F43AD632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Snapshot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E938B-889F-5FA7-3BE1-6E34981B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FC07F36-64FD-2C2F-1C5F-85B0EEFEC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440" y="2640754"/>
            <a:ext cx="10967254" cy="25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6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74CA-73ED-B167-CC09-EC726CA1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0B2C-CD2E-D285-8241-11387078F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Check for nulls – No null values in the data</a:t>
            </a:r>
          </a:p>
          <a:p>
            <a:r>
              <a:rPr lang="en-IN" dirty="0"/>
              <a:t>Filter out records where the lyrics were marked ‘Not found’</a:t>
            </a:r>
          </a:p>
          <a:p>
            <a:r>
              <a:rPr lang="en-IN" dirty="0"/>
              <a:t>Text cleaning – removed unnecessary characters like hyphens &amp; parenthesis, removed line breaks and replaced with spaces, converted lyrics to lowercase, removed punctuations. </a:t>
            </a:r>
          </a:p>
          <a:p>
            <a:r>
              <a:rPr lang="en-US" dirty="0"/>
              <a:t>Clean Lyrics – Remove stop words like “a”, “an”, “the”, “at” and remove slang words.</a:t>
            </a:r>
          </a:p>
          <a:p>
            <a:r>
              <a:rPr lang="en-US" dirty="0"/>
              <a:t>Lemmatization – Reducing words to their base / dictionary form. For example, running becomes run using NLTK.</a:t>
            </a:r>
          </a:p>
          <a:p>
            <a:r>
              <a:rPr lang="en-US" dirty="0"/>
              <a:t>Count of unique words in each song lyric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120AE-2AFF-B8D2-75EA-23E62BFD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29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785E0-008F-D617-8682-4144DEE9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633" y="1247140"/>
            <a:ext cx="3608208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4A9B2-7973-1F45-6EC3-2466EC91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20553" y="4364609"/>
            <a:ext cx="4034672" cy="1809947"/>
          </a:xfr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Who were the most Popular Artists in the last 5 years?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What are the most frequently used words in song lyrics?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What were the most frequently used words by year?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 descr="A drum set with a guitar and amplifier&#10;&#10;Description automatically generated">
            <a:extLst>
              <a:ext uri="{FF2B5EF4-FFF2-40B4-BE49-F238E27FC236}">
                <a16:creationId xmlns:a16="http://schemas.microsoft.com/office/drawing/2014/main" id="{959DD82A-8331-2DEC-DCC1-018F565A8B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7" r="-2" b="-2"/>
          <a:stretch/>
        </p:blipFill>
        <p:spPr>
          <a:xfrm>
            <a:off x="-1" y="10"/>
            <a:ext cx="7456513" cy="6857990"/>
          </a:xfrm>
          <a:custGeom>
            <a:avLst/>
            <a:gdLst/>
            <a:ahLst/>
            <a:cxnLst/>
            <a:rect l="l" t="t" r="r" b="b"/>
            <a:pathLst>
              <a:path w="7456513" h="6858000">
                <a:moveTo>
                  <a:pt x="0" y="0"/>
                </a:moveTo>
                <a:lnTo>
                  <a:pt x="6059386" y="0"/>
                </a:lnTo>
                <a:lnTo>
                  <a:pt x="6059386" y="1375489"/>
                </a:lnTo>
                <a:lnTo>
                  <a:pt x="7456513" y="1375489"/>
                </a:lnTo>
                <a:lnTo>
                  <a:pt x="74565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6622A-4166-4E1C-9C8F-8BFEF861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4DFC975-2FD7-44A5-9E78-ECBA4615607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0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EDBB-0016-2291-37B4-1CCA36AD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SZA won 2022 with 16 songs in the Billboard Top 100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553698-8EC7-B4CF-15D9-CB62E7373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6" t="2193"/>
          <a:stretch/>
        </p:blipFill>
        <p:spPr>
          <a:xfrm>
            <a:off x="1263219" y="1992389"/>
            <a:ext cx="10812517" cy="43004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BAA50-23A0-CB47-F3E7-DC856D3E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E13C21-368C-5E7D-131B-5FA6CF915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233" y="3158218"/>
            <a:ext cx="463336" cy="469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EE31A8-AA6E-2A80-67C1-B5F5B760B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464" y="3346878"/>
            <a:ext cx="469433" cy="463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302A19-5F56-6942-CF28-09BC81940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621" y="4287794"/>
            <a:ext cx="469433" cy="469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A55DDE-235C-1524-FD45-44A7223441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0421" y="4654083"/>
            <a:ext cx="414564" cy="396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F1D89E-EF08-C3FF-91D8-3B0F8663D9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5601" y="4362081"/>
            <a:ext cx="426757" cy="3962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6692D2-322B-E48F-7673-1CE2419FE6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0761" y="4031301"/>
            <a:ext cx="426757" cy="4023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C344F3-2100-2595-9B64-FF96E4FB4B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2009" y="4348760"/>
            <a:ext cx="438950" cy="4084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949966-D093-9586-E449-4F52928CC7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2402" y="4670581"/>
            <a:ext cx="426757" cy="4145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A21EBD-8F11-5C85-7032-9C3D711BF3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6061" y="4708801"/>
            <a:ext cx="377985" cy="3596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E1C726-8007-7D3E-0C99-8EF6DE676E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79720" y="4726014"/>
            <a:ext cx="377985" cy="3596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A2B488-71E1-C070-5DA8-E9F9993F7E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38122" y="2309762"/>
            <a:ext cx="525350" cy="5253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B7AA81-B369-A011-B8EF-C1C6F707855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00827" y="4494334"/>
            <a:ext cx="420660" cy="4145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94D2D1-9079-758D-E5A1-2900283A3D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42759" y="4653932"/>
            <a:ext cx="435644" cy="4145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698557-3337-D9C8-8B19-A1FEF70989D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72683" y="4607353"/>
            <a:ext cx="465010" cy="4875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57D028-7763-5E99-9C0D-9169502913E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45701" y="4601779"/>
            <a:ext cx="463336" cy="4567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98B0B1-CA7A-7113-973E-8575895580F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90048" y="4635634"/>
            <a:ext cx="426757" cy="4206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67F349E-F7A5-1D1E-F0EC-26886658AB2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76335" y="4644446"/>
            <a:ext cx="420660" cy="3962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5303F09-9689-3FA1-22B0-163938E1095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15011" y="4628872"/>
            <a:ext cx="426757" cy="4084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834938-C267-FFBA-F7DF-2DEFA051465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76198" y="4640279"/>
            <a:ext cx="420660" cy="4328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80D9E0A-9A33-22D7-F13A-EF223E25594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56388" y="4617088"/>
            <a:ext cx="426757" cy="4145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AC9AD9B-F0DD-ED2A-4B22-5950FFE4FA2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017763" y="4620136"/>
            <a:ext cx="426757" cy="4084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BE4204-4F7B-64B9-65FD-C15FF90D1A6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406782" y="4617088"/>
            <a:ext cx="426757" cy="4328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DF45B47-5134-7050-1028-EAEA41416AF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698546" y="4638225"/>
            <a:ext cx="426757" cy="4145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5BD8BE-CB5B-E100-F758-90A897FE051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044209" y="4612857"/>
            <a:ext cx="438950" cy="43285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BB02CB0-2552-4F33-0589-3D4DA30B700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404467" y="4599865"/>
            <a:ext cx="438950" cy="43285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ED31889-1F7B-60DB-8FBF-83E3807F0C8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775811" y="4631919"/>
            <a:ext cx="396274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6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B9DD-308E-B7E7-4A6B-DD81670B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Christmas &amp; Love are popular themes in songs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1C04EC-D801-7443-67A3-52F638823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785" y="2005781"/>
            <a:ext cx="8385126" cy="439336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02EFF-6D39-090C-2B52-E362581A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5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8B58-ED2A-4BAC-8685-CCD2DF42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Like, love &amp; need – most common themes over the years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EF1A24-9710-79AF-D214-E8F4EE05F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966" y="1906852"/>
            <a:ext cx="3816010" cy="20779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460B4-E812-E507-B1E6-1A890F40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DA36C-EA02-41B6-D5FC-BF1CD1EA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495" y="1906852"/>
            <a:ext cx="3816009" cy="2077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2DA605-95C9-2ED8-4A36-8F98370B4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022" y="1906852"/>
            <a:ext cx="3400993" cy="2077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A41C04-BE64-6A57-4F8C-8230C39D7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295" y="4167392"/>
            <a:ext cx="4199314" cy="23080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092236-0A7A-B1B8-0B9C-00F56F7357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326"/>
          <a:stretch/>
        </p:blipFill>
        <p:spPr>
          <a:xfrm>
            <a:off x="5747024" y="4167392"/>
            <a:ext cx="4232443" cy="230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9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DA29B-9A09-A916-12DD-E5E013F3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033" y="1247140"/>
            <a:ext cx="5657899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6000" dirty="0"/>
              <a:t>Sentiment Analysis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F7E23-08E0-DF0A-7C7C-E3AC6C615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2032" y="3591612"/>
            <a:ext cx="6401357" cy="3066363"/>
          </a:xfr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Did COVID-19 see a lot of negativity in perception?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Count of songs on Top 100 each year </a:t>
            </a:r>
            <a:r>
              <a:rPr lang="en-US" sz="2400" dirty="0">
                <a:solidFill>
                  <a:schemeClr val="tx1"/>
                </a:solidFill>
              </a:rPr>
              <a:t>and what was the sentiment?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Which artists had songs that had the most positive impact, and which were negative?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What are the words that are frequently used in positive, neutral, and negative sentiment songs?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Does sentiment influence the number of weeks a song stays in the Top 100?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violin with notes and leaves&#10;&#10;Description automatically generated">
            <a:extLst>
              <a:ext uri="{FF2B5EF4-FFF2-40B4-BE49-F238E27FC236}">
                <a16:creationId xmlns:a16="http://schemas.microsoft.com/office/drawing/2014/main" id="{70BD991D-2D9C-5949-F3EA-BDF87AF98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" r="17447"/>
          <a:stretch/>
        </p:blipFill>
        <p:spPr>
          <a:xfrm>
            <a:off x="20" y="10"/>
            <a:ext cx="5104813" cy="6857990"/>
          </a:xfrm>
          <a:custGeom>
            <a:avLst/>
            <a:gdLst/>
            <a:ahLst/>
            <a:cxn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FE674-6406-8049-DD47-465E5B2B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4DFC975-2FD7-44A5-9E78-ECBA4615607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29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953A-4975-4073-8F12-96F958A5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ACD81-062C-2953-36A9-2ECB46ABB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589" y="1566128"/>
            <a:ext cx="9486690" cy="3926152"/>
          </a:xfrm>
        </p:spPr>
        <p:txBody>
          <a:bodyPr/>
          <a:lstStyle/>
          <a:p>
            <a:r>
              <a:rPr lang="en-IN" dirty="0"/>
              <a:t>NLTK library was used for the sentiment analysis.</a:t>
            </a:r>
          </a:p>
          <a:p>
            <a:r>
              <a:rPr lang="en-IN" dirty="0"/>
              <a:t>SentimentIntensityAnalyzer() was used for modelling.</a:t>
            </a:r>
          </a:p>
          <a:p>
            <a:r>
              <a:rPr lang="en-IN" dirty="0"/>
              <a:t>Sentiment scores were calculated for each of the songs which were then converted to compound scores.</a:t>
            </a:r>
          </a:p>
          <a:p>
            <a:r>
              <a:rPr lang="en-IN" dirty="0"/>
              <a:t>The songs were classified as ‘Positive’ if compound_score &gt;= 0.5, ‘Negative’ if compound_score &lt;= -0.5 or else classified as ‘Neutral’.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37835-0FBE-19B9-EF09-08117922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F4A59-B2E6-5552-588E-EE31F903A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989" y="4369429"/>
            <a:ext cx="10497614" cy="203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17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6837-B406-E446-DAA4-5F9F10EC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Positive sentiment was surprisingly the highest during the pandemic (2020-21) but dropped in 2022</a:t>
            </a: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6E2494-5656-D8AA-2C50-C3A2989C7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402" y="2219992"/>
            <a:ext cx="10677999" cy="40728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6BF4D-B868-D082-8DBD-893C602C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07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7F2F-4E6C-3A3D-E200-59893CFC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2022 was the least cheerful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E94C74-5C24-F6A1-4204-397C447E1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232" y="1775754"/>
            <a:ext cx="10399344" cy="403115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AFC7-114E-7314-8E20-77D71F59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0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8C7CE-BBD3-923E-3CF4-ABB37748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033" y="1247140"/>
            <a:ext cx="5657899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6000" dirty="0"/>
              <a:t>Introduction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8358B-C692-999F-1D17-8525A4B04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2033" y="3280528"/>
            <a:ext cx="5657899" cy="28065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Motivation behind the project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Objectives and Goals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Background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Key Players</a:t>
            </a:r>
          </a:p>
        </p:txBody>
      </p:sp>
      <p:pic>
        <p:nvPicPr>
          <p:cNvPr id="5" name="Picture 4" descr="A guitar on a white background&#10;&#10;Description automatically generated">
            <a:extLst>
              <a:ext uri="{FF2B5EF4-FFF2-40B4-BE49-F238E27FC236}">
                <a16:creationId xmlns:a16="http://schemas.microsoft.com/office/drawing/2014/main" id="{91455966-5A74-3D1E-028B-AE3A6A8D6F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9" r="9625"/>
          <a:stretch/>
        </p:blipFill>
        <p:spPr>
          <a:xfrm>
            <a:off x="20" y="10"/>
            <a:ext cx="5104813" cy="6857990"/>
          </a:xfrm>
          <a:custGeom>
            <a:avLst/>
            <a:gdLst/>
            <a:ahLst/>
            <a:cxn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E3F1E-4E08-0EE5-AFBD-374A6D2B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17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A671-5F34-F242-D339-1CB26C60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Drake feat. Future &amp; Young Thug’s song has the most positive review whereas Usher, Summer Walker &amp; 21 Savage’s song had the most negative sentiment score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F66736-2789-CEB0-BB46-AC61CF95A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206" y="2300001"/>
            <a:ext cx="6035636" cy="34786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7DAAD-536D-45E6-E2C6-B55D6BE9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8DA7E-3539-5837-1120-D337B209C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970" y="2300001"/>
            <a:ext cx="5619046" cy="34786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A95EC7-7424-0E66-3151-0DAC17F0F167}"/>
              </a:ext>
            </a:extLst>
          </p:cNvPr>
          <p:cNvSpPr txBox="1"/>
          <p:nvPr/>
        </p:nvSpPr>
        <p:spPr>
          <a:xfrm>
            <a:off x="1358700" y="5888185"/>
            <a:ext cx="41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Top 10 Positive Sentiment Songs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9F150-521C-4A96-9A23-710EDA4FE8A6}"/>
              </a:ext>
            </a:extLst>
          </p:cNvPr>
          <p:cNvSpPr txBox="1"/>
          <p:nvPr/>
        </p:nvSpPr>
        <p:spPr>
          <a:xfrm>
            <a:off x="7486453" y="5888185"/>
            <a:ext cx="41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Top 10 Negative Sentiment Songs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83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8CE2-A45D-55DF-6F0C-4A506C77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Words frequently used in songs under each sentiment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1E430D-0B0E-94E6-E637-C5D56E646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05" b="2582"/>
          <a:stretch/>
        </p:blipFill>
        <p:spPr>
          <a:xfrm>
            <a:off x="1178351" y="2281069"/>
            <a:ext cx="10897385" cy="25983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39991-1730-21FC-CBE8-AFF3CF3E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56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F4EE-5A5A-AF73-9F04-9B805422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09" y="455362"/>
            <a:ext cx="9705601" cy="1627834"/>
          </a:xfrm>
        </p:spPr>
        <p:txBody>
          <a:bodyPr>
            <a:noAutofit/>
          </a:bodyPr>
          <a:lstStyle/>
          <a:p>
            <a:r>
              <a:rPr lang="en-IN" sz="3600" dirty="0"/>
              <a:t>Positive songs tend to stay longer on the Billboard Top 100</a:t>
            </a: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2BB19C-FC16-E4B3-C833-0E731492C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00" b="2078"/>
          <a:stretch/>
        </p:blipFill>
        <p:spPr>
          <a:xfrm>
            <a:off x="2796013" y="1828672"/>
            <a:ext cx="6517669" cy="46933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D98F4-3729-9498-21DA-651E5B5F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6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7C558-1566-CCCA-C9D5-A8A87FAC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033" y="3101418"/>
            <a:ext cx="5657899" cy="1596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Thank you!</a:t>
            </a:r>
          </a:p>
        </p:txBody>
      </p:sp>
      <p:pic>
        <p:nvPicPr>
          <p:cNvPr id="6" name="Picture 5" descr="A black record on a white surface&#10;&#10;Description automatically generated">
            <a:extLst>
              <a:ext uri="{FF2B5EF4-FFF2-40B4-BE49-F238E27FC236}">
                <a16:creationId xmlns:a16="http://schemas.microsoft.com/office/drawing/2014/main" id="{1E66BBA2-1989-C1D6-D81C-92E0A84FCE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5" r="14409"/>
          <a:stretch/>
        </p:blipFill>
        <p:spPr>
          <a:xfrm>
            <a:off x="20" y="10"/>
            <a:ext cx="5104813" cy="6857990"/>
          </a:xfrm>
          <a:custGeom>
            <a:avLst/>
            <a:gdLst/>
            <a:ahLst/>
            <a:cxn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6D482-6BBB-2E55-C90B-25E84055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4DFC975-2FD7-44A5-9E78-ECBA46156075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8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C6EB-CE97-C889-D73B-B04BA387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0745-30FF-001E-7BE7-838859C4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842290" cy="4132834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IN" sz="3200" b="1" dirty="0"/>
              <a:t>Understand Perception – </a:t>
            </a:r>
            <a:r>
              <a:rPr lang="en-IN" sz="3200" dirty="0"/>
              <a:t>Understanding the audience’s perception towards a song. Why does a certain tune evoke emotions? Why is our favorite song our favorite song?</a:t>
            </a:r>
          </a:p>
          <a:p>
            <a:pPr algn="just"/>
            <a:r>
              <a:rPr lang="en-IN" sz="3200" b="1" dirty="0"/>
              <a:t>Explore Trends – </a:t>
            </a:r>
            <a:r>
              <a:rPr lang="en-IN" sz="3200" dirty="0"/>
              <a:t>Music is a common language that is spoken by people. Music is often inspired by and impacted by the artist’s thoughts towards a particular issue. But is the audience’s sentiment towards songs impacted by a major event, such as COVID-19?</a:t>
            </a:r>
          </a:p>
          <a:p>
            <a:pPr algn="just"/>
            <a:r>
              <a:rPr lang="en-IN" sz="3200" b="1" dirty="0"/>
              <a:t>Informed Decisions –</a:t>
            </a:r>
            <a:r>
              <a:rPr lang="en-IN" sz="3200" dirty="0"/>
              <a:t> Music producers and artists can gather insights from the data and tailor music so that it does well with their intended target audience.</a:t>
            </a:r>
          </a:p>
          <a:p>
            <a:pPr algn="just"/>
            <a:r>
              <a:rPr lang="en-IN" sz="3200" b="1" dirty="0"/>
              <a:t>Data for Music Recommendation Systems – </a:t>
            </a:r>
            <a:r>
              <a:rPr lang="en-IN" sz="3200" dirty="0"/>
              <a:t>The music suggested to a listener can be customized based on their sentiment towards a particular type of music.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F9942-A93E-4A16-4FD8-6692EE33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0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C9FE-9BD4-7D9F-542D-BFA899DC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 of the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C180-387F-9782-3D31-B1047EB09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/>
              <a:t>Understand the workings of and the key players in the American Music Industry</a:t>
            </a:r>
          </a:p>
          <a:p>
            <a:pPr algn="just"/>
            <a:r>
              <a:rPr lang="en-IN" sz="2400" dirty="0"/>
              <a:t>Apply sentiment analysis to top Billboard songs between 2019-2023 to understand audience perceptions.</a:t>
            </a:r>
          </a:p>
          <a:p>
            <a:pPr algn="just"/>
            <a:r>
              <a:rPr lang="en-IN" sz="2400" dirty="0"/>
              <a:t>Analyse data to check for a shift in overall sentiment towards songs before and after the COVID-19 pandemic.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47064-069A-4481-A62A-9474E553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2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8E84-2C61-53A6-832E-FA749116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3648-465F-35DE-9CDE-BCCB938EC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1432874"/>
            <a:ext cx="9847003" cy="4969764"/>
          </a:xfrm>
        </p:spPr>
        <p:txBody>
          <a:bodyPr>
            <a:normAutofit lnSpcReduction="10000"/>
          </a:bodyPr>
          <a:lstStyle/>
          <a:p>
            <a:pPr>
              <a:buSzPct val="200000"/>
            </a:pPr>
            <a:r>
              <a:rPr lang="en-IN" sz="1600" dirty="0"/>
              <a:t>1960s – 2000s – Record labels promoted artist’s music. Main medium was the Radio &amp; Television.</a:t>
            </a:r>
          </a:p>
          <a:p>
            <a:pPr>
              <a:buSzPct val="200000"/>
            </a:pPr>
            <a:r>
              <a:rPr lang="en-IN" sz="1600" dirty="0"/>
              <a:t>1993 – MP3 was introduced, 1999 – Napster was introduced which put a dent in industry revenue due to rise in illegal downloads.</a:t>
            </a:r>
          </a:p>
          <a:p>
            <a:pPr>
              <a:buSzPct val="200000"/>
            </a:pPr>
            <a:r>
              <a:rPr lang="en-IN" sz="1600" dirty="0"/>
              <a:t>2000s – The digital era – iTunes (2001), Myspace (2003), Facebook (2004), YouTube (2005), SoundCloud (2007)</a:t>
            </a:r>
          </a:p>
          <a:p>
            <a:pPr>
              <a:buSzPct val="200000"/>
            </a:pPr>
            <a:r>
              <a:rPr lang="en-US" sz="1600" dirty="0"/>
              <a:t>2008 – 95% of all digital music downloads were illegal, according to the IFPI (International federation of the Phonographic Industry)</a:t>
            </a:r>
          </a:p>
          <a:p>
            <a:pPr>
              <a:buSzPct val="200000"/>
            </a:pPr>
            <a:r>
              <a:rPr lang="en-US" sz="1600" dirty="0"/>
              <a:t>2010-2015 – recording industry revenues remain below $15 billion.</a:t>
            </a:r>
          </a:p>
          <a:p>
            <a:pPr>
              <a:buSzPct val="200000"/>
            </a:pPr>
            <a:r>
              <a:rPr lang="en-US" sz="1600" dirty="0"/>
              <a:t>2011 – Spotify hit US Markets – new avenue for promoting music.</a:t>
            </a:r>
          </a:p>
          <a:p>
            <a:pPr>
              <a:buSzPct val="200000"/>
            </a:pPr>
            <a:r>
              <a:rPr lang="en-US" sz="1600" dirty="0"/>
              <a:t>2022 – American music industry is valued at a whopping $26.2 billion.</a:t>
            </a:r>
          </a:p>
          <a:p>
            <a:pPr>
              <a:buSzPct val="200000"/>
            </a:pPr>
            <a:r>
              <a:rPr lang="en-US" sz="1600" dirty="0"/>
              <a:t>2023 – streaming increased by 11.5% - to $17.5 billion, non-streaming forms decreased by 11.7%</a:t>
            </a:r>
          </a:p>
          <a:p>
            <a:pPr>
              <a:buSzPct val="200000"/>
            </a:pPr>
            <a:r>
              <a:rPr lang="en-US" sz="1600" dirty="0"/>
              <a:t>Streaming revenues are projected to hit $31.4 billion by 2027</a:t>
            </a:r>
          </a:p>
          <a:p>
            <a:pPr>
              <a:buSzPct val="200000"/>
            </a:pPr>
            <a:r>
              <a:rPr lang="en-US" sz="1600" dirty="0"/>
              <a:t>Magnitude of growth &amp; potential of this industry is an important reason to study its products &amp; leverage the power of data science.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08F62-8A64-F696-02A1-447D3A32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D801C0-BA4F-03F6-3ED9-FCB0B6D69135}"/>
              </a:ext>
            </a:extLst>
          </p:cNvPr>
          <p:cNvCxnSpPr/>
          <p:nvPr/>
        </p:nvCxnSpPr>
        <p:spPr>
          <a:xfrm>
            <a:off x="1743959" y="1517714"/>
            <a:ext cx="0" cy="432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2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DA0F-6E9D-5866-CD86-9D039B47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Players in the Industry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C13E-A9A2-C34D-D7E7-DCEB302BB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677971"/>
            <a:ext cx="9486690" cy="4845377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Recording Industry - Record labels like Big Machine, Sony.</a:t>
            </a:r>
          </a:p>
          <a:p>
            <a:r>
              <a:rPr lang="en-IN" dirty="0"/>
              <a:t>Digital Music Distribution Industry – Distributors, deliver release to stores and give the proceedings to the artists.</a:t>
            </a:r>
          </a:p>
          <a:p>
            <a:r>
              <a:rPr lang="en-IN" dirty="0"/>
              <a:t>Streaming – Caused the most significant shift in the last 10 years.</a:t>
            </a:r>
          </a:p>
          <a:p>
            <a:r>
              <a:rPr lang="en-IN" dirty="0"/>
              <a:t>Live and Touring Industry – Least scalable, easier to distribute recordings than organize live performance shows.</a:t>
            </a:r>
          </a:p>
          <a:p>
            <a:r>
              <a:rPr lang="en-IN" dirty="0"/>
              <a:t>Licensing &amp; Sync – Connections to external players are managed by them (</a:t>
            </a:r>
            <a:r>
              <a:rPr lang="en-IN" dirty="0" err="1"/>
              <a:t>eg</a:t>
            </a:r>
            <a:r>
              <a:rPr lang="en-IN" dirty="0"/>
              <a:t>: Sponsorships)</a:t>
            </a:r>
          </a:p>
          <a:p>
            <a:r>
              <a:rPr lang="en-IN" dirty="0"/>
              <a:t>Artist Management – Work with the artists to develop long term strategy.</a:t>
            </a:r>
          </a:p>
          <a:p>
            <a:r>
              <a:rPr lang="en-IN" dirty="0"/>
              <a:t>Music Publishing Industry – Publisher collects royalty payments on the artist’s rights connected to the actual musical work &amp; not the recording.</a:t>
            </a:r>
          </a:p>
          <a:p>
            <a:r>
              <a:rPr lang="en-IN" dirty="0"/>
              <a:t>Radio – Players like iHeartRadio, Bauer Media &amp; Sirius XM.</a:t>
            </a:r>
          </a:p>
          <a:p>
            <a:r>
              <a:rPr lang="en-IN" dirty="0"/>
              <a:t>Legal – Define legal practices. </a:t>
            </a:r>
          </a:p>
          <a:p>
            <a:r>
              <a:rPr lang="en-IN" dirty="0"/>
              <a:t>Fans – Interactions by artists are crucial.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36CA7-3877-0CAE-2AB5-21852046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5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61454-15AA-8ED2-F66B-23D3A2C1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033" y="1247140"/>
            <a:ext cx="5657899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Data Collection and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12470-3780-A92D-804C-16F27F8D5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2033" y="4477732"/>
            <a:ext cx="5657899" cy="1828800"/>
          </a:xfr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Data Dictionary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Data Snapshot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Data Preprocessing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piano and a guitar in a room&#10;&#10;Description automatically generated">
            <a:extLst>
              <a:ext uri="{FF2B5EF4-FFF2-40B4-BE49-F238E27FC236}">
                <a16:creationId xmlns:a16="http://schemas.microsoft.com/office/drawing/2014/main" id="{622AA050-EDBE-F1B0-5954-89904A801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0" r="17375"/>
          <a:stretch/>
        </p:blipFill>
        <p:spPr>
          <a:xfrm>
            <a:off x="20" y="10"/>
            <a:ext cx="5104813" cy="6857990"/>
          </a:xfrm>
          <a:custGeom>
            <a:avLst/>
            <a:gdLst/>
            <a:ahLst/>
            <a:cxn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CBC40-AFD3-ED9C-3C9A-A7890903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4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47EF-44D3-C963-5387-1FE0D545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EAF3C-D16A-D348-85F9-AB3C1FE9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435" y="2073897"/>
            <a:ext cx="9584965" cy="4012271"/>
          </a:xfrm>
        </p:spPr>
        <p:txBody>
          <a:bodyPr/>
          <a:lstStyle/>
          <a:p>
            <a:r>
              <a:rPr lang="en-IN" sz="2400" dirty="0"/>
              <a:t>The data for the top 100 songs of each year was collected using Python’s Billboard API – billboard.py</a:t>
            </a:r>
          </a:p>
          <a:p>
            <a:r>
              <a:rPr lang="en-IN" sz="2400" dirty="0"/>
              <a:t>Data was collected for the years 2019-2023.</a:t>
            </a:r>
          </a:p>
          <a:p>
            <a:r>
              <a:rPr lang="en-IN" sz="2400" dirty="0"/>
              <a:t>The main challenge was collecting the lyrics for the songs. </a:t>
            </a:r>
          </a:p>
          <a:p>
            <a:r>
              <a:rPr lang="en-IN" sz="2400" dirty="0"/>
              <a:t>Since Genius API no longer supports free usage, the lyrics had to be collected manually into a CSV format, using a custom search engine. </a:t>
            </a:r>
          </a:p>
          <a:p>
            <a:r>
              <a:rPr lang="en-IN" sz="2400" dirty="0"/>
              <a:t>There are 500 records and 6 features.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4FA0A-5075-0A46-3939-BD4D60F7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9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5DF5-BE0E-6E99-59A9-5D8E45D0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0226-D229-6271-42A5-B79766718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813715" cy="4132834"/>
          </a:xfrm>
        </p:spPr>
        <p:txBody>
          <a:bodyPr>
            <a:normAutofit/>
          </a:bodyPr>
          <a:lstStyle/>
          <a:p>
            <a:r>
              <a:rPr lang="en-IN" sz="2000" dirty="0"/>
              <a:t>The data has 6 features:</a:t>
            </a:r>
          </a:p>
          <a:p>
            <a:pPr lvl="1"/>
            <a:r>
              <a:rPr lang="en-IN" sz="2000" b="1" dirty="0"/>
              <a:t>year</a:t>
            </a:r>
            <a:r>
              <a:rPr lang="en-IN" sz="2000" dirty="0"/>
              <a:t> – year in which the song was in the Top 100 charts</a:t>
            </a:r>
          </a:p>
          <a:p>
            <a:pPr lvl="1"/>
            <a:r>
              <a:rPr lang="en-US" sz="2000" b="1" dirty="0"/>
              <a:t>rank</a:t>
            </a:r>
            <a:r>
              <a:rPr lang="en-US" sz="2000" dirty="0"/>
              <a:t> – ranking of the song in the Top 100</a:t>
            </a:r>
          </a:p>
          <a:p>
            <a:pPr lvl="1"/>
            <a:r>
              <a:rPr lang="en-US" sz="2000" b="1" dirty="0"/>
              <a:t>artist</a:t>
            </a:r>
            <a:r>
              <a:rPr lang="en-US" sz="2000" dirty="0"/>
              <a:t> – the song’s artist(s) </a:t>
            </a:r>
          </a:p>
          <a:p>
            <a:pPr lvl="1"/>
            <a:r>
              <a:rPr lang="en-US" sz="2000" b="1" dirty="0"/>
              <a:t>title</a:t>
            </a:r>
            <a:r>
              <a:rPr lang="en-US" sz="2000" dirty="0"/>
              <a:t> – title of the song</a:t>
            </a:r>
          </a:p>
          <a:p>
            <a:pPr lvl="1"/>
            <a:r>
              <a:rPr lang="en-US" sz="2000" b="1" dirty="0"/>
              <a:t>weeks</a:t>
            </a:r>
            <a:r>
              <a:rPr lang="en-US" sz="2000" dirty="0"/>
              <a:t> – number of weeks the song was in the Top 100 charts</a:t>
            </a:r>
          </a:p>
          <a:p>
            <a:pPr lvl="1"/>
            <a:r>
              <a:rPr lang="en-US" sz="2000" b="1" dirty="0"/>
              <a:t>lyrics</a:t>
            </a:r>
            <a:r>
              <a:rPr lang="en-US" sz="2000" dirty="0"/>
              <a:t> – the song lyrics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DCF24-E01E-0E4D-BD65-007273E8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9504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1099</Words>
  <Application>Microsoft Office PowerPoint</Application>
  <PresentationFormat>Widescreen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Arial</vt:lpstr>
      <vt:lpstr>Avenir Next</vt:lpstr>
      <vt:lpstr>Neue Haas Grotesk Text Pro</vt:lpstr>
      <vt:lpstr>Wingdings</vt:lpstr>
      <vt:lpstr>InterweaveVTI</vt:lpstr>
      <vt:lpstr>Sentiment Analysis of Song Lyrics</vt:lpstr>
      <vt:lpstr>Introduction</vt:lpstr>
      <vt:lpstr>The Motivation</vt:lpstr>
      <vt:lpstr>Objectives of the Study</vt:lpstr>
      <vt:lpstr>Background </vt:lpstr>
      <vt:lpstr>Key Players in the Industry</vt:lpstr>
      <vt:lpstr>Data Collection and Preprocessing</vt:lpstr>
      <vt:lpstr>Data Collection</vt:lpstr>
      <vt:lpstr>Data Dictionary</vt:lpstr>
      <vt:lpstr>Data Snapshot</vt:lpstr>
      <vt:lpstr>Data Preprocessing</vt:lpstr>
      <vt:lpstr>Exploratory Data Analysis</vt:lpstr>
      <vt:lpstr>SZA won 2022 with 16 songs in the Billboard Top 100</vt:lpstr>
      <vt:lpstr>Christmas &amp; Love are popular themes in songs</vt:lpstr>
      <vt:lpstr>Like, love &amp; need – most common themes over the years</vt:lpstr>
      <vt:lpstr>Sentiment Analysis</vt:lpstr>
      <vt:lpstr>Methodology</vt:lpstr>
      <vt:lpstr>Positive sentiment was surprisingly the highest during the pandemic (2020-21) but dropped in 2022</vt:lpstr>
      <vt:lpstr>2022 was the least cheerful</vt:lpstr>
      <vt:lpstr>Drake feat. Future &amp; Young Thug’s song has the most positive review whereas Usher, Summer Walker &amp; 21 Savage’s song had the most negative sentiment score </vt:lpstr>
      <vt:lpstr>Words frequently used in songs under each sentiment</vt:lpstr>
      <vt:lpstr>Positive songs tend to stay longer on the Billboard Top 100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Song Lyrics</dc:title>
  <dc:creator>Aparna Raghavendra Rao</dc:creator>
  <cp:lastModifiedBy>Aparna Raghavendra Rao</cp:lastModifiedBy>
  <cp:revision>32</cp:revision>
  <dcterms:created xsi:type="dcterms:W3CDTF">2024-04-04T16:41:53Z</dcterms:created>
  <dcterms:modified xsi:type="dcterms:W3CDTF">2024-04-15T21:42:43Z</dcterms:modified>
</cp:coreProperties>
</file>