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23" r:id="rId7"/>
    <p:sldId id="325" r:id="rId8"/>
    <p:sldId id="326" r:id="rId9"/>
    <p:sldId id="327" r:id="rId10"/>
    <p:sldId id="328" r:id="rId11"/>
    <p:sldId id="282" r:id="rId12"/>
    <p:sldId id="314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5" d="100"/>
          <a:sy n="75" d="100"/>
        </p:scale>
        <p:origin x="902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6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2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3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2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9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5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4023360"/>
            <a:ext cx="6392421" cy="375920"/>
          </a:xfrm>
        </p:spPr>
        <p:txBody>
          <a:bodyPr anchor="ctr"/>
          <a:lstStyle/>
          <a:p>
            <a:r>
              <a:rPr lang="en-CA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Analysis in SQL</a:t>
            </a:r>
            <a:br>
              <a:rPr lang="en-CA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0" cap="non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by;</a:t>
            </a:r>
            <a:br>
              <a:rPr lang="en-CA" i="0" cap="non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800" i="0" cap="non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Aparna Santhosh</a:t>
            </a:r>
            <a:br>
              <a:rPr lang="en-CA" sz="2800" i="0" cap="non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800" i="0" cap="non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Batch No: MIP-DA-10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355840" cy="1531357"/>
          </a:xfrm>
        </p:spPr>
        <p:txBody>
          <a:bodyPr/>
          <a:lstStyle/>
          <a:p>
            <a:r>
              <a:rPr lang="en-US" sz="2000" dirty="0"/>
              <a:t>How many reservations have a booking status of "Confirmed"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90240"/>
            <a:ext cx="7355840" cy="2851744"/>
          </a:xfrm>
        </p:spPr>
        <p:txBody>
          <a:bodyPr/>
          <a:lstStyle/>
          <a:p>
            <a:r>
              <a:rPr lang="en-US" dirty="0"/>
              <a:t>SELECT COUNT(*) AS </a:t>
            </a:r>
            <a:r>
              <a:rPr lang="en-US" dirty="0" err="1"/>
              <a:t>confirmed_reservations</a:t>
            </a:r>
            <a:r>
              <a:rPr lang="en-US" dirty="0"/>
              <a:t> FROM booking WHERE </a:t>
            </a:r>
            <a:r>
              <a:rPr lang="en-US" dirty="0" err="1"/>
              <a:t>booking_status</a:t>
            </a:r>
            <a:r>
              <a:rPr lang="en-US" dirty="0"/>
              <a:t> = 'Confirmed';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68F-6F16-087C-246E-1D8D7CF2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3"/>
            <a:ext cx="7355840" cy="1710538"/>
          </a:xfrm>
        </p:spPr>
        <p:txBody>
          <a:bodyPr/>
          <a:lstStyle/>
          <a:p>
            <a:r>
              <a:rPr lang="en-US" sz="2400" dirty="0"/>
              <a:t>What is the total number of adults and children across all reservations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9D549-6CF4-A1DE-24F3-D96A702CD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905760"/>
            <a:ext cx="5715000" cy="314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 SUM(</a:t>
            </a:r>
            <a:r>
              <a:rPr lang="en-US" dirty="0" err="1"/>
              <a:t>no_of_adults</a:t>
            </a:r>
            <a:r>
              <a:rPr lang="en-US" dirty="0"/>
              <a:t>) AS </a:t>
            </a:r>
            <a:r>
              <a:rPr lang="en-US" dirty="0" err="1"/>
              <a:t>total_adults</a:t>
            </a:r>
            <a:r>
              <a:rPr lang="en-US" dirty="0"/>
              <a:t>, SUM(</a:t>
            </a:r>
            <a:r>
              <a:rPr lang="en-US" dirty="0" err="1"/>
              <a:t>no_of_children</a:t>
            </a:r>
            <a:r>
              <a:rPr lang="en-US" dirty="0"/>
              <a:t>) AS </a:t>
            </a:r>
            <a:r>
              <a:rPr lang="en-US" dirty="0" err="1"/>
              <a:t>total_children</a:t>
            </a:r>
            <a:r>
              <a:rPr lang="en-US" dirty="0"/>
              <a:t> FROM booking;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04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2400" dirty="0"/>
              <a:t>What is the average number of weekend nights for reservations involving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5917115" cy="34976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SELECT AVG(</a:t>
            </a:r>
            <a:r>
              <a:rPr lang="en-US" sz="2400" dirty="0" err="1"/>
              <a:t>no_of_weekend_nights</a:t>
            </a:r>
            <a:r>
              <a:rPr lang="en-US" sz="2400" dirty="0"/>
              <a:t>) AS </a:t>
            </a:r>
            <a:r>
              <a:rPr lang="en-US" sz="2400" dirty="0" err="1"/>
              <a:t>average_weekend_nights</a:t>
            </a:r>
            <a:r>
              <a:rPr lang="en-US" sz="2400" dirty="0"/>
              <a:t> FROM booking WHERE </a:t>
            </a:r>
            <a:r>
              <a:rPr lang="en-US" sz="2400" dirty="0" err="1"/>
              <a:t>no_of_children</a:t>
            </a:r>
            <a:r>
              <a:rPr lang="en-US" sz="2400" dirty="0"/>
              <a:t> &gt; 0;</a:t>
            </a:r>
          </a:p>
        </p:txBody>
      </p:sp>
    </p:spTree>
    <p:extLst>
      <p:ext uri="{BB962C8B-B14F-4D97-AF65-F5344CB8AC3E}">
        <p14:creationId xmlns:p14="http://schemas.microsoft.com/office/powerpoint/2010/main" val="362638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249046"/>
          </a:xfrm>
        </p:spPr>
        <p:txBody>
          <a:bodyPr/>
          <a:lstStyle/>
          <a:p>
            <a:r>
              <a:rPr lang="en-US" sz="2400" dirty="0"/>
              <a:t>How many reservations were made in each month of the year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783840"/>
            <a:ext cx="6658792" cy="32581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    EXTRACT(MONTH FROM </a:t>
            </a:r>
            <a:r>
              <a:rPr lang="en-US" dirty="0" err="1"/>
              <a:t>arrival_date</a:t>
            </a:r>
            <a:r>
              <a:rPr lang="en-US" dirty="0"/>
              <a:t>) AS Month,  COUNT(*) AS </a:t>
            </a:r>
            <a:r>
              <a:rPr lang="en-US" dirty="0" err="1"/>
              <a:t>TotalReservations</a:t>
            </a:r>
            <a:r>
              <a:rPr lang="en-US" dirty="0"/>
              <a:t> FROM    booking GROUP BY    EXTRACT(MONTH FROM </a:t>
            </a:r>
            <a:r>
              <a:rPr lang="en-US" dirty="0" err="1"/>
              <a:t>arrival_date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716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355840" cy="1531357"/>
          </a:xfrm>
        </p:spPr>
        <p:txBody>
          <a:bodyPr/>
          <a:lstStyle/>
          <a:p>
            <a:r>
              <a:rPr lang="en-US" sz="2000" dirty="0"/>
              <a:t>What is the average number of nights (both weekend and weekday) spent by guests for each room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90240"/>
            <a:ext cx="7355840" cy="2851744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room_type_reserved</a:t>
            </a:r>
            <a:r>
              <a:rPr lang="en-US" dirty="0"/>
              <a:t>,       AVG(</a:t>
            </a:r>
            <a:r>
              <a:rPr lang="en-US" dirty="0" err="1"/>
              <a:t>no_of_weekend_nights</a:t>
            </a:r>
            <a:r>
              <a:rPr lang="en-US" dirty="0"/>
              <a:t> + </a:t>
            </a:r>
            <a:r>
              <a:rPr lang="en-US" dirty="0" err="1"/>
              <a:t>no_of_week_nights</a:t>
            </a:r>
            <a:r>
              <a:rPr lang="en-US" dirty="0"/>
              <a:t>) AS </a:t>
            </a:r>
            <a:r>
              <a:rPr lang="en-US" dirty="0" err="1"/>
              <a:t>avg_nights</a:t>
            </a:r>
            <a:r>
              <a:rPr lang="en-US" dirty="0"/>
              <a:t> FROM booking GROUP BY </a:t>
            </a:r>
            <a:r>
              <a:rPr lang="en-US" dirty="0" err="1"/>
              <a:t>room_type_reserved</a:t>
            </a:r>
            <a:r>
              <a:rPr lang="en-US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68F-6F16-087C-246E-1D8D7CF2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3"/>
            <a:ext cx="7355840" cy="1710538"/>
          </a:xfrm>
        </p:spPr>
        <p:txBody>
          <a:bodyPr/>
          <a:lstStyle/>
          <a:p>
            <a:r>
              <a:rPr lang="en-US" sz="2400" dirty="0"/>
              <a:t>For reservations involving children, what is the most common room type, and what is the average price for that room type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9D549-6CF4-A1DE-24F3-D96A702CD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905760"/>
            <a:ext cx="5715000" cy="314248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SELECT </a:t>
            </a:r>
            <a:r>
              <a:rPr lang="en-US" dirty="0" err="1"/>
              <a:t>room_type_reserved</a:t>
            </a:r>
            <a:r>
              <a:rPr lang="en-US" dirty="0"/>
              <a:t>, COUNT(*) AS </a:t>
            </a:r>
            <a:r>
              <a:rPr lang="en-US" dirty="0" err="1"/>
              <a:t>total_reservations</a:t>
            </a:r>
            <a:r>
              <a:rPr lang="en-US" dirty="0"/>
              <a:t>, AVG(</a:t>
            </a:r>
            <a:r>
              <a:rPr lang="en-US" dirty="0" err="1"/>
              <a:t>avg_price_per_room</a:t>
            </a:r>
            <a:r>
              <a:rPr lang="en-US" dirty="0"/>
              <a:t>) AS </a:t>
            </a:r>
            <a:r>
              <a:rPr lang="en-US" dirty="0" err="1"/>
              <a:t>average_price</a:t>
            </a:r>
            <a:r>
              <a:rPr lang="en-US" dirty="0"/>
              <a:t> FROM </a:t>
            </a:r>
            <a:r>
              <a:rPr lang="en-US" dirty="0" err="1"/>
              <a:t>your_table_name</a:t>
            </a:r>
            <a:r>
              <a:rPr lang="en-US" dirty="0"/>
              <a:t> WHERE </a:t>
            </a:r>
            <a:r>
              <a:rPr lang="en-US" dirty="0" err="1"/>
              <a:t>no_of_children</a:t>
            </a:r>
            <a:r>
              <a:rPr lang="en-US" dirty="0"/>
              <a:t> &gt; 0 GROUP BY </a:t>
            </a:r>
            <a:r>
              <a:rPr lang="en-US" dirty="0" err="1"/>
              <a:t>room_type_reserved</a:t>
            </a:r>
            <a:r>
              <a:rPr lang="en-US" dirty="0"/>
              <a:t> ORDER BY </a:t>
            </a:r>
            <a:r>
              <a:rPr lang="en-US" dirty="0" err="1"/>
              <a:t>total_reservations</a:t>
            </a:r>
            <a:r>
              <a:rPr lang="en-US" dirty="0"/>
              <a:t> DESC LIMIT 1;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54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249046"/>
          </a:xfrm>
        </p:spPr>
        <p:txBody>
          <a:bodyPr/>
          <a:lstStyle/>
          <a:p>
            <a:r>
              <a:rPr lang="en-US" sz="2400" dirty="0"/>
              <a:t>Find the market segment type that generates the highest average price per room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783840"/>
            <a:ext cx="6658792" cy="32581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 </a:t>
            </a:r>
            <a:r>
              <a:rPr lang="en-US" dirty="0" err="1"/>
              <a:t>market_segment_type</a:t>
            </a:r>
            <a:r>
              <a:rPr lang="en-US" dirty="0"/>
              <a:t>, AVG(</a:t>
            </a:r>
            <a:r>
              <a:rPr lang="en-US" dirty="0" err="1"/>
              <a:t>avg_price_per_room</a:t>
            </a:r>
            <a:r>
              <a:rPr lang="en-US" dirty="0"/>
              <a:t>) AS </a:t>
            </a:r>
            <a:r>
              <a:rPr lang="en-US" dirty="0" err="1"/>
              <a:t>average_price</a:t>
            </a:r>
            <a:r>
              <a:rPr lang="en-US" dirty="0"/>
              <a:t> FROM booking GROUP BY </a:t>
            </a:r>
            <a:r>
              <a:rPr lang="en-US" dirty="0" err="1"/>
              <a:t>market_segment_type</a:t>
            </a:r>
            <a:r>
              <a:rPr lang="en-US" dirty="0"/>
              <a:t> ORDER BY </a:t>
            </a:r>
            <a:r>
              <a:rPr lang="en-US" dirty="0" err="1"/>
              <a:t>average_price</a:t>
            </a:r>
            <a:r>
              <a:rPr lang="en-US" dirty="0"/>
              <a:t> DESCLIMIT 1;</a:t>
            </a:r>
          </a:p>
        </p:txBody>
      </p:sp>
    </p:spTree>
    <p:extLst>
      <p:ext uri="{BB962C8B-B14F-4D97-AF65-F5344CB8AC3E}">
        <p14:creationId xmlns:p14="http://schemas.microsoft.com/office/powerpoint/2010/main" val="304979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DEC2-5CDD-27BB-F800-C663484CD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091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355840" cy="1531357"/>
          </a:xfrm>
        </p:spPr>
        <p:txBody>
          <a:bodyPr/>
          <a:lstStyle/>
          <a:p>
            <a:r>
              <a:rPr lang="en-US" sz="2000" dirty="0"/>
              <a:t>What is the total number of reservations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90240"/>
            <a:ext cx="6583680" cy="2851744"/>
          </a:xfrm>
        </p:spPr>
        <p:txBody>
          <a:bodyPr/>
          <a:lstStyle/>
          <a:p>
            <a:r>
              <a:rPr lang="en-US" dirty="0"/>
              <a:t>SELECT COUNT(*)FROM booking;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92B6-CBB2-6017-623A-03A7357B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187111" cy="1259206"/>
          </a:xfrm>
        </p:spPr>
        <p:txBody>
          <a:bodyPr/>
          <a:lstStyle/>
          <a:p>
            <a:r>
              <a:rPr lang="en-US" sz="2400" dirty="0"/>
              <a:t>Which meal plan is the most popular among guests</a:t>
            </a: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3896E-D286-55E6-8C47-6BF55E2A0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C94A-36D6-E298-52BD-EEC4FF8EA36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027680"/>
            <a:ext cx="7043618" cy="3014303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type_of_meal_plan</a:t>
            </a:r>
            <a:r>
              <a:rPr lang="en-US" dirty="0"/>
              <a:t>, COUNT(*) AS </a:t>
            </a:r>
            <a:r>
              <a:rPr lang="en-US" dirty="0" err="1"/>
              <a:t>total_bookings</a:t>
            </a:r>
            <a:r>
              <a:rPr lang="en-US" dirty="0"/>
              <a:t> FROM booking GROUP BY </a:t>
            </a:r>
            <a:r>
              <a:rPr lang="en-US" dirty="0" err="1"/>
              <a:t>type_of_meal_plan</a:t>
            </a:r>
            <a:r>
              <a:rPr lang="en-US" dirty="0"/>
              <a:t> ORDER BY </a:t>
            </a:r>
            <a:r>
              <a:rPr lang="en-US" dirty="0" err="1"/>
              <a:t>total_bookings</a:t>
            </a:r>
            <a:r>
              <a:rPr lang="en-US" dirty="0"/>
              <a:t> DESC LIMIT 1;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108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68F-6F16-087C-246E-1D8D7CF2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3"/>
            <a:ext cx="6969759" cy="1710538"/>
          </a:xfrm>
        </p:spPr>
        <p:txBody>
          <a:bodyPr/>
          <a:lstStyle/>
          <a:p>
            <a:r>
              <a:rPr lang="en-US" sz="2400" dirty="0"/>
              <a:t>What is the average price per room for reservations involving children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9D549-6CF4-A1DE-24F3-D96A702CD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905760"/>
            <a:ext cx="5715000" cy="3142488"/>
          </a:xfrm>
        </p:spPr>
        <p:txBody>
          <a:bodyPr/>
          <a:lstStyle/>
          <a:p>
            <a:r>
              <a:rPr lang="en-US" dirty="0"/>
              <a:t>SELECT AVG (</a:t>
            </a:r>
            <a:r>
              <a:rPr lang="en-US" dirty="0" err="1"/>
              <a:t>avg_price_per_room</a:t>
            </a:r>
            <a:r>
              <a:rPr lang="en-US" dirty="0"/>
              <a:t>) AS </a:t>
            </a:r>
            <a:r>
              <a:rPr lang="en-US" dirty="0" err="1"/>
              <a:t>average_price</a:t>
            </a:r>
            <a:r>
              <a:rPr lang="en-US" dirty="0"/>
              <a:t> FROM booking WHERE </a:t>
            </a:r>
            <a:r>
              <a:rPr lang="en-US" dirty="0" err="1"/>
              <a:t>no_of_children</a:t>
            </a:r>
            <a:r>
              <a:rPr lang="en-US" dirty="0"/>
              <a:t> &gt; 0;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917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355840" cy="1531357"/>
          </a:xfrm>
        </p:spPr>
        <p:txBody>
          <a:bodyPr/>
          <a:lstStyle/>
          <a:p>
            <a:r>
              <a:rPr lang="en-US" sz="2000" dirty="0"/>
              <a:t>How many reservations were made for the year 20XX (replace XX with the desired 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90240"/>
            <a:ext cx="6583680" cy="2851744"/>
          </a:xfrm>
        </p:spPr>
        <p:txBody>
          <a:bodyPr/>
          <a:lstStyle/>
          <a:p>
            <a:r>
              <a:rPr lang="en-US" dirty="0"/>
              <a:t>SELECT COUNT(*) AS </a:t>
            </a:r>
            <a:r>
              <a:rPr lang="en-US" dirty="0" err="1"/>
              <a:t>total_reservations</a:t>
            </a:r>
            <a:r>
              <a:rPr lang="en-US" dirty="0"/>
              <a:t> FROM booking WHERE </a:t>
            </a:r>
            <a:r>
              <a:rPr lang="en-US" dirty="0" err="1"/>
              <a:t>arrival_date</a:t>
            </a:r>
            <a:r>
              <a:rPr lang="en-US" dirty="0"/>
              <a:t> &gt;= '2018-01-01' AND </a:t>
            </a:r>
            <a:r>
              <a:rPr lang="en-US" dirty="0" err="1"/>
              <a:t>arrival_date</a:t>
            </a:r>
            <a:r>
              <a:rPr lang="en-US" dirty="0"/>
              <a:t> &lt; '2019-01-01';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3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92B6-CBB2-6017-623A-03A7357B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187111" cy="1259206"/>
          </a:xfrm>
        </p:spPr>
        <p:txBody>
          <a:bodyPr/>
          <a:lstStyle/>
          <a:p>
            <a:r>
              <a:rPr lang="en-US" sz="2400" dirty="0"/>
              <a:t>What is the most commonly booked room type</a:t>
            </a: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3896E-D286-55E6-8C47-6BF55E2A0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C94A-36D6-E298-52BD-EEC4FF8EA36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027680"/>
            <a:ext cx="7043618" cy="3014303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room_type_reserved</a:t>
            </a:r>
            <a:r>
              <a:rPr lang="en-US" dirty="0"/>
              <a:t>, COUNT(*) AS </a:t>
            </a:r>
            <a:r>
              <a:rPr lang="en-US" dirty="0" err="1"/>
              <a:t>total_bookings</a:t>
            </a:r>
            <a:r>
              <a:rPr lang="en-US" dirty="0"/>
              <a:t> FROM booking GROUP BY </a:t>
            </a:r>
            <a:r>
              <a:rPr lang="en-US" dirty="0" err="1"/>
              <a:t>room_type_reserved</a:t>
            </a:r>
            <a:r>
              <a:rPr lang="en-US" dirty="0"/>
              <a:t> ORDER BY </a:t>
            </a:r>
            <a:r>
              <a:rPr lang="en-US" dirty="0" err="1"/>
              <a:t>total_bookings</a:t>
            </a:r>
            <a:r>
              <a:rPr lang="en-US" dirty="0"/>
              <a:t> DESCLIMIT 1;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8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68F-6F16-087C-246E-1D8D7CF2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3"/>
            <a:ext cx="7355840" cy="1710538"/>
          </a:xfrm>
        </p:spPr>
        <p:txBody>
          <a:bodyPr/>
          <a:lstStyle/>
          <a:p>
            <a:r>
              <a:rPr lang="en-US" sz="2400" dirty="0"/>
              <a:t>How many reservations fall on a weekend (</a:t>
            </a:r>
            <a:r>
              <a:rPr lang="en-US" sz="2400" dirty="0" err="1"/>
              <a:t>no_of_weekend_nights</a:t>
            </a:r>
            <a:r>
              <a:rPr lang="en-US" sz="2400" dirty="0"/>
              <a:t> &gt; 0)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9D549-6CF4-A1DE-24F3-D96A702CD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905760"/>
            <a:ext cx="5715000" cy="3142488"/>
          </a:xfrm>
        </p:spPr>
        <p:txBody>
          <a:bodyPr/>
          <a:lstStyle/>
          <a:p>
            <a:r>
              <a:rPr lang="en-US" dirty="0"/>
              <a:t>SELECT COUNT(*) AS </a:t>
            </a:r>
            <a:r>
              <a:rPr lang="en-US" dirty="0" err="1"/>
              <a:t>weekend_reservations</a:t>
            </a:r>
            <a:r>
              <a:rPr lang="en-US" dirty="0"/>
              <a:t> FROM booking WHERE </a:t>
            </a:r>
            <a:r>
              <a:rPr lang="en-US" dirty="0" err="1"/>
              <a:t>no_of_weekend_nights</a:t>
            </a:r>
            <a:r>
              <a:rPr lang="en-US" dirty="0"/>
              <a:t> &gt; 0;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57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2400" dirty="0"/>
              <a:t>What is the highest and lowest lead time for reservations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5917115" cy="34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MAX(</a:t>
            </a:r>
            <a:r>
              <a:rPr lang="en-US" sz="2400" dirty="0" err="1"/>
              <a:t>lead_time</a:t>
            </a:r>
            <a:r>
              <a:rPr lang="en-US" sz="2400" dirty="0"/>
              <a:t>) AS </a:t>
            </a:r>
            <a:r>
              <a:rPr lang="en-US" sz="2400" dirty="0" err="1"/>
              <a:t>HighestLeadTime</a:t>
            </a:r>
            <a:r>
              <a:rPr lang="en-US" sz="2400" dirty="0"/>
              <a:t>, MIN(</a:t>
            </a:r>
            <a:r>
              <a:rPr lang="en-US" sz="2400" dirty="0" err="1"/>
              <a:t>lead_time</a:t>
            </a:r>
            <a:r>
              <a:rPr lang="en-US" sz="2400" dirty="0"/>
              <a:t>) AS </a:t>
            </a:r>
            <a:r>
              <a:rPr lang="en-US" sz="2400" dirty="0" err="1"/>
              <a:t>LowestLeadTime</a:t>
            </a:r>
            <a:r>
              <a:rPr lang="en-US" sz="2400" dirty="0"/>
              <a:t> FROM booking;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249046"/>
          </a:xfrm>
        </p:spPr>
        <p:txBody>
          <a:bodyPr/>
          <a:lstStyle/>
          <a:p>
            <a:r>
              <a:rPr lang="en-US" sz="2400" dirty="0"/>
              <a:t>What is the most common market segment type for reservations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783840"/>
            <a:ext cx="6658792" cy="32581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 </a:t>
            </a:r>
            <a:r>
              <a:rPr lang="en-US" dirty="0" err="1"/>
              <a:t>market_segment_type</a:t>
            </a:r>
            <a:r>
              <a:rPr lang="en-US" dirty="0"/>
              <a:t>, COUNT(*) AS </a:t>
            </a:r>
            <a:r>
              <a:rPr lang="en-US" dirty="0" err="1"/>
              <a:t>total_reservations</a:t>
            </a:r>
            <a:r>
              <a:rPr lang="en-US" dirty="0"/>
              <a:t> FROM booking GROUP BY </a:t>
            </a:r>
            <a:r>
              <a:rPr lang="en-US" dirty="0" err="1"/>
              <a:t>market_segment_type</a:t>
            </a:r>
            <a:r>
              <a:rPr lang="en-US" dirty="0"/>
              <a:t> ORDER BY </a:t>
            </a:r>
            <a:r>
              <a:rPr lang="en-US" dirty="0" err="1"/>
              <a:t>total_reservations</a:t>
            </a:r>
            <a:r>
              <a:rPr lang="en-US" dirty="0"/>
              <a:t> DESC LIMIT 1;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{97E9BCEE-4EFD-4271-9700-CFD15F4B4CE4}tf78438558_win32</Template>
  <TotalTime>30</TotalTime>
  <Words>654</Words>
  <Application>Microsoft Office PowerPoint</Application>
  <PresentationFormat>Widescreen</PresentationFormat>
  <Paragraphs>41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Times New Roman</vt:lpstr>
      <vt:lpstr>Custom</vt:lpstr>
      <vt:lpstr>Hotel Reservation Analysis in SQL    Presented by; Aparna Santhosh Batch No: MIP-DA-10</vt:lpstr>
      <vt:lpstr>What is the total number of reservations in the dataset</vt:lpstr>
      <vt:lpstr>Which meal plan is the most popular among guests</vt:lpstr>
      <vt:lpstr>What is the average price per room for reservations involving children</vt:lpstr>
      <vt:lpstr>How many reservations were made for the year 20XX (replace XX with the desired year)</vt:lpstr>
      <vt:lpstr>What is the most commonly booked room type</vt:lpstr>
      <vt:lpstr>How many reservations fall on a weekend (no_of_weekend_nights &gt; 0)</vt:lpstr>
      <vt:lpstr>What is the highest and lowest lead time for reservations</vt:lpstr>
      <vt:lpstr>What is the most common market segment type for reservations</vt:lpstr>
      <vt:lpstr>How many reservations have a booking status of "Confirmed"</vt:lpstr>
      <vt:lpstr>What is the total number of adults and children across all reservations</vt:lpstr>
      <vt:lpstr>What is the average number of weekend nights for reservations involving children</vt:lpstr>
      <vt:lpstr>How many reservations were made in each month of the year</vt:lpstr>
      <vt:lpstr>What is the average number of nights (both weekend and weekday) spent by guests for each room type</vt:lpstr>
      <vt:lpstr>For reservations involving children, what is the most common room type, and what is the average price for that room type</vt:lpstr>
      <vt:lpstr>Find the market segment type that generates the highest average price per room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Aparna Santhosh</dc:creator>
  <cp:lastModifiedBy>Aparna Santhosh</cp:lastModifiedBy>
  <cp:revision>7</cp:revision>
  <dcterms:created xsi:type="dcterms:W3CDTF">2024-06-26T05:23:40Z</dcterms:created>
  <dcterms:modified xsi:type="dcterms:W3CDTF">2024-06-26T05:54:20Z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