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0" r:id="rId4"/>
    <p:sldId id="262" r:id="rId5"/>
    <p:sldId id="261" r:id="rId6"/>
    <p:sldId id="259" r:id="rId7"/>
    <p:sldId id="263" r:id="rId8"/>
    <p:sldId id="264" r:id="rId9"/>
    <p:sldId id="265" r:id="rId10"/>
    <p:sldId id="270" r:id="rId11"/>
    <p:sldId id="271" r:id="rId12"/>
    <p:sldId id="268" r:id="rId13"/>
    <p:sldId id="273" r:id="rId14"/>
    <p:sldId id="274" r:id="rId15"/>
    <p:sldId id="275" r:id="rId16"/>
    <p:sldId id="27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9A98-08BC-BD4A-A03F-6169A151A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7CD77-676A-324C-B4F7-9195CD960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5563-5E36-9844-91F1-5FB7B19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561C2-80C8-984F-BB26-FD477488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85A34-D352-C245-BDDF-5E01B5A4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AE14-AC43-064F-B747-EBE6942F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B2B49-30E0-5C42-9C34-291EEF5F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5ABF9-02ED-FC41-B57E-9812D9B8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F82FE-9F65-244B-B703-51F9A8AD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5A07E-2109-8442-8F18-F0ACA78B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7FF9F-6486-BF4A-9903-FCEB8F1E3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80EDE-0B38-8B4A-A4B8-F8350E133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BAB4-E505-924A-ADDD-2B5F6161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7C389-8194-AD44-92F0-7C5A0788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A1D3-A402-B74D-A99C-449103C7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3BB4-6D24-294A-88D6-3EB6684C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1877-EB32-6A41-B2AE-4B4703DA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A598-EC93-B84C-8BB3-4EF674B7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1851-7337-704D-9C52-7125EDC4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E221D-EAF7-8845-AC6F-852101E7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8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080D-22DE-8A43-ABC0-468C270D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58B63-5551-C04F-9E13-564EA0653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EFBA9-9176-054B-9ED4-513C8B46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DDEE-ABBC-8C42-A2D3-448286F4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57DC5-5A0C-2543-9E0B-09F22F26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E0EF-BE6E-8444-BC4A-316E4A5E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B852-E7A1-A042-8038-3A1B6091B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4A0B9-151D-5B4D-B79F-E5053F8A4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4F343-5EB9-9940-BA10-50D299F9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CD247-3517-054C-B7DE-4E457154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CFDA5-4FAC-E74B-8978-554669D3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F4DA-3755-FA4B-A0DF-DB25959A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0B0AF-CD62-9044-9A96-B4D1D803C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759D3-4556-064E-B06D-E1C51E10B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05667-01C3-2C4F-845D-8AE530870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A11F5-A046-2B4B-ACFB-46DB39DC4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0C185-0066-644A-B811-37842243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786EF-8038-B44F-BB9A-6B0AD5B9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06395-A444-1145-A2C5-AEC37238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5F67-A078-204E-A343-1A56459B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8615F-3DD1-E44E-A032-EAB95E51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EC5E3-72E1-B445-8032-1A5B57E4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413FD-49D4-2A42-94A2-AEE499EC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5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F8545-F4A1-324C-81BE-D273F245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77892-1BE3-E744-A40D-3AEDEB9A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756C8-2E34-6A45-A4D5-1815CD89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C43D-A5AD-F548-B9C5-77B8F155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AEE5-2B78-E342-99A3-73358EA69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6747F-8FC8-4840-A4E5-D7608906A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23422-E989-8C44-9B46-E87CF921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1E2E0-F3F6-2541-B20F-E3A14DC9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2FD52-B2DD-DC4B-BF96-F59BA204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E016-2133-714F-963B-70998D6B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CDE8E-94F9-C149-BCBE-AF09033D1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626BB-B0F3-2F48-BAE8-9D202112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FF001-6321-D642-A336-E0D9E59D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DCD4-7861-C448-9475-4AED0E27DFDB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1665B-39B8-7A4B-ACAF-4A2AA7A2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F1F6B-C9E0-A841-8374-3163CB75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3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623FC-62EC-BD49-AF63-00990065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D6C3A-725D-C74B-80FA-59B4F0EE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764D-3EBD-874D-817A-945A0C107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DCD4-7861-C448-9475-4AED0E27DFD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DD35-51EE-3C46-BDD1-6D8B1C8B5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B4EF-93EA-D94A-AF8A-C48B3DC61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DE4A-68B6-634B-A90C-F8D0D1C3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C1B7-18D7-224A-AA70-CAB4ADD8B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3D25F-9579-6D4D-91EA-86BD9B6A5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HTML Elements</a:t>
            </a:r>
          </a:p>
        </p:txBody>
      </p:sp>
    </p:spTree>
    <p:extLst>
      <p:ext uri="{BB962C8B-B14F-4D97-AF65-F5344CB8AC3E}">
        <p14:creationId xmlns:p14="http://schemas.microsoft.com/office/powerpoint/2010/main" val="294778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8625"/>
            <a:ext cx="10296525" cy="833438"/>
          </a:xfrm>
          <a:solidFill>
            <a:srgbClr val="7030A0"/>
          </a:solidFill>
        </p:spPr>
        <p:txBody>
          <a:bodyPr>
            <a:normAutofit/>
          </a:bodyPr>
          <a:lstStyle/>
          <a:p>
            <a:pPr fontAlgn="base"/>
            <a:r>
              <a:rPr lang="en-IN" dirty="0">
                <a:solidFill>
                  <a:schemeClr val="bg1"/>
                </a:solidFill>
              </a:rPr>
              <a:t>Creating Lists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6767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Unordered List items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ul</a:t>
            </a:r>
            <a:r>
              <a:rPr lang="en-US" dirty="0">
                <a:solidFill>
                  <a:schemeClr val="accent1"/>
                </a:solidFill>
              </a:rPr>
              <a:t>&gt; &lt;li&gt;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Ordered List item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&lt;</a:t>
            </a:r>
            <a:r>
              <a:rPr lang="en-US" dirty="0" err="1">
                <a:solidFill>
                  <a:schemeClr val="accent1"/>
                </a:solidFill>
              </a:rPr>
              <a:t>ol</a:t>
            </a:r>
            <a:r>
              <a:rPr lang="en-US" dirty="0">
                <a:solidFill>
                  <a:schemeClr val="accent1"/>
                </a:solidFill>
              </a:rPr>
              <a:t>&gt; &lt;li&gt;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Other List items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&lt;dl&gt;&lt;</a:t>
            </a:r>
            <a:r>
              <a:rPr lang="en-US" dirty="0" err="1">
                <a:solidFill>
                  <a:schemeClr val="accent1"/>
                </a:solidFill>
              </a:rPr>
              <a:t>dt</a:t>
            </a:r>
            <a:r>
              <a:rPr lang="en-US" dirty="0">
                <a:solidFill>
                  <a:schemeClr val="accent1"/>
                </a:solidFill>
              </a:rPr>
              <a:t>&gt;&lt;</a:t>
            </a:r>
            <a:r>
              <a:rPr lang="en-US" dirty="0" err="1">
                <a:solidFill>
                  <a:schemeClr val="accent1"/>
                </a:solidFill>
              </a:rPr>
              <a:t>dd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0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8625"/>
            <a:ext cx="10296525" cy="833438"/>
          </a:xfrm>
          <a:solidFill>
            <a:srgbClr val="7030A0"/>
          </a:solidFill>
        </p:spPr>
        <p:txBody>
          <a:bodyPr>
            <a:normAutofit/>
          </a:bodyPr>
          <a:lstStyle/>
          <a:p>
            <a:pPr fontAlgn="base"/>
            <a:r>
              <a:rPr lang="en-IN" dirty="0">
                <a:solidFill>
                  <a:schemeClr val="bg1"/>
                </a:solidFill>
              </a:rPr>
              <a:t>Creating Tables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6767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The </a:t>
            </a:r>
            <a:r>
              <a:rPr lang="en-IN" dirty="0">
                <a:solidFill>
                  <a:schemeClr val="accent2"/>
                </a:solidFill>
              </a:rPr>
              <a:t>&lt;table&gt;</a:t>
            </a:r>
            <a:r>
              <a:rPr lang="en-IN" dirty="0">
                <a:solidFill>
                  <a:schemeClr val="accent1"/>
                </a:solidFill>
              </a:rPr>
              <a:t> tag defines an HTML table.</a:t>
            </a:r>
          </a:p>
          <a:p>
            <a:r>
              <a:rPr lang="en-IN" dirty="0">
                <a:solidFill>
                  <a:schemeClr val="accent1"/>
                </a:solidFill>
              </a:rPr>
              <a:t>Each table row is defined with a </a:t>
            </a:r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tr</a:t>
            </a:r>
            <a:r>
              <a:rPr lang="en-IN" dirty="0">
                <a:solidFill>
                  <a:schemeClr val="accent2"/>
                </a:solidFill>
              </a:rPr>
              <a:t>&gt;</a:t>
            </a:r>
            <a:r>
              <a:rPr lang="en-IN" dirty="0">
                <a:solidFill>
                  <a:schemeClr val="accent1"/>
                </a:solidFill>
              </a:rPr>
              <a:t> tag. Each table header is defined with a </a:t>
            </a:r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th</a:t>
            </a:r>
            <a:r>
              <a:rPr lang="en-IN" dirty="0">
                <a:solidFill>
                  <a:schemeClr val="accent2"/>
                </a:solidFill>
              </a:rPr>
              <a:t>&gt;</a:t>
            </a:r>
            <a:r>
              <a:rPr lang="en-IN" dirty="0">
                <a:solidFill>
                  <a:schemeClr val="accent1"/>
                </a:solidFill>
              </a:rPr>
              <a:t> tag. Each table data/cell is defined with a </a:t>
            </a:r>
            <a:r>
              <a:rPr lang="en-IN" dirty="0">
                <a:solidFill>
                  <a:schemeClr val="accent2"/>
                </a:solidFill>
              </a:rPr>
              <a:t>&lt;td&gt;</a:t>
            </a:r>
            <a:r>
              <a:rPr lang="en-IN" dirty="0">
                <a:solidFill>
                  <a:schemeClr val="accent1"/>
                </a:solidFill>
              </a:rPr>
              <a:t> tag.</a:t>
            </a:r>
          </a:p>
          <a:p>
            <a:r>
              <a:rPr lang="en-IN" dirty="0">
                <a:solidFill>
                  <a:schemeClr val="accent1"/>
                </a:solidFill>
              </a:rPr>
              <a:t>By default, the text in </a:t>
            </a:r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th</a:t>
            </a:r>
            <a:r>
              <a:rPr lang="en-IN" dirty="0">
                <a:solidFill>
                  <a:schemeClr val="accent2"/>
                </a:solidFill>
              </a:rPr>
              <a:t>&gt;</a:t>
            </a:r>
            <a:r>
              <a:rPr lang="en-IN" dirty="0">
                <a:solidFill>
                  <a:schemeClr val="accent1"/>
                </a:solidFill>
              </a:rPr>
              <a:t> elements are bold and centred.</a:t>
            </a:r>
          </a:p>
          <a:p>
            <a:r>
              <a:rPr lang="en-IN" dirty="0">
                <a:solidFill>
                  <a:schemeClr val="accent1"/>
                </a:solidFill>
              </a:rPr>
              <a:t>By default, the text in </a:t>
            </a:r>
            <a:r>
              <a:rPr lang="en-IN" dirty="0">
                <a:solidFill>
                  <a:schemeClr val="accent2"/>
                </a:solidFill>
              </a:rPr>
              <a:t>&lt;td&gt;</a:t>
            </a:r>
            <a:r>
              <a:rPr lang="en-IN" dirty="0">
                <a:solidFill>
                  <a:schemeClr val="accent1"/>
                </a:solidFill>
              </a:rPr>
              <a:t> elements are regular and left-aligned.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8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chemeClr val="bg1"/>
                </a:solidFill>
              </a:rPr>
              <a:t>Setting Body and Background Attributes</a:t>
            </a:r>
            <a:r>
              <a:rPr lang="en-IN" dirty="0">
                <a:solidFill>
                  <a:schemeClr val="bg1"/>
                </a:solidFill>
                <a:effectLst/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Background-color</a:t>
            </a:r>
          </a:p>
          <a:p>
            <a:r>
              <a:rPr lang="en-US" dirty="0">
                <a:solidFill>
                  <a:schemeClr val="accent1"/>
                </a:solidFill>
              </a:rPr>
              <a:t>Background-image</a:t>
            </a:r>
          </a:p>
          <a:p>
            <a:r>
              <a:rPr lang="en-US" dirty="0">
                <a:solidFill>
                  <a:schemeClr val="accent1"/>
                </a:solidFill>
              </a:rPr>
              <a:t>Background-position</a:t>
            </a:r>
          </a:p>
        </p:txBody>
      </p:sp>
    </p:spTree>
    <p:extLst>
      <p:ext uri="{BB962C8B-B14F-4D97-AF65-F5344CB8AC3E}">
        <p14:creationId xmlns:p14="http://schemas.microsoft.com/office/powerpoint/2010/main" val="218345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chemeClr val="bg1"/>
                </a:solidFill>
              </a:rPr>
              <a:t>HTML Forms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The HTML &lt;form&gt; element is used to create an HTML form for user input: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2"/>
                </a:solidFill>
              </a:rPr>
              <a:t>&lt;form&gt;</a:t>
            </a:r>
            <a:br>
              <a:rPr lang="en-IN" dirty="0">
                <a:solidFill>
                  <a:schemeClr val="accent2"/>
                </a:solidFill>
              </a:rPr>
            </a:br>
            <a:r>
              <a:rPr lang="en-IN" dirty="0">
                <a:solidFill>
                  <a:schemeClr val="accent2"/>
                </a:solidFill>
              </a:rPr>
              <a:t>...</a:t>
            </a:r>
            <a:r>
              <a:rPr lang="en-IN" i="1" dirty="0">
                <a:solidFill>
                  <a:schemeClr val="accent2"/>
                </a:solidFill>
              </a:rPr>
              <a:t>form elements</a:t>
            </a:r>
            <a:br>
              <a:rPr lang="en-IN" dirty="0">
                <a:solidFill>
                  <a:schemeClr val="accent2"/>
                </a:solidFill>
              </a:rPr>
            </a:br>
            <a:r>
              <a:rPr lang="en-IN" dirty="0">
                <a:solidFill>
                  <a:schemeClr val="accent2"/>
                </a:solidFill>
              </a:rPr>
              <a:t>&lt;/form&gt;</a:t>
            </a:r>
          </a:p>
          <a:p>
            <a:r>
              <a:rPr lang="en-IN" dirty="0">
                <a:solidFill>
                  <a:schemeClr val="accent1"/>
                </a:solidFill>
              </a:rPr>
              <a:t>The HTML &lt;form&gt; Elements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&lt;label&gt;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&lt;select&gt;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textarea</a:t>
            </a:r>
            <a:r>
              <a:rPr lang="en-IN" dirty="0">
                <a:solidFill>
                  <a:schemeClr val="accent2"/>
                </a:solidFill>
              </a:rPr>
              <a:t>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&lt;button&gt;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fieldset</a:t>
            </a:r>
            <a:r>
              <a:rPr lang="en-IN" dirty="0">
                <a:solidFill>
                  <a:schemeClr val="accent2"/>
                </a:solidFill>
              </a:rPr>
              <a:t>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datalist</a:t>
            </a:r>
            <a:r>
              <a:rPr lang="en-IN" dirty="0">
                <a:solidFill>
                  <a:schemeClr val="accent2"/>
                </a:solidFill>
              </a:rPr>
              <a:t>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&lt;option&gt;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1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chemeClr val="bg1"/>
                </a:solidFill>
              </a:rPr>
              <a:t>…HTML Forms </a:t>
            </a:r>
            <a:r>
              <a:rPr lang="en-IN" b="1" dirty="0" err="1">
                <a:solidFill>
                  <a:schemeClr val="bg1"/>
                </a:solidFill>
              </a:rPr>
              <a:t>cotd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HTML Input Types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type="button"&gt;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type="checkbox"&gt;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</a:t>
            </a:r>
            <a:r>
              <a:rPr lang="en-IN" dirty="0" err="1">
                <a:solidFill>
                  <a:schemeClr val="accent2"/>
                </a:solidFill>
              </a:rPr>
              <a:t>color</a:t>
            </a:r>
            <a:r>
              <a:rPr lang="en-IN" dirty="0">
                <a:solidFill>
                  <a:schemeClr val="accent2"/>
                </a:solidFill>
              </a:rPr>
              <a:t>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type="email"&gt;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type="file"&gt;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type="month"&gt;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type="password"&gt;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type="radio"&gt;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type="text"&gt;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type="time"&gt;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</a:t>
            </a:r>
            <a:r>
              <a:rPr lang="en-IN" dirty="0" err="1">
                <a:solidFill>
                  <a:schemeClr val="accent2"/>
                </a:solidFill>
              </a:rPr>
              <a:t>url</a:t>
            </a:r>
            <a:r>
              <a:rPr lang="en-IN" dirty="0">
                <a:solidFill>
                  <a:schemeClr val="accent2"/>
                </a:solidFill>
              </a:rPr>
              <a:t>"&gt;</a:t>
            </a:r>
          </a:p>
          <a:p>
            <a:pPr lvl="1"/>
            <a:r>
              <a:rPr lang="en-IN" dirty="0">
                <a:solidFill>
                  <a:schemeClr val="accent2"/>
                </a:solidFill>
              </a:rPr>
              <a:t>&lt;input type="week"&gt;</a:t>
            </a:r>
          </a:p>
          <a:p>
            <a:pPr lvl="1"/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5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chemeClr val="bg1"/>
                </a:solidFill>
              </a:rPr>
              <a:t>…HTML Forms </a:t>
            </a:r>
            <a:r>
              <a:rPr lang="en-IN" b="1">
                <a:solidFill>
                  <a:schemeClr val="bg1"/>
                </a:solidFill>
              </a:rPr>
              <a:t>contd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HTML Form and Input Attributes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Form Attributes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 Action – action or file to be executed after submit.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Method – GET or POST</a:t>
            </a:r>
          </a:p>
          <a:p>
            <a:pPr marL="914400" lvl="2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lvl="1"/>
            <a:r>
              <a:rPr lang="en-IN" dirty="0">
                <a:solidFill>
                  <a:schemeClr val="accent1"/>
                </a:solidFill>
              </a:rPr>
              <a:t>Input Attributes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Name			7.     required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Value			8.     placeholder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err="1">
                <a:solidFill>
                  <a:schemeClr val="accent1"/>
                </a:solidFill>
              </a:rPr>
              <a:t>Readonly</a:t>
            </a:r>
            <a:r>
              <a:rPr lang="en-IN" dirty="0">
                <a:solidFill>
                  <a:schemeClr val="accent1"/>
                </a:solidFill>
              </a:rPr>
              <a:t>			9.     autofocus	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err="1">
                <a:solidFill>
                  <a:schemeClr val="accent1"/>
                </a:solidFill>
              </a:rPr>
              <a:t>Disbaled</a:t>
            </a:r>
            <a:r>
              <a:rPr lang="en-IN" dirty="0">
                <a:solidFill>
                  <a:schemeClr val="accent1"/>
                </a:solidFill>
              </a:rPr>
              <a:t>			10.   autocomplete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Multiple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Size and length</a:t>
            </a:r>
          </a:p>
          <a:p>
            <a:pPr marL="1371600" lvl="2" indent="-4572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7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chemeClr val="bg1"/>
                </a:solidFill>
              </a:rPr>
              <a:t>Publish your Website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accent1"/>
                </a:solidFill>
              </a:rPr>
              <a:t>Publish your website.</a:t>
            </a:r>
          </a:p>
          <a:p>
            <a:pPr lvl="0"/>
            <a:r>
              <a:rPr lang="en-IN" dirty="0">
                <a:solidFill>
                  <a:schemeClr val="accent1"/>
                </a:solidFill>
              </a:rPr>
              <a:t>Use </a:t>
            </a:r>
            <a:r>
              <a:rPr lang="en-IN" dirty="0" err="1">
                <a:solidFill>
                  <a:schemeClr val="accent1"/>
                </a:solidFill>
              </a:rPr>
              <a:t>godaddy</a:t>
            </a:r>
            <a:r>
              <a:rPr lang="en-IN" dirty="0">
                <a:solidFill>
                  <a:schemeClr val="accent1"/>
                </a:solidFill>
              </a:rPr>
              <a:t>, </a:t>
            </a:r>
            <a:r>
              <a:rPr lang="en-IN" dirty="0" err="1">
                <a:solidFill>
                  <a:schemeClr val="accent1"/>
                </a:solidFill>
              </a:rPr>
              <a:t>bluestar</a:t>
            </a:r>
            <a:r>
              <a:rPr lang="en-IN" dirty="0">
                <a:solidFill>
                  <a:schemeClr val="accent1"/>
                </a:solidFill>
              </a:rPr>
              <a:t> or </a:t>
            </a:r>
            <a:r>
              <a:rPr lang="en-IN" dirty="0" err="1">
                <a:solidFill>
                  <a:schemeClr val="accent1"/>
                </a:solidFill>
              </a:rPr>
              <a:t>github</a:t>
            </a:r>
            <a:r>
              <a:rPr lang="en-IN" dirty="0">
                <a:solidFill>
                  <a:schemeClr val="accent1"/>
                </a:solidFill>
              </a:rPr>
              <a:t> and so on.</a:t>
            </a:r>
          </a:p>
          <a:p>
            <a:pPr lvl="0"/>
            <a:r>
              <a:rPr lang="en-IN" dirty="0">
                <a:solidFill>
                  <a:schemeClr val="accent1"/>
                </a:solidFill>
              </a:rPr>
              <a:t>Sign into </a:t>
            </a:r>
            <a:r>
              <a:rPr lang="en-IN" dirty="0" err="1">
                <a:solidFill>
                  <a:schemeClr val="accent1"/>
                </a:solidFill>
              </a:rPr>
              <a:t>github</a:t>
            </a:r>
            <a:r>
              <a:rPr lang="en-IN" dirty="0">
                <a:solidFill>
                  <a:schemeClr val="accent1"/>
                </a:solidFill>
              </a:rPr>
              <a:t>.</a:t>
            </a:r>
          </a:p>
          <a:p>
            <a:pPr lvl="0"/>
            <a:r>
              <a:rPr lang="en-IN" dirty="0">
                <a:solidFill>
                  <a:schemeClr val="accent1"/>
                </a:solidFill>
              </a:rPr>
              <a:t>Publish your website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>
              <a:solidFill>
                <a:schemeClr val="accent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00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chemeClr val="bg1"/>
                </a:solidFill>
              </a:rPr>
              <a:t>Summary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HTML elements</a:t>
            </a:r>
          </a:p>
          <a:p>
            <a:pPr marL="0" indent="0">
              <a:buNone/>
            </a:pPr>
            <a:r>
              <a:rPr lang="en-IN"/>
              <a:t>Developer Tools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HTML Forms</a:t>
            </a:r>
          </a:p>
          <a:p>
            <a:pPr marL="0" indent="0">
              <a:buNone/>
            </a:pPr>
            <a:r>
              <a:rPr lang="en-IN" dirty="0"/>
              <a:t>HTML Attributes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9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Installation of Editor and Chrome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Installation of VSC editor.</a:t>
            </a:r>
          </a:p>
          <a:p>
            <a:r>
              <a:rPr lang="en-US" dirty="0">
                <a:solidFill>
                  <a:schemeClr val="accent1"/>
                </a:solidFill>
              </a:rPr>
              <a:t>VS extensions</a:t>
            </a:r>
          </a:p>
          <a:p>
            <a:r>
              <a:rPr lang="en-US" dirty="0">
                <a:solidFill>
                  <a:schemeClr val="accent1"/>
                </a:solidFill>
              </a:rPr>
              <a:t>Chrome browser</a:t>
            </a:r>
          </a:p>
          <a:p>
            <a:r>
              <a:rPr lang="en-US" dirty="0">
                <a:solidFill>
                  <a:schemeClr val="accent1"/>
                </a:solidFill>
              </a:rPr>
              <a:t>Usage of developer tools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8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Creating an HTML Document</a:t>
            </a:r>
            <a:r>
              <a:rPr lang="en-IN" dirty="0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All HTML documents must start with a document type declaration: 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&lt;!DOCTYPE html&gt;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HTML document itself begins with 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&lt;html&gt;</a:t>
            </a:r>
            <a:r>
              <a:rPr lang="en-US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and ends with 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&lt;/html&gt;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&lt;head&gt;, </a:t>
            </a: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is defining the heading of your HTML document.</a:t>
            </a:r>
            <a:r>
              <a:rPr lang="en-GB" altLang="en-US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altLang="en-US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&lt;head&gt;</a:t>
            </a:r>
            <a:r>
              <a:rPr lang="en-GB" altLang="en-US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is a container for metadata (data about data) and is placed between the</a:t>
            </a:r>
            <a:r>
              <a:rPr lang="en-GB" altLang="en-US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&lt;html&gt;</a:t>
            </a:r>
            <a:r>
              <a:rPr lang="en-GB" altLang="en-US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 and the</a:t>
            </a:r>
            <a:r>
              <a:rPr lang="en-GB" altLang="en-US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&lt;body&gt;</a:t>
            </a: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… Creating an HTML Document</a:t>
            </a:r>
            <a:r>
              <a:rPr lang="en-IN" dirty="0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metadata is data about the HTML document. 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 is not displayed.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 typically define the 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title, character set, styles, scripts, and other meta information</a:t>
            </a: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tags describe metadata:</a:t>
            </a:r>
            <a:r>
              <a:rPr lang="en-GB" altLang="en-US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&lt;title&gt;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en-US" dirty="0">
                <a:solidFill>
                  <a:schemeClr val="accent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&lt;style&gt;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en-US" dirty="0">
                <a:solidFill>
                  <a:schemeClr val="accent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&lt;meta&gt;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en-US" dirty="0">
                <a:solidFill>
                  <a:schemeClr val="accent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&lt;link&gt;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en-US" dirty="0">
                <a:solidFill>
                  <a:schemeClr val="accent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&lt;script&gt;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  <a:r>
              <a:rPr lang="en-GB" altLang="en-US" dirty="0">
                <a:solidFill>
                  <a:schemeClr val="accent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&lt;base&gt;</a:t>
            </a: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visible part of the HTML document is between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&lt;body&gt;</a:t>
            </a:r>
            <a:r>
              <a:rPr lang="en-GB" altLang="en-US" dirty="0">
                <a:solidFill>
                  <a:schemeClr val="accent1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and 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nsolas" panose="020B0609020204030204" pitchFamily="49" charset="0"/>
              </a:rPr>
              <a:t>&lt;/body&gt;</a:t>
            </a:r>
            <a:r>
              <a:rPr lang="en-GB" altLang="en-US" dirty="0">
                <a:solidFill>
                  <a:schemeClr val="accent2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3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HTML Headings &amp; Paragraph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Headings are defined from </a:t>
            </a:r>
            <a:r>
              <a:rPr lang="en-US" dirty="0">
                <a:solidFill>
                  <a:schemeClr val="accent2"/>
                </a:solidFill>
              </a:rPr>
              <a:t>&lt;h1&gt; to &lt;h6&gt;</a:t>
            </a:r>
            <a:r>
              <a:rPr lang="en-US" dirty="0">
                <a:solidFill>
                  <a:schemeClr val="accent1"/>
                </a:solidFill>
              </a:rPr>
              <a:t> tags.</a:t>
            </a:r>
          </a:p>
          <a:p>
            <a:r>
              <a:rPr lang="en-IN" dirty="0">
                <a:solidFill>
                  <a:schemeClr val="accent1"/>
                </a:solidFill>
              </a:rPr>
              <a:t>&lt;h1&gt; defines the most important heading. &lt;h6&gt; defines the least important heading.</a:t>
            </a:r>
          </a:p>
          <a:p>
            <a:r>
              <a:rPr lang="en-IN" dirty="0">
                <a:solidFill>
                  <a:schemeClr val="accent1"/>
                </a:solidFill>
              </a:rPr>
              <a:t> Example using </a:t>
            </a:r>
            <a:r>
              <a:rPr lang="en-IN" dirty="0" err="1">
                <a:solidFill>
                  <a:schemeClr val="accent2"/>
                </a:solidFill>
              </a:rPr>
              <a:t>codepen</a:t>
            </a:r>
            <a:r>
              <a:rPr lang="en-IN" dirty="0">
                <a:solidFill>
                  <a:schemeClr val="accent2"/>
                </a:solidFill>
              </a:rPr>
              <a:t>. </a:t>
            </a:r>
            <a:r>
              <a:rPr lang="en-IN" dirty="0">
                <a:solidFill>
                  <a:schemeClr val="accent1"/>
                </a:solidFill>
              </a:rPr>
              <a:t> Visit </a:t>
            </a:r>
            <a:r>
              <a:rPr lang="en-IN" dirty="0" err="1">
                <a:solidFill>
                  <a:schemeClr val="accent1"/>
                </a:solidFill>
              </a:rPr>
              <a:t>codepen.io</a:t>
            </a:r>
            <a:r>
              <a:rPr lang="en-IN" dirty="0">
                <a:solidFill>
                  <a:schemeClr val="accent1"/>
                </a:solidFill>
              </a:rPr>
              <a:t>.</a:t>
            </a:r>
            <a:endParaRPr lang="en-IN" dirty="0">
              <a:solidFill>
                <a:schemeClr val="accent2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The HTML</a:t>
            </a:r>
            <a:r>
              <a:rPr lang="en-IN" dirty="0">
                <a:solidFill>
                  <a:schemeClr val="accent2"/>
                </a:solidFill>
              </a:rPr>
              <a:t> &lt;p&gt;</a:t>
            </a:r>
            <a:r>
              <a:rPr lang="en-IN" dirty="0">
                <a:solidFill>
                  <a:schemeClr val="accent1"/>
                </a:solidFill>
              </a:rPr>
              <a:t> element defines a </a:t>
            </a:r>
            <a:r>
              <a:rPr lang="en-IN" b="1" dirty="0">
                <a:solidFill>
                  <a:schemeClr val="accent1"/>
                </a:solidFill>
              </a:rPr>
              <a:t>paragraph</a:t>
            </a:r>
            <a:r>
              <a:rPr lang="en-IN" dirty="0">
                <a:solidFill>
                  <a:schemeClr val="accent1"/>
                </a:solidFill>
              </a:rPr>
              <a:t>.</a:t>
            </a:r>
          </a:p>
          <a:p>
            <a:r>
              <a:rPr lang="en-IN" dirty="0">
                <a:solidFill>
                  <a:schemeClr val="accent1"/>
                </a:solidFill>
              </a:rPr>
              <a:t>The HTML </a:t>
            </a:r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br</a:t>
            </a:r>
            <a:r>
              <a:rPr lang="en-IN" dirty="0">
                <a:solidFill>
                  <a:schemeClr val="accent2"/>
                </a:solidFill>
              </a:rPr>
              <a:t>&gt;</a:t>
            </a:r>
            <a:r>
              <a:rPr lang="en-IN" dirty="0">
                <a:solidFill>
                  <a:schemeClr val="accent1"/>
                </a:solidFill>
              </a:rPr>
              <a:t> element defines a </a:t>
            </a:r>
            <a:r>
              <a:rPr lang="en-IN" b="1" dirty="0">
                <a:solidFill>
                  <a:schemeClr val="accent1"/>
                </a:solidFill>
              </a:rPr>
              <a:t>line break</a:t>
            </a:r>
            <a:r>
              <a:rPr lang="en-IN" dirty="0">
                <a:solidFill>
                  <a:schemeClr val="accent1"/>
                </a:solidFill>
              </a:rPr>
              <a:t>. Use &lt;</a:t>
            </a:r>
            <a:r>
              <a:rPr lang="en-IN" dirty="0" err="1">
                <a:solidFill>
                  <a:schemeClr val="accent1"/>
                </a:solidFill>
              </a:rPr>
              <a:t>br</a:t>
            </a:r>
            <a:r>
              <a:rPr lang="en-IN" dirty="0">
                <a:solidFill>
                  <a:schemeClr val="accent1"/>
                </a:solidFill>
              </a:rPr>
              <a:t>&gt; if you want a line break (a new line) without starting a new paragraph.</a:t>
            </a:r>
          </a:p>
          <a:p>
            <a:r>
              <a:rPr lang="en-IN" dirty="0">
                <a:solidFill>
                  <a:schemeClr val="accent1"/>
                </a:solidFill>
              </a:rPr>
              <a:t> Example</a:t>
            </a:r>
          </a:p>
          <a:p>
            <a:r>
              <a:rPr lang="en-IN" dirty="0">
                <a:solidFill>
                  <a:schemeClr val="accent1"/>
                </a:solidFill>
              </a:rPr>
              <a:t>Horizontal rule </a:t>
            </a:r>
            <a:r>
              <a:rPr lang="en-IN" dirty="0">
                <a:solidFill>
                  <a:schemeClr val="accent2"/>
                </a:solidFill>
              </a:rPr>
              <a:t>&lt;hr&gt; </a:t>
            </a:r>
            <a:r>
              <a:rPr lang="en-IN" dirty="0">
                <a:solidFill>
                  <a:schemeClr val="accent1"/>
                </a:solidFill>
              </a:rPr>
              <a:t>tag.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6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Centering and 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/>
          <a:lstStyle/>
          <a:p>
            <a:r>
              <a:rPr lang="en-IN" dirty="0"/>
              <a:t>Using the </a:t>
            </a:r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center</a:t>
            </a:r>
            <a:r>
              <a:rPr lang="en-IN" dirty="0">
                <a:solidFill>
                  <a:schemeClr val="accent2"/>
                </a:solidFill>
              </a:rPr>
              <a:t>&gt;</a:t>
            </a:r>
            <a:r>
              <a:rPr lang="en-IN" dirty="0"/>
              <a:t> tag.</a:t>
            </a:r>
          </a:p>
          <a:p>
            <a:r>
              <a:rPr lang="en-IN" dirty="0">
                <a:solidFill>
                  <a:schemeClr val="accent2"/>
                </a:solidFill>
              </a:rPr>
              <a:t>&lt;!-- </a:t>
            </a:r>
            <a:r>
              <a:rPr lang="en-IN" dirty="0">
                <a:solidFill>
                  <a:schemeClr val="accent2"/>
                </a:solidFill>
                <a:sym typeface="Wingdings" pitchFamily="2" charset="2"/>
              </a:rPr>
              <a:t> commenting --&gt; </a:t>
            </a:r>
            <a:r>
              <a:rPr lang="en-IN" dirty="0"/>
              <a:t>Commenting lines </a:t>
            </a:r>
            <a:r>
              <a:rPr lang="en-IN" dirty="0">
                <a:sym typeface="Wingdings" pitchFamily="2" charset="2"/>
              </a:rPr>
              <a:t>is done by using this tag.</a:t>
            </a:r>
          </a:p>
          <a:p>
            <a:r>
              <a:rPr lang="en-IN" dirty="0">
                <a:solidFill>
                  <a:schemeClr val="accent2"/>
                </a:solidFill>
                <a:sym typeface="Wingdings" pitchFamily="2" charset="2"/>
              </a:rPr>
              <a:t>&lt;style&gt; </a:t>
            </a:r>
            <a:r>
              <a:rPr lang="en-IN" dirty="0">
                <a:sym typeface="Wingdings" pitchFamily="2" charset="2"/>
              </a:rPr>
              <a:t>tag is used to define CSS or styling for the document. </a:t>
            </a:r>
          </a:p>
          <a:p>
            <a:r>
              <a:rPr lang="en-IN" dirty="0">
                <a:solidFill>
                  <a:schemeClr val="accent2"/>
                </a:solidFill>
                <a:sym typeface="Wingdings" pitchFamily="2" charset="2"/>
              </a:rPr>
              <a:t>&lt;link&gt; </a:t>
            </a:r>
            <a:r>
              <a:rPr lang="en-IN" dirty="0">
                <a:sym typeface="Wingdings" pitchFamily="2" charset="2"/>
              </a:rPr>
              <a:t>tag is used to include a </a:t>
            </a:r>
            <a:r>
              <a:rPr lang="en-IN" dirty="0" err="1">
                <a:solidFill>
                  <a:schemeClr val="accent2"/>
                </a:solidFill>
                <a:sym typeface="Wingdings" pitchFamily="2" charset="2"/>
              </a:rPr>
              <a:t>css</a:t>
            </a:r>
            <a:r>
              <a:rPr lang="en-IN" dirty="0">
                <a:sym typeface="Wingdings" pitchFamily="2" charset="2"/>
              </a:rPr>
              <a:t> file in html file in the </a:t>
            </a:r>
            <a:r>
              <a:rPr lang="en-IN" dirty="0">
                <a:solidFill>
                  <a:schemeClr val="accent2"/>
                </a:solidFill>
                <a:sym typeface="Wingdings" pitchFamily="2" charset="2"/>
              </a:rPr>
              <a:t>head</a:t>
            </a:r>
            <a:r>
              <a:rPr lang="en-IN" dirty="0">
                <a:sym typeface="Wingdings" pitchFamily="2" charset="2"/>
              </a:rPr>
              <a:t> section.</a:t>
            </a:r>
          </a:p>
          <a:p>
            <a:r>
              <a:rPr lang="en-IN" dirty="0">
                <a:solidFill>
                  <a:schemeClr val="accent2"/>
                </a:solidFill>
                <a:sym typeface="Wingdings" pitchFamily="2" charset="2"/>
              </a:rPr>
              <a:t>&lt;script&gt; </a:t>
            </a:r>
            <a:r>
              <a:rPr lang="en-IN" dirty="0">
                <a:sym typeface="Wingdings" pitchFamily="2" charset="2"/>
              </a:rPr>
              <a:t>tag is used to include JS files</a:t>
            </a:r>
          </a:p>
          <a:p>
            <a:r>
              <a:rPr lang="en-IN" dirty="0"/>
              <a:t>The </a:t>
            </a:r>
            <a:r>
              <a:rPr lang="en-IN" dirty="0">
                <a:solidFill>
                  <a:schemeClr val="accent2"/>
                </a:solidFill>
              </a:rPr>
              <a:t>&lt;script&gt;</a:t>
            </a:r>
            <a:r>
              <a:rPr lang="en-IN" dirty="0"/>
              <a:t> tag is used to embed a client-side script (JavaScript).</a:t>
            </a:r>
          </a:p>
          <a:p>
            <a:r>
              <a:rPr lang="en-IN" dirty="0"/>
              <a:t>The </a:t>
            </a:r>
            <a:r>
              <a:rPr lang="en-IN" dirty="0">
                <a:solidFill>
                  <a:schemeClr val="accent2"/>
                </a:solidFill>
              </a:rPr>
              <a:t>&lt;script&gt;</a:t>
            </a:r>
            <a:r>
              <a:rPr lang="en-IN" dirty="0"/>
              <a:t> element either contains scripting statements, or it points to an external script file through the </a:t>
            </a:r>
            <a:r>
              <a:rPr lang="en-IN" dirty="0" err="1">
                <a:solidFill>
                  <a:schemeClr val="accent2"/>
                </a:solidFill>
              </a:rPr>
              <a:t>src</a:t>
            </a:r>
            <a:r>
              <a:rPr lang="en-IN" dirty="0"/>
              <a:t> attribute.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03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chemeClr val="bg1"/>
                </a:solidFill>
              </a:rPr>
              <a:t>Formatting text with HTML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>
            <a:normAutofit lnSpcReduction="10000"/>
          </a:bodyPr>
          <a:lstStyle/>
          <a:p>
            <a:pPr lvl="0"/>
            <a:r>
              <a:rPr lang="en-IN" dirty="0">
                <a:solidFill>
                  <a:schemeClr val="accent2"/>
                </a:solidFill>
              </a:rPr>
              <a:t>&lt;b&gt;</a:t>
            </a:r>
            <a:r>
              <a:rPr lang="en-IN" dirty="0">
                <a:solidFill>
                  <a:schemeClr val="accent1"/>
                </a:solidFill>
              </a:rPr>
              <a:t> - Bold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&lt;strong&gt;</a:t>
            </a:r>
            <a:r>
              <a:rPr lang="en-IN" dirty="0">
                <a:solidFill>
                  <a:schemeClr val="accent1"/>
                </a:solidFill>
              </a:rPr>
              <a:t> - Important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i</a:t>
            </a:r>
            <a:r>
              <a:rPr lang="en-IN" dirty="0">
                <a:solidFill>
                  <a:schemeClr val="accent2"/>
                </a:solidFill>
              </a:rPr>
              <a:t>&gt;</a:t>
            </a:r>
            <a:r>
              <a:rPr lang="en-IN" dirty="0">
                <a:solidFill>
                  <a:schemeClr val="accent1"/>
                </a:solidFill>
              </a:rPr>
              <a:t> - Italic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em</a:t>
            </a:r>
            <a:r>
              <a:rPr lang="en-IN" dirty="0">
                <a:solidFill>
                  <a:schemeClr val="accent2"/>
                </a:solidFill>
              </a:rPr>
              <a:t>&gt;</a:t>
            </a:r>
            <a:r>
              <a:rPr lang="en-IN" dirty="0">
                <a:solidFill>
                  <a:schemeClr val="accent1"/>
                </a:solidFill>
              </a:rPr>
              <a:t> - Emphasized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&lt;mark&gt;</a:t>
            </a:r>
            <a:r>
              <a:rPr lang="en-IN" dirty="0">
                <a:solidFill>
                  <a:schemeClr val="accent1"/>
                </a:solidFill>
              </a:rPr>
              <a:t> - Marked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&lt;small&gt;</a:t>
            </a:r>
            <a:r>
              <a:rPr lang="en-IN" dirty="0">
                <a:solidFill>
                  <a:schemeClr val="accent1"/>
                </a:solidFill>
              </a:rPr>
              <a:t> - Small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&lt;del&gt;</a:t>
            </a:r>
            <a:r>
              <a:rPr lang="en-IN" dirty="0">
                <a:solidFill>
                  <a:schemeClr val="accent1"/>
                </a:solidFill>
              </a:rPr>
              <a:t> - Deleted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&lt;ins&gt;</a:t>
            </a:r>
            <a:r>
              <a:rPr lang="en-IN" dirty="0">
                <a:solidFill>
                  <a:schemeClr val="accent1"/>
                </a:solidFill>
              </a:rPr>
              <a:t> - Inserted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&lt;sub&gt;</a:t>
            </a:r>
            <a:r>
              <a:rPr lang="en-IN" dirty="0">
                <a:solidFill>
                  <a:schemeClr val="accent1"/>
                </a:solidFill>
              </a:rPr>
              <a:t> - Subscript text</a:t>
            </a:r>
          </a:p>
          <a:p>
            <a:pPr lvl="0"/>
            <a:r>
              <a:rPr lang="en-IN" dirty="0">
                <a:solidFill>
                  <a:schemeClr val="accent2"/>
                </a:solidFill>
              </a:rPr>
              <a:t>&lt;sup&gt;</a:t>
            </a:r>
            <a:r>
              <a:rPr lang="en-IN" dirty="0">
                <a:solidFill>
                  <a:schemeClr val="accent1"/>
                </a:solidFill>
              </a:rPr>
              <a:t> - Superscript text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0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548640"/>
            <a:ext cx="10561320" cy="646176"/>
          </a:xfrm>
          <a:solidFill>
            <a:srgbClr val="7030A0"/>
          </a:solidFill>
        </p:spPr>
        <p:txBody>
          <a:bodyPr>
            <a:normAutofit fontScale="90000"/>
          </a:bodyPr>
          <a:lstStyle/>
          <a:p>
            <a:pPr fontAlgn="base"/>
            <a:r>
              <a:rPr lang="en-IN" dirty="0">
                <a:solidFill>
                  <a:schemeClr val="bg1"/>
                </a:solidFill>
              </a:rPr>
              <a:t>Adding Links to the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02080"/>
            <a:ext cx="10646664" cy="47748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Anchor tag - </a:t>
            </a:r>
            <a:r>
              <a:rPr lang="en-US" dirty="0">
                <a:solidFill>
                  <a:schemeClr val="accent2"/>
                </a:solidFill>
              </a:rPr>
              <a:t>&lt;a&gt;  </a:t>
            </a:r>
            <a:r>
              <a:rPr lang="en-US" dirty="0">
                <a:solidFill>
                  <a:schemeClr val="accent1"/>
                </a:solidFill>
              </a:rPr>
              <a:t>tag is used to add links to another page.</a:t>
            </a:r>
          </a:p>
          <a:p>
            <a:r>
              <a:rPr lang="en-US" dirty="0">
                <a:solidFill>
                  <a:schemeClr val="accent1"/>
                </a:solidFill>
              </a:rPr>
              <a:t>Attributes of </a:t>
            </a:r>
            <a:r>
              <a:rPr lang="en-US" dirty="0">
                <a:solidFill>
                  <a:schemeClr val="accent2"/>
                </a:solidFill>
              </a:rPr>
              <a:t>&lt;a&gt;</a:t>
            </a:r>
            <a:r>
              <a:rPr lang="en-US" dirty="0">
                <a:solidFill>
                  <a:schemeClr val="accent1"/>
                </a:solidFill>
              </a:rPr>
              <a:t> tag are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2"/>
                </a:solidFill>
              </a:rPr>
              <a:t>href</a:t>
            </a:r>
            <a:r>
              <a:rPr lang="en-US" dirty="0">
                <a:solidFill>
                  <a:schemeClr val="accent1"/>
                </a:solidFill>
              </a:rPr>
              <a:t> - </a:t>
            </a:r>
            <a:r>
              <a:rPr lang="en-IN" dirty="0">
                <a:solidFill>
                  <a:schemeClr val="accent1"/>
                </a:solidFill>
              </a:rPr>
              <a:t>Specifies the URL of the page the link goes to.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2"/>
                </a:solidFill>
              </a:rPr>
              <a:t>type</a:t>
            </a:r>
            <a:r>
              <a:rPr lang="en-IN" dirty="0">
                <a:solidFill>
                  <a:schemeClr val="accent1"/>
                </a:solidFill>
              </a:rPr>
              <a:t>  - Specifies the media type of the linked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2"/>
                </a:solidFill>
              </a:rPr>
              <a:t>download</a:t>
            </a:r>
            <a:r>
              <a:rPr lang="en-IN" dirty="0">
                <a:solidFill>
                  <a:schemeClr val="accent1"/>
                </a:solidFill>
              </a:rPr>
              <a:t> - Specifies that the target will be downloaded </a:t>
            </a:r>
            <a:r>
              <a:rPr lang="en-IN" dirty="0"/>
              <a:t>when a user </a:t>
            </a:r>
            <a:r>
              <a:rPr lang="en-IN" dirty="0">
                <a:solidFill>
                  <a:schemeClr val="accent1"/>
                </a:solidFill>
              </a:rPr>
              <a:t>clicks on the hyperlink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2"/>
                </a:solidFill>
              </a:rPr>
              <a:t>target </a:t>
            </a:r>
            <a:r>
              <a:rPr lang="en-IN" dirty="0">
                <a:solidFill>
                  <a:schemeClr val="accent1"/>
                </a:solidFill>
              </a:rPr>
              <a:t>- Specifies where to open the linked document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8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D199-28F5-824A-95F5-9DBD88D1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8625"/>
            <a:ext cx="10296525" cy="833438"/>
          </a:xfrm>
          <a:solidFill>
            <a:srgbClr val="7030A0"/>
          </a:solidFill>
        </p:spPr>
        <p:txBody>
          <a:bodyPr>
            <a:normAutofit/>
          </a:bodyPr>
          <a:lstStyle/>
          <a:p>
            <a:pPr fontAlgn="base"/>
            <a:r>
              <a:rPr lang="en-IN" dirty="0">
                <a:solidFill>
                  <a:schemeClr val="bg1"/>
                </a:solidFill>
              </a:rPr>
              <a:t>Adding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9D10-1E16-574D-9409-41BBBB72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6767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The </a:t>
            </a:r>
            <a:r>
              <a:rPr lang="en-IN" dirty="0">
                <a:solidFill>
                  <a:schemeClr val="accent2"/>
                </a:solidFill>
              </a:rPr>
              <a:t>&lt;</a:t>
            </a:r>
            <a:r>
              <a:rPr lang="en-IN" dirty="0" err="1">
                <a:solidFill>
                  <a:schemeClr val="accent2"/>
                </a:solidFill>
              </a:rPr>
              <a:t>img</a:t>
            </a:r>
            <a:r>
              <a:rPr lang="en-IN" dirty="0">
                <a:solidFill>
                  <a:schemeClr val="accent2"/>
                </a:solidFill>
              </a:rPr>
              <a:t>&gt;</a:t>
            </a:r>
            <a:r>
              <a:rPr lang="en-IN" dirty="0">
                <a:solidFill>
                  <a:schemeClr val="accent1"/>
                </a:solidFill>
              </a:rPr>
              <a:t> tag is used to embed an image in an HTML page.</a:t>
            </a:r>
          </a:p>
          <a:p>
            <a:r>
              <a:rPr lang="en-IN" dirty="0">
                <a:solidFill>
                  <a:schemeClr val="accent1"/>
                </a:solidFill>
              </a:rPr>
              <a:t>The &lt;</a:t>
            </a:r>
            <a:r>
              <a:rPr lang="en-IN" dirty="0" err="1">
                <a:solidFill>
                  <a:schemeClr val="accent1"/>
                </a:solidFill>
              </a:rPr>
              <a:t>img</a:t>
            </a:r>
            <a:r>
              <a:rPr lang="en-IN" dirty="0">
                <a:solidFill>
                  <a:schemeClr val="accent1"/>
                </a:solidFill>
              </a:rPr>
              <a:t>&gt; tag has two required attributes: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IN" dirty="0" err="1">
                <a:solidFill>
                  <a:schemeClr val="accent2"/>
                </a:solidFill>
              </a:rPr>
              <a:t>src</a:t>
            </a:r>
            <a:r>
              <a:rPr lang="en-IN" dirty="0">
                <a:solidFill>
                  <a:schemeClr val="accent1"/>
                </a:solidFill>
              </a:rPr>
              <a:t> - Specifies the path to the image</a:t>
            </a:r>
          </a:p>
          <a:p>
            <a:r>
              <a:rPr lang="en-IN" dirty="0">
                <a:solidFill>
                  <a:schemeClr val="accent2"/>
                </a:solidFill>
              </a:rPr>
              <a:t>alt</a:t>
            </a:r>
            <a:r>
              <a:rPr lang="en-IN" dirty="0">
                <a:solidFill>
                  <a:schemeClr val="accent1"/>
                </a:solidFill>
              </a:rPr>
              <a:t> - Specifies an alternate text for the image, if the image for some reason cannot be displayed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5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448</Words>
  <Application>Microsoft Macintosh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Office Theme</vt:lpstr>
      <vt:lpstr>Introduction to HTML</vt:lpstr>
      <vt:lpstr>Installation of Editor and Chrome</vt:lpstr>
      <vt:lpstr>Creating an HTML Document </vt:lpstr>
      <vt:lpstr>… Creating an HTML Document </vt:lpstr>
      <vt:lpstr>HTML Headings &amp; Paragraph</vt:lpstr>
      <vt:lpstr>Centering and Commenting</vt:lpstr>
      <vt:lpstr>Formatting text with HTML</vt:lpstr>
      <vt:lpstr>Adding Links to the HTML</vt:lpstr>
      <vt:lpstr>Adding Graphics</vt:lpstr>
      <vt:lpstr>Creating Lists in HTML</vt:lpstr>
      <vt:lpstr>Creating Tables in HTML</vt:lpstr>
      <vt:lpstr>Setting Body and Background Attributes </vt:lpstr>
      <vt:lpstr>HTML Forms</vt:lpstr>
      <vt:lpstr>…HTML Forms cotd</vt:lpstr>
      <vt:lpstr>…HTML Forms contd</vt:lpstr>
      <vt:lpstr>Publish your Website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Sriram Chandrasekaran</dc:creator>
  <cp:lastModifiedBy>Sriram Chandrasekaran</cp:lastModifiedBy>
  <cp:revision>18</cp:revision>
  <dcterms:created xsi:type="dcterms:W3CDTF">2021-02-03T16:58:06Z</dcterms:created>
  <dcterms:modified xsi:type="dcterms:W3CDTF">2021-02-06T14:13:49Z</dcterms:modified>
</cp:coreProperties>
</file>