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4590"/>
  </p:normalViewPr>
  <p:slideViewPr>
    <p:cSldViewPr snapToGrid="0" snapToObjects="1">
      <p:cViewPr varScale="1">
        <p:scale>
          <a:sx n="84" d="100"/>
          <a:sy n="84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03B9-BB95-004F-BA64-9CBAC5B7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18C9E-9EED-994C-9860-22A4EE074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8388-6F31-6A45-883B-A41482B0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5BA8-F2DD-2F4A-BEBC-ABD93FC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CED5-39DA-4C4C-982E-EB14EA38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6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8B68-AC5B-0449-BBCD-29EBD378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81BB2-0794-8849-B4DB-B6066EE19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E733-A99D-F046-88B5-EBE75C00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4FA11-CD63-3C4F-BD64-390DC204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D882F-ED7F-8541-B595-E334B3D3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17060-EA8D-674B-9FBA-FC4A8317F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2C8F4-3447-FC46-8FF8-24EE51CF8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B169-3DC0-1A41-99D7-A147BC1C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D891-B36A-834C-B78E-1209E2A6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F0B8-FC22-394F-9ED0-FD35521D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CB0F-8DB0-A241-863D-53FB8D0E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2342-F7C5-C14B-B286-E2437CC69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E99C-DEB9-2545-B1EC-DA360F37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F01C-5574-F14B-B9F9-8AA9FA89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03BC-CF03-5941-BEDB-BEFDEEDF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1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3A7D-7859-8B46-A25B-26101A2D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1296-CD22-044B-B341-ABEBD0FF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E7A06-52FC-8240-9A4B-2520978D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F4A8-0505-3242-9A8C-5350D31D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0F15-E912-6A4A-812D-0CBBE1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1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C0E-AE55-9942-8467-931769C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0428-954F-E54A-BCEC-464A6DBFB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738F1-8B2C-244A-8630-951ADEDAD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ED16C-A0CF-6542-B1D6-E69DBF9A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C0B1-34C7-4E48-899E-CAC3578B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D892-1A4D-2547-855D-BFCDBBB8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945B-8A49-3D41-96EF-F9308961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8EC67-DB5C-DE41-A6FB-330469D2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8BA4-58D8-1B43-9286-48BC95AAD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E2D9E-ACCF-524F-A38F-75D03F519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FFAAC-F05C-5440-9E36-0C9A7C256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F6566-1C02-AC47-9F87-3DBC606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82096-CB6F-3241-9C20-E35C3739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CC52A-01CC-D348-9477-7BE13CFB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0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CD07-DB75-7D41-B168-DE6CFB9B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7BC76-4B6F-AB41-9079-5C27B558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7F724-7CB7-1E47-A9CD-D12BD9FB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D299B-61F2-0F44-864B-F8F2CE9F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C7176-8073-8444-A0D8-0DF4BD3F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3439A-A5D0-4B42-B749-001570E4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05A85-A8FE-EC47-A4A8-2E67EB9F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89C9-DF54-5349-B273-16D1BDC4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3AE2-395B-AE4D-AAFB-1C534234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4CCBC-E0CB-5448-A5AF-EFE73B58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A50D2-0B02-DD43-AC58-71008110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B6353-941A-474C-BAD7-BAA72ECF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55E53-202F-4548-A8EC-20497DDF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D5DE-CC33-CD46-9B89-062722E7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A85ED-002E-0A48-A911-5F488B5A6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9F6A9-05CB-BF42-AC4C-8C301F68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48CD4-200A-F64C-8DC4-2B8F4AA8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D69A-D98E-CA40-AA7D-6CE7DE26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AF9DC-FBA9-B44C-93E1-C17D408D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E990D-CD7E-FA44-8680-99C90A3A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BEBC-CBBA-5340-BDE4-B38413AD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D0CF-BE02-954C-8F4B-6BB143BAF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779E-2592-984F-A9F7-D4D6664D2D6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F46F-F32D-AC4D-80A8-DDE010C85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84AE-C5B7-1841-A26E-24CEAC23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FFDD-B498-8D4C-BE67-6E740D6BB9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026A-2D68-A243-B2FB-56919363F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7030A0"/>
                </a:solidFill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CBD8A-EDA3-324D-8C0E-E3B15CD18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Aparna C P</a:t>
            </a:r>
          </a:p>
        </p:txBody>
      </p:sp>
    </p:spTree>
    <p:extLst>
      <p:ext uri="{BB962C8B-B14F-4D97-AF65-F5344CB8AC3E}">
        <p14:creationId xmlns:p14="http://schemas.microsoft.com/office/powerpoint/2010/main" val="142206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Strings</a:t>
            </a:r>
          </a:p>
          <a:p>
            <a:r>
              <a:rPr lang="en-IN" dirty="0">
                <a:solidFill>
                  <a:schemeClr val="accent1"/>
                </a:solidFill>
              </a:rPr>
              <a:t>Numbers</a:t>
            </a:r>
          </a:p>
          <a:p>
            <a:r>
              <a:rPr lang="en-IN" dirty="0">
                <a:solidFill>
                  <a:schemeClr val="accent1"/>
                </a:solidFill>
              </a:rPr>
              <a:t>Boolean</a:t>
            </a:r>
          </a:p>
          <a:p>
            <a:r>
              <a:rPr lang="en-IN" dirty="0">
                <a:solidFill>
                  <a:schemeClr val="accent1"/>
                </a:solidFill>
              </a:rPr>
              <a:t>Typeof</a:t>
            </a:r>
          </a:p>
          <a:p>
            <a:r>
              <a:rPr lang="en-IN" dirty="0">
                <a:solidFill>
                  <a:schemeClr val="accent1"/>
                </a:solidFill>
              </a:rPr>
              <a:t>Naming and Naming Conventions for JS Variables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Use lower case letter for variables.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Don’t start with variable data type.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Don’t use spaces.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Don’t start with numbers. But start with a letter and then alphanumeric is allowed.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Camel Case naming is followed -  eg:  myName, yourName. First letter is lower case and capital letter for the next word.</a:t>
            </a: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7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JS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var name = ”George Bush";</a:t>
            </a:r>
          </a:p>
          <a:p>
            <a:r>
              <a:rPr lang="en-IN" dirty="0">
                <a:solidFill>
                  <a:schemeClr val="accent1"/>
                </a:solidFill>
              </a:rPr>
              <a:t>var name = ‘George Bush’;</a:t>
            </a:r>
          </a:p>
          <a:p>
            <a:r>
              <a:rPr lang="en-IN" dirty="0">
                <a:solidFill>
                  <a:schemeClr val="accent1"/>
                </a:solidFill>
              </a:rPr>
              <a:t>The backslash (\) escape character turns special characters into string characters:</a:t>
            </a:r>
          </a:p>
          <a:p>
            <a:r>
              <a:rPr lang="en-IN" dirty="0">
                <a:solidFill>
                  <a:schemeClr val="accent1"/>
                </a:solidFill>
              </a:rPr>
              <a:t>var x = "The character \* is used to apply styles for the entire page.";</a:t>
            </a:r>
          </a:p>
          <a:p>
            <a:r>
              <a:rPr lang="en-IN" dirty="0">
                <a:solidFill>
                  <a:schemeClr val="accent1"/>
                </a:solidFill>
              </a:rPr>
              <a:t>var x = ”George";        Here x is a string.</a:t>
            </a:r>
          </a:p>
          <a:p>
            <a:r>
              <a:rPr lang="en-IN" dirty="0">
                <a:solidFill>
                  <a:schemeClr val="accent1"/>
                </a:solidFill>
              </a:rPr>
              <a:t>Strings can also be defined as objects with the keyword new:</a:t>
            </a:r>
          </a:p>
          <a:p>
            <a:r>
              <a:rPr lang="en-IN" dirty="0">
                <a:solidFill>
                  <a:schemeClr val="accent1"/>
                </a:solidFill>
              </a:rPr>
              <a:t>var y = new String(”George");  Here y is an object.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9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JS Strings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String Concatenation: + sign, concat.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alert (“Hello” + “World”); prints helloworld without space.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alert ( “hello” + “ “ + “World”);</a:t>
            </a:r>
          </a:p>
          <a:p>
            <a:r>
              <a:rPr lang="en-IN" dirty="0">
                <a:solidFill>
                  <a:schemeClr val="accent1"/>
                </a:solidFill>
              </a:rPr>
              <a:t>String Length</a:t>
            </a:r>
          </a:p>
          <a:p>
            <a:r>
              <a:rPr lang="en-IN" dirty="0">
                <a:solidFill>
                  <a:schemeClr val="accent1"/>
                </a:solidFill>
              </a:rPr>
              <a:t>Slicing and extracting parts of a strings.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var str = "Apple, Banana, Kiwi";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var res = str.slice(7, 13);</a:t>
            </a:r>
          </a:p>
          <a:p>
            <a:r>
              <a:rPr lang="en-IN" dirty="0">
                <a:solidFill>
                  <a:schemeClr val="accent1"/>
                </a:solidFill>
              </a:rPr>
              <a:t>slice(</a:t>
            </a:r>
            <a:r>
              <a:rPr lang="en-IN" i="1" dirty="0">
                <a:solidFill>
                  <a:schemeClr val="accent1"/>
                </a:solidFill>
              </a:rPr>
              <a:t>start</a:t>
            </a:r>
            <a:r>
              <a:rPr lang="en-IN" dirty="0">
                <a:solidFill>
                  <a:schemeClr val="accent1"/>
                </a:solidFill>
              </a:rPr>
              <a:t>, </a:t>
            </a:r>
            <a:r>
              <a:rPr lang="en-IN" i="1" dirty="0">
                <a:solidFill>
                  <a:schemeClr val="accent1"/>
                </a:solidFill>
              </a:rPr>
              <a:t>end</a:t>
            </a:r>
            <a:r>
              <a:rPr lang="en-IN" dirty="0">
                <a:solidFill>
                  <a:schemeClr val="accent1"/>
                </a:solidFill>
              </a:rPr>
              <a:t>)</a:t>
            </a:r>
          </a:p>
          <a:p>
            <a:r>
              <a:rPr lang="en-IN" dirty="0">
                <a:solidFill>
                  <a:schemeClr val="accent1"/>
                </a:solidFill>
              </a:rPr>
              <a:t>substring(</a:t>
            </a:r>
            <a:r>
              <a:rPr lang="en-IN" i="1" dirty="0">
                <a:solidFill>
                  <a:schemeClr val="accent1"/>
                </a:solidFill>
              </a:rPr>
              <a:t>start</a:t>
            </a:r>
            <a:r>
              <a:rPr lang="en-IN" dirty="0">
                <a:solidFill>
                  <a:schemeClr val="accent1"/>
                </a:solidFill>
              </a:rPr>
              <a:t>, </a:t>
            </a:r>
            <a:r>
              <a:rPr lang="en-IN" i="1" dirty="0">
                <a:solidFill>
                  <a:schemeClr val="accent1"/>
                </a:solidFill>
              </a:rPr>
              <a:t>end</a:t>
            </a:r>
            <a:r>
              <a:rPr lang="en-IN" dirty="0">
                <a:solidFill>
                  <a:schemeClr val="accent1"/>
                </a:solidFill>
              </a:rPr>
              <a:t>)</a:t>
            </a:r>
          </a:p>
          <a:p>
            <a:r>
              <a:rPr lang="en-IN" dirty="0">
                <a:solidFill>
                  <a:schemeClr val="accent1"/>
                </a:solidFill>
              </a:rPr>
              <a:t>substr(</a:t>
            </a:r>
            <a:r>
              <a:rPr lang="en-IN" i="1" dirty="0">
                <a:solidFill>
                  <a:schemeClr val="accent1"/>
                </a:solidFill>
              </a:rPr>
              <a:t>start</a:t>
            </a:r>
            <a:r>
              <a:rPr lang="en-IN" dirty="0">
                <a:solidFill>
                  <a:schemeClr val="accent1"/>
                </a:solidFill>
              </a:rPr>
              <a:t>, </a:t>
            </a:r>
            <a:r>
              <a:rPr lang="en-IN" i="1" dirty="0">
                <a:solidFill>
                  <a:schemeClr val="accent1"/>
                </a:solidFill>
              </a:rPr>
              <a:t>length</a:t>
            </a:r>
            <a:r>
              <a:rPr lang="en-IN" dirty="0">
                <a:solidFill>
                  <a:schemeClr val="accent1"/>
                </a:solidFill>
              </a:rPr>
              <a:t>)</a:t>
            </a: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Upper case and lower case of strings.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var text1 = "Hello World!";       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var text2 = text1.toUpperCase()</a:t>
            </a:r>
            <a:r>
              <a:rPr lang="en-IN" dirty="0"/>
              <a:t>;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6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var x = 10;</a:t>
            </a:r>
          </a:p>
          <a:p>
            <a:r>
              <a:rPr lang="en-IN" dirty="0">
                <a:solidFill>
                  <a:schemeClr val="accent1"/>
                </a:solidFill>
              </a:rPr>
              <a:t>var x = 0.5;</a:t>
            </a:r>
          </a:p>
          <a:p>
            <a:r>
              <a:rPr lang="en-IN" dirty="0">
                <a:solidFill>
                  <a:schemeClr val="accent1"/>
                </a:solidFill>
              </a:rPr>
              <a:t>var x = (6 + 3 * 4 / 2 -1) = ? </a:t>
            </a:r>
          </a:p>
          <a:p>
            <a:r>
              <a:rPr lang="en-IN" dirty="0">
                <a:solidFill>
                  <a:schemeClr val="accent1"/>
                </a:solidFill>
              </a:rPr>
              <a:t>Modulus</a:t>
            </a:r>
          </a:p>
          <a:p>
            <a:r>
              <a:rPr lang="en-IN" dirty="0">
                <a:solidFill>
                  <a:schemeClr val="accent1"/>
                </a:solidFill>
              </a:rPr>
              <a:t>Increment and decrement</a:t>
            </a:r>
          </a:p>
          <a:p>
            <a:r>
              <a:rPr lang="en-IN" dirty="0">
                <a:solidFill>
                  <a:schemeClr val="accent1"/>
                </a:solidFill>
              </a:rPr>
              <a:t>JavaScript uses the + operator for both addition and concatenation.</a:t>
            </a:r>
          </a:p>
          <a:p>
            <a:r>
              <a:rPr lang="en-IN" dirty="0">
                <a:solidFill>
                  <a:schemeClr val="accent1"/>
                </a:solidFill>
              </a:rPr>
              <a:t>Numbers are added. Strings are concatenated.</a:t>
            </a:r>
          </a:p>
          <a:p>
            <a:r>
              <a:rPr lang="en-IN" dirty="0">
                <a:solidFill>
                  <a:schemeClr val="accent1"/>
                </a:solidFill>
              </a:rPr>
              <a:t>Var x = 5; var y = 10; var z = x + y = ?</a:t>
            </a:r>
          </a:p>
          <a:p>
            <a:r>
              <a:rPr lang="en-IN" dirty="0">
                <a:solidFill>
                  <a:schemeClr val="accent1"/>
                </a:solidFill>
              </a:rPr>
              <a:t>Var x = “5”; var y = “10”; var z = x + y = ?</a:t>
            </a:r>
          </a:p>
          <a:p>
            <a:r>
              <a:rPr lang="en-IN" dirty="0">
                <a:solidFill>
                  <a:schemeClr val="accent1"/>
                </a:solidFill>
              </a:rPr>
              <a:t>If you add a string and a number or vice-versa, the result will be a string concatenation.</a:t>
            </a:r>
          </a:p>
          <a:p>
            <a:r>
              <a:rPr lang="en-IN" dirty="0">
                <a:solidFill>
                  <a:schemeClr val="accent1"/>
                </a:solidFill>
              </a:rPr>
              <a:t>Operators ( - , * , / ) work with strings but + does not work.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JS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toString() - Returns a number as a string.</a:t>
            </a:r>
          </a:p>
          <a:p>
            <a:r>
              <a:rPr lang="en-IN" dirty="0">
                <a:solidFill>
                  <a:schemeClr val="accent1"/>
                </a:solidFill>
              </a:rPr>
              <a:t>tofixed() – Returns number of decimals specified.</a:t>
            </a:r>
          </a:p>
          <a:p>
            <a:r>
              <a:rPr lang="en-IN" dirty="0">
                <a:solidFill>
                  <a:schemeClr val="accent1"/>
                </a:solidFill>
              </a:rPr>
              <a:t>JavaScript Math Object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Math.PI,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Math.round(x),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Math.pow(2,5),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Math.sqrt(16),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Math.random()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Math.floor(Math.random() * 100) + 1; This returns a random integer from 1 to 100</a:t>
            </a:r>
            <a:br>
              <a:rPr lang="en-IN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3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B9DAF3-1B25-E04F-B324-E142D86EA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770854"/>
              </p:ext>
            </p:extLst>
          </p:nvPr>
        </p:nvGraphicFramePr>
        <p:xfrm>
          <a:off x="642939" y="1600200"/>
          <a:ext cx="10698582" cy="4959237"/>
        </p:xfrm>
        <a:graphic>
          <a:graphicData uri="http://schemas.openxmlformats.org/drawingml/2006/table">
            <a:tbl>
              <a:tblPr firstRow="1" bandRow="1"/>
              <a:tblGrid>
                <a:gridCol w="1692551">
                  <a:extLst>
                    <a:ext uri="{9D8B030D-6E8A-4147-A177-3AD203B41FA5}">
                      <a16:colId xmlns:a16="http://schemas.microsoft.com/office/drawing/2014/main" val="1095323510"/>
                    </a:ext>
                  </a:extLst>
                </a:gridCol>
                <a:gridCol w="7313480">
                  <a:extLst>
                    <a:ext uri="{9D8B030D-6E8A-4147-A177-3AD203B41FA5}">
                      <a16:colId xmlns:a16="http://schemas.microsoft.com/office/drawing/2014/main" val="2949265244"/>
                    </a:ext>
                  </a:extLst>
                </a:gridCol>
                <a:gridCol w="1692551">
                  <a:extLst>
                    <a:ext uri="{9D8B030D-6E8A-4147-A177-3AD203B41FA5}">
                      <a16:colId xmlns:a16="http://schemas.microsoft.com/office/drawing/2014/main" val="71474315"/>
                    </a:ext>
                  </a:extLst>
                </a:gridCol>
              </a:tblGrid>
              <a:tr h="431617"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solidFill>
                            <a:srgbClr val="0070C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solidFill>
                            <a:srgbClr val="0070C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solidFill>
                            <a:srgbClr val="0070C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8976"/>
                  </a:ext>
                </a:extLst>
              </a:tr>
              <a:tr h="43161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==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Equal to</a:t>
                      </a: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: true if the operands are equal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5==5; //true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17967"/>
                  </a:ext>
                </a:extLst>
              </a:tr>
              <a:tr h="43161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!=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Not equal to</a:t>
                      </a: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: true if the operands are not equal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5!=5; //false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01499"/>
                  </a:ext>
                </a:extLst>
              </a:tr>
              <a:tr h="43161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===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Strict equal to</a:t>
                      </a: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: true if the operands are equal and of the same type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5==='5'; //false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60324"/>
                  </a:ext>
                </a:extLst>
              </a:tr>
              <a:tr h="663816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!==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Strict not equal to</a:t>
                      </a: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: true if the operands are equal but of different type or not equal at all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5!=='5'; //true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80750"/>
                  </a:ext>
                </a:extLst>
              </a:tr>
              <a:tr h="43161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&gt;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Greater than</a:t>
                      </a: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: true if the left operand is greater than the right operand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3&gt;2; //true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730740"/>
                  </a:ext>
                </a:extLst>
              </a:tr>
              <a:tr h="663816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&gt;=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Greater than or equal to</a:t>
                      </a: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: true if the left operand is greater than or equal to the right operand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3&gt;=3; //true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34805"/>
                  </a:ext>
                </a:extLst>
              </a:tr>
              <a:tr h="43161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&lt;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Less than</a:t>
                      </a: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: true if the left operand is less than the right operand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3&lt;2; //false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84878"/>
                  </a:ext>
                </a:extLst>
              </a:tr>
              <a:tr h="663816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&lt;=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Less than or equal to</a:t>
                      </a: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: true if the left operand is less than or equal to the right operand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</a:rPr>
                        <a:t>2&lt;=2; //true</a:t>
                      </a:r>
                    </a:p>
                  </a:txBody>
                  <a:tcPr marL="151650" marR="151650" marT="75824" marB="75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0162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JS  Comparison</a:t>
            </a:r>
          </a:p>
        </p:txBody>
      </p:sp>
    </p:spTree>
    <p:extLst>
      <p:ext uri="{BB962C8B-B14F-4D97-AF65-F5344CB8AC3E}">
        <p14:creationId xmlns:p14="http://schemas.microsoft.com/office/powerpoint/2010/main" val="374084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JS 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7325"/>
            <a:ext cx="10710863" cy="471963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In real life, a TV is an object.</a:t>
            </a:r>
          </a:p>
          <a:p>
            <a:r>
              <a:rPr lang="en-IN" dirty="0">
                <a:solidFill>
                  <a:srgbClr val="0070C0"/>
                </a:solidFill>
              </a:rPr>
              <a:t>A car has properties like model and size, and methods like start and stop.</a:t>
            </a:r>
          </a:p>
          <a:p>
            <a:r>
              <a:rPr lang="en-IN" dirty="0">
                <a:solidFill>
                  <a:srgbClr val="0070C0"/>
                </a:solidFill>
              </a:rPr>
              <a:t>The name:values pairs in JavaScript objects are called properties. </a:t>
            </a:r>
          </a:p>
          <a:p>
            <a:r>
              <a:rPr lang="en-IN" dirty="0">
                <a:solidFill>
                  <a:srgbClr val="0070C0"/>
                </a:solidFill>
              </a:rPr>
              <a:t>Accessing values: </a:t>
            </a:r>
            <a:r>
              <a:rPr lang="en-IN" i="1" dirty="0">
                <a:solidFill>
                  <a:srgbClr val="0070C0"/>
                </a:solidFill>
              </a:rPr>
              <a:t>objectName.propertyName</a:t>
            </a:r>
          </a:p>
          <a:p>
            <a:r>
              <a:rPr lang="en-IN" i="1" dirty="0">
                <a:solidFill>
                  <a:srgbClr val="0070C0"/>
                </a:solidFill>
              </a:rPr>
              <a:t>Object methods :</a:t>
            </a:r>
          </a:p>
          <a:p>
            <a:pPr fontAlgn="t"/>
            <a:r>
              <a:rPr lang="en-IN" dirty="0">
                <a:solidFill>
                  <a:srgbClr val="0070C0"/>
                </a:solidFill>
              </a:rPr>
              <a:t>fullName: function() {return this.firstName + " " + this.lastName;}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2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JS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7325"/>
            <a:ext cx="10710863" cy="471963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An HTML event can be something the browser does, or something a user does.</a:t>
            </a:r>
          </a:p>
          <a:p>
            <a:r>
              <a:rPr lang="en-IN" dirty="0">
                <a:solidFill>
                  <a:srgbClr val="0070C0"/>
                </a:solidFill>
              </a:rPr>
              <a:t>Here are some examples of HTML events: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An HTML web page has finished loading.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An HTML input field was changed or hovered on.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An HTML button was clicked.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0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7325"/>
            <a:ext cx="10710863" cy="47196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function </a:t>
            </a:r>
            <a:r>
              <a:rPr lang="en-IN" i="1" dirty="0">
                <a:solidFill>
                  <a:srgbClr val="0070C0"/>
                </a:solidFill>
              </a:rPr>
              <a:t>name</a:t>
            </a:r>
            <a:r>
              <a:rPr lang="en-IN" dirty="0">
                <a:solidFill>
                  <a:srgbClr val="0070C0"/>
                </a:solidFill>
              </a:rPr>
              <a:t>(</a:t>
            </a:r>
            <a:r>
              <a:rPr lang="en-IN" i="1" dirty="0">
                <a:solidFill>
                  <a:srgbClr val="0070C0"/>
                </a:solidFill>
              </a:rPr>
              <a:t>parameter1, parameter2, parameter3</a:t>
            </a:r>
            <a:r>
              <a:rPr lang="en-IN" dirty="0">
                <a:solidFill>
                  <a:srgbClr val="0070C0"/>
                </a:solidFill>
              </a:rPr>
              <a:t>) {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  // </a:t>
            </a:r>
            <a:r>
              <a:rPr lang="en-IN" i="1" dirty="0">
                <a:solidFill>
                  <a:srgbClr val="0070C0"/>
                </a:solidFill>
              </a:rPr>
              <a:t>code to be executed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return value;	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</a:p>
          <a:p>
            <a:r>
              <a:rPr lang="en-IN" dirty="0">
                <a:solidFill>
                  <a:srgbClr val="0070C0"/>
                </a:solidFill>
              </a:rPr>
              <a:t>Arguments are passed from the invoking function.</a:t>
            </a:r>
          </a:p>
          <a:p>
            <a:r>
              <a:rPr lang="en-IN" dirty="0">
                <a:solidFill>
                  <a:srgbClr val="0070C0"/>
                </a:solidFill>
              </a:rPr>
              <a:t>The () Operator Invokes the Function</a:t>
            </a:r>
          </a:p>
          <a:p>
            <a:r>
              <a:rPr lang="en-IN" dirty="0">
                <a:solidFill>
                  <a:srgbClr val="0070C0"/>
                </a:solidFill>
              </a:rPr>
              <a:t>Functions Used as Variable Values</a:t>
            </a:r>
          </a:p>
          <a:p>
            <a:r>
              <a:rPr lang="en-IN" dirty="0">
                <a:solidFill>
                  <a:srgbClr val="0070C0"/>
                </a:solidFill>
              </a:rPr>
              <a:t>Variables declared within a JavaScript function, become </a:t>
            </a:r>
            <a:r>
              <a:rPr lang="en-IN" b="1" dirty="0">
                <a:solidFill>
                  <a:srgbClr val="0070C0"/>
                </a:solidFill>
              </a:rPr>
              <a:t>LOCAL</a:t>
            </a:r>
            <a:r>
              <a:rPr lang="en-IN" dirty="0">
                <a:solidFill>
                  <a:srgbClr val="0070C0"/>
                </a:solidFill>
              </a:rPr>
              <a:t> to the function. It can only be accessed from within the function.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2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JS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7325"/>
            <a:ext cx="10710863" cy="47196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JS Arrays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var </a:t>
            </a:r>
            <a:r>
              <a:rPr lang="en-IN" i="1" dirty="0">
                <a:solidFill>
                  <a:srgbClr val="0070C0"/>
                </a:solidFill>
              </a:rPr>
              <a:t>array_name</a:t>
            </a:r>
            <a:r>
              <a:rPr lang="en-IN" dirty="0">
                <a:solidFill>
                  <a:srgbClr val="0070C0"/>
                </a:solidFill>
              </a:rPr>
              <a:t> = [</a:t>
            </a:r>
            <a:r>
              <a:rPr lang="en-IN" i="1" dirty="0">
                <a:solidFill>
                  <a:srgbClr val="0070C0"/>
                </a:solidFill>
              </a:rPr>
              <a:t>item1</a:t>
            </a:r>
            <a:r>
              <a:rPr lang="en-IN" dirty="0">
                <a:solidFill>
                  <a:srgbClr val="0070C0"/>
                </a:solidFill>
              </a:rPr>
              <a:t>, </a:t>
            </a:r>
            <a:r>
              <a:rPr lang="en-IN" i="1" dirty="0">
                <a:solidFill>
                  <a:srgbClr val="0070C0"/>
                </a:solidFill>
              </a:rPr>
              <a:t>item2</a:t>
            </a:r>
            <a:r>
              <a:rPr lang="en-IN" dirty="0">
                <a:solidFill>
                  <a:srgbClr val="0070C0"/>
                </a:solidFill>
              </a:rPr>
              <a:t>, ...];   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Array indexes start with 0.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[0] is the first element. [1] is the second element.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Arrays are Objects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Access the Full Array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You can have objects in an Array. You can have functions in an Array. You can have arrays in an Array.</a:t>
            </a:r>
          </a:p>
          <a:p>
            <a:r>
              <a:rPr lang="en-IN" dirty="0">
                <a:solidFill>
                  <a:srgbClr val="0070C0"/>
                </a:solidFill>
              </a:rPr>
              <a:t>Array Property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Length property.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Adding – Push, Pop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Splice , delete , slice</a:t>
            </a:r>
          </a:p>
        </p:txBody>
      </p:sp>
    </p:spTree>
    <p:extLst>
      <p:ext uri="{BB962C8B-B14F-4D97-AF65-F5344CB8AC3E}">
        <p14:creationId xmlns:p14="http://schemas.microsoft.com/office/powerpoint/2010/main" val="50923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 HTML to define the content of web pages.</a:t>
            </a:r>
          </a:p>
          <a:p>
            <a:r>
              <a:rPr lang="en-IN" dirty="0">
                <a:solidFill>
                  <a:schemeClr val="accent1"/>
                </a:solidFill>
              </a:rPr>
              <a:t> CSS to specify the layout of web pages.</a:t>
            </a:r>
          </a:p>
          <a:p>
            <a:r>
              <a:rPr lang="en-IN" dirty="0">
                <a:solidFill>
                  <a:schemeClr val="accent1"/>
                </a:solidFill>
              </a:rPr>
              <a:t> JavaScript to program the behaviour of web pages.</a:t>
            </a:r>
          </a:p>
          <a:p>
            <a:r>
              <a:rPr lang="en-IN" dirty="0">
                <a:solidFill>
                  <a:schemeClr val="accent1"/>
                </a:solidFill>
              </a:rPr>
              <a:t>Without JS web does not work. </a:t>
            </a:r>
            <a:r>
              <a:rPr lang="en-US" dirty="0">
                <a:solidFill>
                  <a:schemeClr val="accent1"/>
                </a:solidFill>
              </a:rPr>
              <a:t>One can disable JS in chrome and check the websites like twitter and cnn.net that work but you tube and Netflix don’t work.</a:t>
            </a:r>
          </a:p>
          <a:p>
            <a:r>
              <a:rPr lang="en-IN" b="1" dirty="0">
                <a:solidFill>
                  <a:schemeClr val="accent1"/>
                </a:solidFill>
              </a:rPr>
              <a:t>Brenden Eich,  </a:t>
            </a:r>
            <a:r>
              <a:rPr lang="en-IN" dirty="0">
                <a:solidFill>
                  <a:schemeClr val="accent1"/>
                </a:solidFill>
              </a:rPr>
              <a:t>found JavaScript in 1995.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Mocha, Live Script, Jscript, ECMA standardized JS called as ECMA Script.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JS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7325"/>
            <a:ext cx="10710863" cy="4719638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for (</a:t>
            </a:r>
            <a:r>
              <a:rPr lang="en-IN" i="1" dirty="0">
                <a:solidFill>
                  <a:srgbClr val="0070C0"/>
                </a:solidFill>
              </a:rPr>
              <a:t>statement 1</a:t>
            </a:r>
            <a:r>
              <a:rPr lang="en-IN" dirty="0">
                <a:solidFill>
                  <a:srgbClr val="0070C0"/>
                </a:solidFill>
              </a:rPr>
              <a:t>;</a:t>
            </a:r>
            <a:r>
              <a:rPr lang="en-IN" i="1" dirty="0">
                <a:solidFill>
                  <a:srgbClr val="0070C0"/>
                </a:solidFill>
              </a:rPr>
              <a:t> statement 2</a:t>
            </a:r>
            <a:r>
              <a:rPr lang="en-IN" dirty="0">
                <a:solidFill>
                  <a:srgbClr val="0070C0"/>
                </a:solidFill>
              </a:rPr>
              <a:t>;</a:t>
            </a:r>
            <a:r>
              <a:rPr lang="en-IN" i="1" dirty="0">
                <a:solidFill>
                  <a:srgbClr val="0070C0"/>
                </a:solidFill>
              </a:rPr>
              <a:t> statement 3</a:t>
            </a:r>
            <a:r>
              <a:rPr lang="en-IN" dirty="0">
                <a:solidFill>
                  <a:srgbClr val="0070C0"/>
                </a:solidFill>
              </a:rPr>
              <a:t>) {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  // </a:t>
            </a:r>
            <a:r>
              <a:rPr lang="en-IN" i="1" dirty="0">
                <a:solidFill>
                  <a:srgbClr val="0070C0"/>
                </a:solidFill>
              </a:rPr>
              <a:t>code block to be executed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Statement 1</a:t>
            </a:r>
            <a:r>
              <a:rPr lang="en-IN" dirty="0">
                <a:solidFill>
                  <a:srgbClr val="0070C0"/>
                </a:solidFill>
              </a:rPr>
              <a:t> is executed (one time) before the execution of the code block.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Statement 2</a:t>
            </a:r>
            <a:r>
              <a:rPr lang="en-IN" dirty="0">
                <a:solidFill>
                  <a:srgbClr val="0070C0"/>
                </a:solidFill>
              </a:rPr>
              <a:t> defines the condition for executing the code block.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Statement 3</a:t>
            </a:r>
            <a:r>
              <a:rPr lang="en-IN" dirty="0">
                <a:solidFill>
                  <a:srgbClr val="0070C0"/>
                </a:solidFill>
              </a:rPr>
              <a:t> is executed (every time) after the code block has been executed.</a:t>
            </a:r>
          </a:p>
          <a:p>
            <a:r>
              <a:rPr lang="en-IN" dirty="0">
                <a:solidFill>
                  <a:srgbClr val="0070C0"/>
                </a:solidFill>
              </a:rPr>
              <a:t>The For/In Loop</a:t>
            </a:r>
          </a:p>
          <a:p>
            <a:pPr marL="457212" lvl="1" indent="0">
              <a:buNone/>
            </a:pPr>
            <a:r>
              <a:rPr lang="en-IN" dirty="0">
                <a:solidFill>
                  <a:srgbClr val="0070C0"/>
                </a:solidFill>
              </a:rPr>
              <a:t>for (variable in iterable) {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  // </a:t>
            </a:r>
            <a:r>
              <a:rPr lang="en-IN" i="1" dirty="0">
                <a:solidFill>
                  <a:srgbClr val="0070C0"/>
                </a:solidFill>
              </a:rPr>
              <a:t>code block to be executed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The </a:t>
            </a:r>
            <a:r>
              <a:rPr lang="en-IN" b="1" dirty="0">
                <a:solidFill>
                  <a:srgbClr val="0070C0"/>
                </a:solidFill>
              </a:rPr>
              <a:t>for in</a:t>
            </a:r>
            <a:r>
              <a:rPr lang="en-IN" dirty="0">
                <a:solidFill>
                  <a:srgbClr val="0070C0"/>
                </a:solidFill>
              </a:rPr>
              <a:t> loop iterates over a </a:t>
            </a:r>
            <a:r>
              <a:rPr lang="en-IN" b="1" dirty="0">
                <a:solidFill>
                  <a:srgbClr val="0070C0"/>
                </a:solidFill>
              </a:rPr>
              <a:t>person</a:t>
            </a:r>
            <a:r>
              <a:rPr lang="en-IN" dirty="0">
                <a:solidFill>
                  <a:srgbClr val="0070C0"/>
                </a:solidFill>
              </a:rPr>
              <a:t> object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Each iteration returns a </a:t>
            </a:r>
            <a:r>
              <a:rPr lang="en-IN" b="1" dirty="0">
                <a:solidFill>
                  <a:srgbClr val="0070C0"/>
                </a:solidFill>
              </a:rPr>
              <a:t>key</a:t>
            </a:r>
            <a:r>
              <a:rPr lang="en-IN" dirty="0">
                <a:solidFill>
                  <a:srgbClr val="0070C0"/>
                </a:solidFill>
              </a:rPr>
              <a:t> (x)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The key is used to access the </a:t>
            </a:r>
            <a:r>
              <a:rPr lang="en-IN" b="1" dirty="0">
                <a:solidFill>
                  <a:srgbClr val="0070C0"/>
                </a:solidFill>
              </a:rPr>
              <a:t>value</a:t>
            </a:r>
            <a:r>
              <a:rPr lang="en-IN" dirty="0">
                <a:solidFill>
                  <a:srgbClr val="0070C0"/>
                </a:solidFill>
              </a:rPr>
              <a:t> of the key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The value of the key is </a:t>
            </a:r>
            <a:r>
              <a:rPr lang="en-IN" b="1" dirty="0">
                <a:solidFill>
                  <a:srgbClr val="0070C0"/>
                </a:solidFill>
              </a:rPr>
              <a:t>person[x]</a:t>
            </a:r>
          </a:p>
          <a:p>
            <a:r>
              <a:rPr lang="en-IN" dirty="0">
                <a:solidFill>
                  <a:srgbClr val="0070C0"/>
                </a:solidFill>
              </a:rPr>
              <a:t>The For/Of Loop</a:t>
            </a:r>
          </a:p>
          <a:p>
            <a:pPr marL="457212" lvl="1" indent="0">
              <a:buNone/>
            </a:pPr>
            <a:r>
              <a:rPr lang="en-IN" dirty="0">
                <a:solidFill>
                  <a:srgbClr val="0070C0"/>
                </a:solidFill>
              </a:rPr>
              <a:t>for (variable of iterable) {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  // </a:t>
            </a:r>
            <a:r>
              <a:rPr lang="en-IN" i="1" dirty="0">
                <a:solidFill>
                  <a:srgbClr val="0070C0"/>
                </a:solidFill>
              </a:rPr>
              <a:t>code block to be executed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  <a:br>
              <a:rPr lang="en-IN" dirty="0"/>
            </a:b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8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JS while loop and do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7325"/>
            <a:ext cx="10710863" cy="47196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while (</a:t>
            </a:r>
            <a:r>
              <a:rPr lang="en-IN" i="1" dirty="0">
                <a:solidFill>
                  <a:srgbClr val="0070C0"/>
                </a:solidFill>
              </a:rPr>
              <a:t>condition</a:t>
            </a:r>
            <a:r>
              <a:rPr lang="en-IN" dirty="0">
                <a:solidFill>
                  <a:srgbClr val="0070C0"/>
                </a:solidFill>
              </a:rPr>
              <a:t>) {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  // code block to be executed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</a:p>
          <a:p>
            <a:r>
              <a:rPr lang="en-IN" dirty="0">
                <a:solidFill>
                  <a:srgbClr val="0070C0"/>
                </a:solidFill>
              </a:rPr>
              <a:t>do {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  // code block to be executed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while (</a:t>
            </a:r>
            <a:r>
              <a:rPr lang="en-IN" i="1" dirty="0">
                <a:solidFill>
                  <a:srgbClr val="0070C0"/>
                </a:solidFill>
              </a:rPr>
              <a:t>condition</a:t>
            </a:r>
            <a:r>
              <a:rPr lang="en-IN" dirty="0">
                <a:solidFill>
                  <a:srgbClr val="0070C0"/>
                </a:solidFill>
              </a:rPr>
              <a:t>);</a:t>
            </a:r>
            <a:br>
              <a:rPr lang="en-IN" dirty="0">
                <a:solidFill>
                  <a:srgbClr val="0070C0"/>
                </a:solidFill>
              </a:rPr>
            </a:br>
            <a:br>
              <a:rPr lang="en-IN" dirty="0">
                <a:solidFill>
                  <a:srgbClr val="0070C0"/>
                </a:solidFill>
              </a:rPr>
            </a:br>
            <a:br>
              <a:rPr lang="en-IN" dirty="0"/>
            </a:b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7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JS Fibonacci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7325"/>
            <a:ext cx="10710863" cy="47196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0, 1, 1, 2, 3, 5, 8,….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90260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Document Object Model -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383030"/>
            <a:ext cx="10710863" cy="4793933"/>
          </a:xfrm>
        </p:spPr>
        <p:txBody>
          <a:bodyPr>
            <a:normAutofit/>
          </a:bodyPr>
          <a:lstStyle/>
          <a:p>
            <a:br>
              <a:rPr lang="en-IN" dirty="0">
                <a:solidFill>
                  <a:srgbClr val="0070C0"/>
                </a:solidFill>
              </a:rPr>
            </a:br>
            <a:br>
              <a:rPr lang="en-IN" dirty="0"/>
            </a:b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274D75-5971-8249-AA91-349252FA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468810"/>
            <a:ext cx="10058400" cy="4662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760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Document Object Model -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383030"/>
            <a:ext cx="10710863" cy="47939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When a web page is loaded, the browser creates a Document Object Model of the page.</a:t>
            </a:r>
          </a:p>
          <a:p>
            <a:r>
              <a:rPr lang="en-IN" dirty="0">
                <a:solidFill>
                  <a:schemeClr val="accent1"/>
                </a:solidFill>
              </a:rPr>
              <a:t>The HTML DOM model is constructed as a tree of Objects.</a:t>
            </a:r>
          </a:p>
          <a:p>
            <a:r>
              <a:rPr lang="en-IN" dirty="0">
                <a:solidFill>
                  <a:schemeClr val="accent1"/>
                </a:solidFill>
              </a:rPr>
              <a:t>With the object model, JavaScript gets 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change all the HTML elements in the page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change all the HTML attributes in the page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change all the CSS styles in the page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remove existing HTML elements and attributes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add new HTML elements and attributes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react to all existing HTML events in the page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create new HTML events in the page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54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Document Object Model -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383030"/>
            <a:ext cx="10710863" cy="47939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Properties 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innerHTML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color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firstChild</a:t>
            </a:r>
          </a:p>
          <a:p>
            <a:r>
              <a:rPr lang="en-IN" dirty="0">
                <a:solidFill>
                  <a:srgbClr val="0070C0"/>
                </a:solidFill>
              </a:rPr>
              <a:t>Methods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click();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appendChild();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setAttribute();</a:t>
            </a:r>
          </a:p>
          <a:p>
            <a:pPr lvl="1"/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443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Document Object Model -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383030"/>
            <a:ext cx="10710863" cy="479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Get Selectors or Finding elements: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document.querySelector(</a:t>
            </a:r>
            <a:r>
              <a:rPr lang="en-IN" i="1" dirty="0">
                <a:solidFill>
                  <a:schemeClr val="accent1"/>
                </a:solidFill>
              </a:rPr>
              <a:t>CSS selectors</a:t>
            </a:r>
            <a:r>
              <a:rPr lang="en-IN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document.querySelectorAll(</a:t>
            </a:r>
            <a:r>
              <a:rPr lang="en-IN" i="1" dirty="0">
                <a:solidFill>
                  <a:schemeClr val="accent1"/>
                </a:solidFill>
              </a:rPr>
              <a:t>CSS selectors</a:t>
            </a:r>
            <a:r>
              <a:rPr lang="en-IN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document.getElementsByTagName(</a:t>
            </a:r>
            <a:r>
              <a:rPr lang="en-IN" i="1" dirty="0">
                <a:solidFill>
                  <a:schemeClr val="accent1"/>
                </a:solidFill>
              </a:rPr>
              <a:t>tagname</a:t>
            </a:r>
            <a:r>
              <a:rPr lang="en-IN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document.getElementById(</a:t>
            </a:r>
            <a:r>
              <a:rPr lang="en-IN" i="1" dirty="0">
                <a:solidFill>
                  <a:schemeClr val="accent1"/>
                </a:solidFill>
              </a:rPr>
              <a:t>id</a:t>
            </a:r>
            <a:r>
              <a:rPr lang="en-IN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document.getElementByClassName(“.btn”);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4971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6D6C5-4542-CF43-9CFF-32C5A7FB7357}"/>
              </a:ext>
            </a:extLst>
          </p:cNvPr>
          <p:cNvSpPr txBox="1"/>
          <p:nvPr/>
        </p:nvSpPr>
        <p:spPr>
          <a:xfrm>
            <a:off x="642938" y="546169"/>
            <a:ext cx="10698582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Document Object Model -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AB8-6DD4-0C4E-AD9C-B25E8E96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383030"/>
            <a:ext cx="10710863" cy="479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Manipulating style, text and behaviour: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document.getElementById("myDIV").classList.add("mystyle”);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document.getElementById("myDIV").classList.remove("mystyle");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document.getElementById(”myDIV").classList.toggle("newClassName");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Document.getElementByID(“myDiv”).innerHTML;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Document.getElementByID(“myDiv”).</a:t>
            </a:r>
            <a:r>
              <a:rPr lang="en-IN" dirty="0" err="1">
                <a:solidFill>
                  <a:schemeClr val="accent1"/>
                </a:solidFill>
              </a:rPr>
              <a:t>textContent</a:t>
            </a:r>
            <a:r>
              <a:rPr lang="en-IN" dirty="0">
                <a:solidFill>
                  <a:schemeClr val="accent1"/>
                </a:solidFill>
              </a:rPr>
              <a:t>;</a:t>
            </a:r>
          </a:p>
          <a:p>
            <a:r>
              <a:rPr lang="en-IN" dirty="0">
                <a:solidFill>
                  <a:schemeClr val="accent1"/>
                </a:solidFill>
              </a:rPr>
              <a:t>Manipulating document attributes: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document.querySelector(“a”);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document.querySelector(“a”).attributes;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document.querySelector(“a”).</a:t>
            </a:r>
            <a:r>
              <a:rPr lang="en-IN" dirty="0" err="1">
                <a:solidFill>
                  <a:schemeClr val="accent1"/>
                </a:solidFill>
              </a:rPr>
              <a:t>getAttribute</a:t>
            </a:r>
            <a:r>
              <a:rPr lang="en-IN" dirty="0">
                <a:solidFill>
                  <a:schemeClr val="accent1"/>
                </a:solidFill>
              </a:rPr>
              <a:t>(“</a:t>
            </a:r>
            <a:r>
              <a:rPr lang="en-IN" dirty="0" err="1">
                <a:solidFill>
                  <a:schemeClr val="accent1"/>
                </a:solidFill>
              </a:rPr>
              <a:t>href</a:t>
            </a:r>
            <a:r>
              <a:rPr lang="en-IN" dirty="0">
                <a:solidFill>
                  <a:schemeClr val="accent1"/>
                </a:solidFill>
              </a:rPr>
              <a:t>”);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document.querySelector(“a”).</a:t>
            </a:r>
            <a:r>
              <a:rPr lang="en-IN" dirty="0" err="1">
                <a:solidFill>
                  <a:schemeClr val="accent1"/>
                </a:solidFill>
              </a:rPr>
              <a:t>setAttribute</a:t>
            </a:r>
            <a:r>
              <a:rPr lang="en-IN" dirty="0">
                <a:solidFill>
                  <a:schemeClr val="accent1"/>
                </a:solidFill>
              </a:rPr>
              <a:t>(“</a:t>
            </a:r>
            <a:r>
              <a:rPr lang="en-IN" dirty="0" err="1">
                <a:solidFill>
                  <a:schemeClr val="accent1"/>
                </a:solidFill>
              </a:rPr>
              <a:t>href</a:t>
            </a:r>
            <a:r>
              <a:rPr lang="en-IN" dirty="0">
                <a:solidFill>
                  <a:schemeClr val="accent1"/>
                </a:solidFill>
              </a:rPr>
              <a:t>”,”</a:t>
            </a:r>
            <a:r>
              <a:rPr lang="en-IN" dirty="0" err="1">
                <a:solidFill>
                  <a:schemeClr val="accent1"/>
                </a:solidFill>
              </a:rPr>
              <a:t>www.</a:t>
            </a:r>
            <a:r>
              <a:rPr lang="en-IN" err="1">
                <a:solidFill>
                  <a:schemeClr val="accent1"/>
                </a:solidFill>
              </a:rPr>
              <a:t>cnn</a:t>
            </a:r>
            <a:r>
              <a:rPr lang="en-IN">
                <a:solidFill>
                  <a:schemeClr val="accent1"/>
                </a:solidFill>
              </a:rPr>
              <a:t>.net”);</a:t>
            </a:r>
            <a:endParaRPr lang="en-IN" dirty="0">
              <a:solidFill>
                <a:schemeClr val="accent1"/>
              </a:solidFill>
            </a:endParaRP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pPr lvl="1"/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5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ECMAScript is the official name of the language.</a:t>
            </a:r>
          </a:p>
          <a:p>
            <a:r>
              <a:rPr lang="en-IN" dirty="0">
                <a:solidFill>
                  <a:schemeClr val="accent1"/>
                </a:solidFill>
              </a:rPr>
              <a:t>Versions of JavaScript: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The Original JavaScript ES1 ES2 ES3 (1997-1999)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The First Main Revision ES5 (2009)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The Second Revision ES6 (2015)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The Yearly Additions (2016, 2017, 2018)</a:t>
            </a:r>
          </a:p>
          <a:p>
            <a:r>
              <a:rPr lang="en-IN" dirty="0">
                <a:solidFill>
                  <a:schemeClr val="accent1"/>
                </a:solidFill>
              </a:rPr>
              <a:t>JavaScript frameworks and libraries, such as Ember, Angular, React, and Vue, have been developed to allow powerful and complicated web and mobile applications.</a:t>
            </a:r>
          </a:p>
          <a:p>
            <a:r>
              <a:rPr lang="en-IN" dirty="0">
                <a:solidFill>
                  <a:schemeClr val="accent1"/>
                </a:solidFill>
              </a:rPr>
              <a:t>The term </a:t>
            </a:r>
            <a:r>
              <a:rPr lang="en-IN" b="1" dirty="0">
                <a:solidFill>
                  <a:schemeClr val="accent1"/>
                </a:solidFill>
              </a:rPr>
              <a:t>vanilla</a:t>
            </a:r>
            <a:r>
              <a:rPr lang="en-IN" dirty="0">
                <a:solidFill>
                  <a:schemeClr val="accent1"/>
                </a:solidFill>
              </a:rPr>
              <a:t> script is used to refer to the pure </a:t>
            </a:r>
            <a:r>
              <a:rPr lang="en-IN" b="1" dirty="0">
                <a:solidFill>
                  <a:schemeClr val="accent1"/>
                </a:solidFill>
              </a:rPr>
              <a:t>JavaScript</a:t>
            </a:r>
            <a:r>
              <a:rPr lang="en-IN" dirty="0">
                <a:solidFill>
                  <a:schemeClr val="accent1"/>
                </a:solidFill>
              </a:rPr>
              <a:t> (or we can say plain </a:t>
            </a:r>
            <a:r>
              <a:rPr lang="en-IN" b="1" dirty="0">
                <a:solidFill>
                  <a:schemeClr val="accent1"/>
                </a:solidFill>
              </a:rPr>
              <a:t>JavaScript</a:t>
            </a:r>
            <a:r>
              <a:rPr lang="en-IN" dirty="0">
                <a:solidFill>
                  <a:schemeClr val="accent1"/>
                </a:solidFill>
              </a:rPr>
              <a:t>) without any type of additional library.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9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D5DE0-0FD2-4849-BBFE-B5C409FC2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" t="-647" r="-123" b="647"/>
          <a:stretch/>
        </p:blipFill>
        <p:spPr>
          <a:xfrm>
            <a:off x="838199" y="1310482"/>
            <a:ext cx="10653119" cy="423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6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AJAX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 AJAX – Asynchronous JavaScript and XML.</a:t>
            </a:r>
          </a:p>
          <a:p>
            <a:r>
              <a:rPr lang="en-IN" sz="1600" u="sng" dirty="0">
                <a:solidFill>
                  <a:schemeClr val="accent1"/>
                </a:solidFill>
              </a:rPr>
              <a:t>https://upload.wikimedia.org/wikipedia/commons/0/0b/Ajax-vergleich-en.svg</a:t>
            </a:r>
          </a:p>
          <a:p>
            <a:r>
              <a:rPr lang="en-IN" dirty="0">
                <a:solidFill>
                  <a:schemeClr val="accent1"/>
                </a:solidFill>
              </a:rPr>
              <a:t>AJAX is not a programming language.</a:t>
            </a:r>
          </a:p>
          <a:p>
            <a:r>
              <a:rPr lang="en-IN" dirty="0">
                <a:solidFill>
                  <a:schemeClr val="accent1"/>
                </a:solidFill>
              </a:rPr>
              <a:t>AJAX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Update a web page without reloading the page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Request and receive data from a server - after the page has loaded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Send data to a server - in the background</a:t>
            </a:r>
          </a:p>
          <a:p>
            <a:r>
              <a:rPr lang="en-IN" dirty="0">
                <a:solidFill>
                  <a:schemeClr val="accent1"/>
                </a:solidFill>
              </a:rPr>
              <a:t>AJAX just uses a combination of: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A browser built-in XMLHttpRequest object (to request data from a web server)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JavaScript and HTML DOM (to display or use the data)</a:t>
            </a:r>
            <a:br>
              <a:rPr lang="en-IN" dirty="0"/>
            </a:br>
            <a:endParaRPr lang="en-IN" dirty="0"/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6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JS Methods – alert(), confirm(), prompt()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 alert() - The alert() method displays an alert box with a specified message and an OK button.</a:t>
            </a:r>
          </a:p>
          <a:p>
            <a:r>
              <a:rPr lang="en-IN" dirty="0">
                <a:solidFill>
                  <a:schemeClr val="accent1"/>
                </a:solidFill>
              </a:rPr>
              <a:t>confirm() - The confirm() method displays a dialog box with a specified message, along with an OK and a Cancel button.</a:t>
            </a:r>
          </a:p>
          <a:p>
            <a:pPr marL="457211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The confirm() method returns true if the user clicked "OK", and false otherwise.</a:t>
            </a:r>
          </a:p>
          <a:p>
            <a:r>
              <a:rPr lang="en-IN" dirty="0">
                <a:solidFill>
                  <a:schemeClr val="accent1"/>
                </a:solidFill>
              </a:rPr>
              <a:t>prompt() - The confirm() method returns true if the user clicked "OK", and false otherwise.</a:t>
            </a:r>
          </a:p>
          <a:p>
            <a:r>
              <a:rPr lang="en-IN" dirty="0">
                <a:solidFill>
                  <a:schemeClr val="accent1"/>
                </a:solidFill>
              </a:rPr>
              <a:t>MDN Docs, W3Schools and other resources.</a:t>
            </a:r>
          </a:p>
          <a:p>
            <a:r>
              <a:rPr lang="en-IN" dirty="0">
                <a:solidFill>
                  <a:schemeClr val="accent1"/>
                </a:solidFill>
              </a:rPr>
              <a:t>Open view, developer tools and JS console. 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JS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JS is written using the &lt;script&gt; tag.</a:t>
            </a:r>
          </a:p>
          <a:p>
            <a:r>
              <a:rPr lang="en-IN" dirty="0">
                <a:solidFill>
                  <a:schemeClr val="accent1"/>
                </a:solidFill>
              </a:rPr>
              <a:t>JS can be placed inside the &lt;head&gt; or &lt;body&gt; section of HTML.</a:t>
            </a:r>
          </a:p>
          <a:p>
            <a:r>
              <a:rPr lang="en-IN" dirty="0">
                <a:solidFill>
                  <a:schemeClr val="accent1"/>
                </a:solidFill>
              </a:rPr>
              <a:t>External JS can also be used to separate HTML and JS, speed up the page load and easier to maintain.</a:t>
            </a:r>
          </a:p>
        </p:txBody>
      </p:sp>
    </p:spTree>
    <p:extLst>
      <p:ext uri="{BB962C8B-B14F-4D97-AF65-F5344CB8AC3E}">
        <p14:creationId xmlns:p14="http://schemas.microsoft.com/office/powerpoint/2010/main" val="215528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JS Output and 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The JavaScript output can be written by using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 innerHTML.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document.write().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window.alert().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console.log().</a:t>
            </a: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Commenting is done by // for a single line</a:t>
            </a:r>
          </a:p>
          <a:p>
            <a:r>
              <a:rPr lang="en-IN" dirty="0">
                <a:solidFill>
                  <a:schemeClr val="accent1"/>
                </a:solidFill>
              </a:rPr>
              <a:t>For multiple line commenting use </a:t>
            </a:r>
          </a:p>
          <a:p>
            <a:pPr marL="457211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/* This line </a:t>
            </a:r>
          </a:p>
          <a:p>
            <a:pPr marL="457211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Is commented. Check</a:t>
            </a:r>
          </a:p>
          <a:p>
            <a:pPr marL="457211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this */</a:t>
            </a: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8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076-9EEC-8E4B-AFE3-26AE8756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633497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0C2C-AD2D-9C4E-A1EB-DF1A67F6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79095"/>
            <a:ext cx="10515600" cy="49978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var  x = 3 + 2;</a:t>
            </a:r>
          </a:p>
          <a:p>
            <a:r>
              <a:rPr lang="en-IN" dirty="0">
                <a:solidFill>
                  <a:schemeClr val="accent1"/>
                </a:solidFill>
              </a:rPr>
              <a:t>var name = “aparna”;</a:t>
            </a:r>
          </a:p>
          <a:p>
            <a:r>
              <a:rPr lang="en-IN" dirty="0">
                <a:solidFill>
                  <a:schemeClr val="accent1"/>
                </a:solidFill>
              </a:rPr>
              <a:t>var address = “main5”;</a:t>
            </a:r>
          </a:p>
          <a:p>
            <a:r>
              <a:rPr lang="es-ES" dirty="0">
                <a:solidFill>
                  <a:schemeClr val="accent1"/>
                </a:solidFill>
              </a:rPr>
              <a:t>var x = 5; var y = 10; var z= x + y; alert(z);</a:t>
            </a:r>
          </a:p>
          <a:p>
            <a:r>
              <a:rPr lang="en-IN" dirty="0">
                <a:solidFill>
                  <a:schemeClr val="accent1"/>
                </a:solidFill>
              </a:rPr>
              <a:t>Other types of variables are const and let.</a:t>
            </a:r>
          </a:p>
          <a:p>
            <a:r>
              <a:rPr lang="en-IN" dirty="0">
                <a:solidFill>
                  <a:schemeClr val="accent1"/>
                </a:solidFill>
              </a:rPr>
              <a:t>Let and const have block scope.</a:t>
            </a:r>
          </a:p>
          <a:p>
            <a:r>
              <a:rPr lang="en-IN" dirty="0">
                <a:solidFill>
                  <a:schemeClr val="accent1"/>
                </a:solidFill>
              </a:rPr>
              <a:t>Const has to be declared and initialized at the same time and cannot be assigned to any other value.</a:t>
            </a:r>
          </a:p>
        </p:txBody>
      </p:sp>
    </p:spTree>
    <p:extLst>
      <p:ext uri="{BB962C8B-B14F-4D97-AF65-F5344CB8AC3E}">
        <p14:creationId xmlns:p14="http://schemas.microsoft.com/office/powerpoint/2010/main" val="422191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1176</Words>
  <Application>Microsoft Macintosh PowerPoint</Application>
  <PresentationFormat>Widescreen</PresentationFormat>
  <Paragraphs>250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JavaScript</vt:lpstr>
      <vt:lpstr>Introduction to JavaScript</vt:lpstr>
      <vt:lpstr>Introduction to JavaScript</vt:lpstr>
      <vt:lpstr>Introduction to JavaScript</vt:lpstr>
      <vt:lpstr>AJAX </vt:lpstr>
      <vt:lpstr>JS Methods – alert(), confirm(), prompt()</vt:lpstr>
      <vt:lpstr>JS Placement</vt:lpstr>
      <vt:lpstr>JS Output and Commenting</vt:lpstr>
      <vt:lpstr>JS Variables</vt:lpstr>
      <vt:lpstr>JS Data Types</vt:lpstr>
      <vt:lpstr>JS Strings</vt:lpstr>
      <vt:lpstr>JS Strings Methods</vt:lpstr>
      <vt:lpstr>JS Numbers</vt:lpstr>
      <vt:lpstr>JS Number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Sriram Chandrasekaran</dc:creator>
  <cp:lastModifiedBy>Sriram Chandrasekaran</cp:lastModifiedBy>
  <cp:revision>33</cp:revision>
  <dcterms:created xsi:type="dcterms:W3CDTF">2021-02-23T01:12:38Z</dcterms:created>
  <dcterms:modified xsi:type="dcterms:W3CDTF">2021-03-01T02:10:50Z</dcterms:modified>
</cp:coreProperties>
</file>