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69D3F-1602-44E9-94C6-5864FB0A687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C6EA-9677-4306-B1D0-DD460239A6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1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34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1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99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39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52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6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8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36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02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79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7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3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9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22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6A53390-A760-49F0-BACA-463310273A0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4D9087-3E99-4401-A90F-C76FEDD7A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7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8E6A-705D-E6F6-0F90-A1B8DC1F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968" y="998520"/>
            <a:ext cx="8825658" cy="2677648"/>
          </a:xfrm>
        </p:spPr>
        <p:txBody>
          <a:bodyPr/>
          <a:lstStyle/>
          <a:p>
            <a:r>
              <a:rPr lang="en-IN" b="0" i="0" dirty="0">
                <a:effectLst/>
                <a:latin typeface="fkGroteskNeue"/>
              </a:rPr>
              <a:t>Sales Analysis Report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62FBA-572C-20D7-140D-C0AF2511E47B}"/>
              </a:ext>
            </a:extLst>
          </p:cNvPr>
          <p:cNvSpPr txBox="1"/>
          <p:nvPr/>
        </p:nvSpPr>
        <p:spPr>
          <a:xfrm>
            <a:off x="5250426" y="3676168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By- Kumari Aparna</a:t>
            </a:r>
          </a:p>
        </p:txBody>
      </p:sp>
    </p:spTree>
    <p:extLst>
      <p:ext uri="{BB962C8B-B14F-4D97-AF65-F5344CB8AC3E}">
        <p14:creationId xmlns:p14="http://schemas.microsoft.com/office/powerpoint/2010/main" val="417097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8EE19-E947-DE0B-9306-A698B67C6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8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92B7BA-83FB-5073-9BCB-49B696B7A43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80877796"/>
              </p:ext>
            </p:extLst>
          </p:nvPr>
        </p:nvGraphicFramePr>
        <p:xfrm>
          <a:off x="452284" y="833694"/>
          <a:ext cx="351011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58">
                  <a:extLst>
                    <a:ext uri="{9D8B030D-6E8A-4147-A177-3AD203B41FA5}">
                      <a16:colId xmlns:a16="http://schemas.microsoft.com/office/drawing/2014/main" val="1225249128"/>
                    </a:ext>
                  </a:extLst>
                </a:gridCol>
                <a:gridCol w="1755058">
                  <a:extLst>
                    <a:ext uri="{9D8B030D-6E8A-4147-A177-3AD203B41FA5}">
                      <a16:colId xmlns:a16="http://schemas.microsoft.com/office/drawing/2014/main" val="2683111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7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 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1,561.09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Quantity Sold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 37,873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76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Profit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fkGroteskNeue"/>
                        </a:rPr>
                        <a:t>2,86,397.02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64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22,97,200.86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234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BC085D-F0AC-DA7D-5D8B-7EC54BF87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68975"/>
              </p:ext>
            </p:extLst>
          </p:nvPr>
        </p:nvGraphicFramePr>
        <p:xfrm>
          <a:off x="452283" y="3154107"/>
          <a:ext cx="3510117" cy="249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039">
                  <a:extLst>
                    <a:ext uri="{9D8B030D-6E8A-4147-A177-3AD203B41FA5}">
                      <a16:colId xmlns:a16="http://schemas.microsoft.com/office/drawing/2014/main" val="2271218483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4130051507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169103417"/>
                    </a:ext>
                  </a:extLst>
                </a:gridCol>
              </a:tblGrid>
              <a:tr h="837372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Customer segment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No ( million)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14660"/>
                  </a:ext>
                </a:extLst>
              </a:tr>
              <a:tr h="485144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Consumer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 1.16M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50.55%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53532"/>
                  </a:ext>
                </a:extLst>
              </a:tr>
              <a:tr h="485144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Corporate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 0.71M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30.74%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519747"/>
                  </a:ext>
                </a:extLst>
              </a:tr>
              <a:tr h="691132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Home Office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 0.43M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18.7%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895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5AC6A7-D1E5-C367-903A-0F971B3B8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757451"/>
              </p:ext>
            </p:extLst>
          </p:nvPr>
        </p:nvGraphicFramePr>
        <p:xfrm>
          <a:off x="4064000" y="833693"/>
          <a:ext cx="351667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336">
                  <a:extLst>
                    <a:ext uri="{9D8B030D-6E8A-4147-A177-3AD203B41FA5}">
                      <a16:colId xmlns:a16="http://schemas.microsoft.com/office/drawing/2014/main" val="1862936989"/>
                    </a:ext>
                  </a:extLst>
                </a:gridCol>
                <a:gridCol w="1758336">
                  <a:extLst>
                    <a:ext uri="{9D8B030D-6E8A-4147-A177-3AD203B41FA5}">
                      <a16:colId xmlns:a16="http://schemas.microsoft.com/office/drawing/2014/main" val="2026558561"/>
                    </a:ext>
                  </a:extLst>
                </a:gridCol>
              </a:tblGrid>
              <a:tr h="53086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31387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Phones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206.97K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21184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Chairs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189.24K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31426"/>
                  </a:ext>
                </a:extLst>
              </a:tr>
              <a:tr h="53086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Tables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149.53K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4207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A65CF1-0212-DD89-6B14-462733510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82111"/>
              </p:ext>
            </p:extLst>
          </p:nvPr>
        </p:nvGraphicFramePr>
        <p:xfrm>
          <a:off x="4063999" y="3154107"/>
          <a:ext cx="3516672" cy="249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224">
                  <a:extLst>
                    <a:ext uri="{9D8B030D-6E8A-4147-A177-3AD203B41FA5}">
                      <a16:colId xmlns:a16="http://schemas.microsoft.com/office/drawing/2014/main" val="3706241236"/>
                    </a:ext>
                  </a:extLst>
                </a:gridCol>
                <a:gridCol w="1172224">
                  <a:extLst>
                    <a:ext uri="{9D8B030D-6E8A-4147-A177-3AD203B41FA5}">
                      <a16:colId xmlns:a16="http://schemas.microsoft.com/office/drawing/2014/main" val="3389234344"/>
                    </a:ext>
                  </a:extLst>
                </a:gridCol>
                <a:gridCol w="1172224">
                  <a:extLst>
                    <a:ext uri="{9D8B030D-6E8A-4147-A177-3AD203B41FA5}">
                      <a16:colId xmlns:a16="http://schemas.microsoft.com/office/drawing/2014/main" val="4188733136"/>
                    </a:ext>
                  </a:extLst>
                </a:gridCol>
              </a:tblGrid>
              <a:tr h="578553">
                <a:tc>
                  <a:txBody>
                    <a:bodyPr/>
                    <a:lstStyle/>
                    <a:p>
                      <a:r>
                        <a:rPr lang="en-IN" dirty="0"/>
                        <a:t>Top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46849"/>
                  </a:ext>
                </a:extLst>
              </a:tr>
              <a:tr h="578553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California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 457.69K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19.92%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44959"/>
                  </a:ext>
                </a:extLst>
              </a:tr>
              <a:tr h="578553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New York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310.77K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fkGroteskNeue"/>
                        </a:rPr>
                        <a:t>13.51%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82353"/>
                  </a:ext>
                </a:extLst>
              </a:tr>
              <a:tr h="578553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Texas: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170.97K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fkGroteskNeue"/>
                        </a:rPr>
                        <a:t>7.41%)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4452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900AB4-79C2-26C4-319D-AFB8029F4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23772"/>
              </p:ext>
            </p:extLst>
          </p:nvPr>
        </p:nvGraphicFramePr>
        <p:xfrm>
          <a:off x="7682272" y="841476"/>
          <a:ext cx="405744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481">
                  <a:extLst>
                    <a:ext uri="{9D8B030D-6E8A-4147-A177-3AD203B41FA5}">
                      <a16:colId xmlns:a16="http://schemas.microsoft.com/office/drawing/2014/main" val="979739661"/>
                    </a:ext>
                  </a:extLst>
                </a:gridCol>
                <a:gridCol w="1352481">
                  <a:extLst>
                    <a:ext uri="{9D8B030D-6E8A-4147-A177-3AD203B41FA5}">
                      <a16:colId xmlns:a16="http://schemas.microsoft.com/office/drawing/2014/main" val="1256302722"/>
                    </a:ext>
                  </a:extLst>
                </a:gridCol>
                <a:gridCol w="1352481">
                  <a:extLst>
                    <a:ext uri="{9D8B030D-6E8A-4147-A177-3AD203B41FA5}">
                      <a16:colId xmlns:a16="http://schemas.microsoft.com/office/drawing/2014/main" val="206922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0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East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 725.46K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31.55%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8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West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678.78K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effectLst/>
                          <a:latin typeface="fkGroteskNeue"/>
                        </a:rPr>
                        <a:t>29.55%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73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Central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501K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21.81%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3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391.46K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fkGroteskNeue"/>
                        </a:rPr>
                        <a:t>17.04%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7496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55B3EB6-386F-BAA5-7C5B-BE9C8A9FDCF8}"/>
              </a:ext>
            </a:extLst>
          </p:cNvPr>
          <p:cNvSpPr txBox="1"/>
          <p:nvPr/>
        </p:nvSpPr>
        <p:spPr>
          <a:xfrm>
            <a:off x="7749386" y="3184980"/>
            <a:ext cx="3923214" cy="283154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600" b="1" i="0" u="sng" dirty="0">
                <a:effectLst/>
                <a:latin typeface="fkGrotesk"/>
              </a:rPr>
              <a:t>Insights &amp; Recommendation</a:t>
            </a:r>
            <a:r>
              <a:rPr lang="en-US" sz="1600" b="0" i="0" dirty="0">
                <a:effectLst/>
                <a:latin typeface="fkGrotesk"/>
              </a:rPr>
              <a:t>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fkGroteskNeue"/>
              </a:rPr>
              <a:t>California and New York are the leading states for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fkGroteskNeue"/>
              </a:rPr>
              <a:t>Phones and Chairs are the highest-selling sub-categories.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fkGroteskNeue"/>
              </a:rPr>
              <a:t>Consumer segment and East region drive the majority of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fkGroteskNeue"/>
              </a:rPr>
              <a:t>Consider focusing marketing efforts on top-performing states, segments, and sub-categories for maximum impact.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C5656-F9F0-95F1-D73F-40B6611F5124}"/>
              </a:ext>
            </a:extLst>
          </p:cNvPr>
          <p:cNvSpPr txBox="1"/>
          <p:nvPr/>
        </p:nvSpPr>
        <p:spPr>
          <a:xfrm>
            <a:off x="3883742" y="77330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33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02FC-254E-9152-DA1D-C622516AC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3115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143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Century Gothic</vt:lpstr>
      <vt:lpstr>fkGrotesk</vt:lpstr>
      <vt:lpstr>fkGroteskNeue</vt:lpstr>
      <vt:lpstr>Times New Roman</vt:lpstr>
      <vt:lpstr>Wingdings 3</vt:lpstr>
      <vt:lpstr>Ion Boardroom</vt:lpstr>
      <vt:lpstr>Sales Analysis Report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Kumari Aparna</dc:creator>
  <cp:lastModifiedBy>Kumari Aparna</cp:lastModifiedBy>
  <cp:revision>1</cp:revision>
  <dcterms:created xsi:type="dcterms:W3CDTF">2025-04-25T15:03:23Z</dcterms:created>
  <dcterms:modified xsi:type="dcterms:W3CDTF">2025-04-25T15:44:32Z</dcterms:modified>
</cp:coreProperties>
</file>