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6"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32"/>
    <p:restoredTop sz="94513"/>
  </p:normalViewPr>
  <p:slideViewPr>
    <p:cSldViewPr snapToGrid="0">
      <p:cViewPr varScale="1">
        <p:scale>
          <a:sx n="102" d="100"/>
          <a:sy n="102" d="100"/>
        </p:scale>
        <p:origin x="216"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9297C-E3F0-2C33-DE1A-10E3F7EBC0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7D7155-E8D1-CC3F-7F39-E8BC11F643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CC8E7B-7B42-77DE-09B2-7E7CF08E019E}"/>
              </a:ext>
            </a:extLst>
          </p:cNvPr>
          <p:cNvSpPr>
            <a:spLocks noGrp="1"/>
          </p:cNvSpPr>
          <p:nvPr>
            <p:ph type="dt" sz="half" idx="10"/>
          </p:nvPr>
        </p:nvSpPr>
        <p:spPr/>
        <p:txBody>
          <a:bodyPr/>
          <a:lstStyle/>
          <a:p>
            <a:fld id="{A7EDFDF9-28C1-8D4B-847B-F761DAED07BD}" type="datetimeFigureOut">
              <a:rPr lang="en-US" smtClean="0"/>
              <a:t>4/19/25</a:t>
            </a:fld>
            <a:endParaRPr lang="en-US"/>
          </a:p>
        </p:txBody>
      </p:sp>
      <p:sp>
        <p:nvSpPr>
          <p:cNvPr id="5" name="Footer Placeholder 4">
            <a:extLst>
              <a:ext uri="{FF2B5EF4-FFF2-40B4-BE49-F238E27FC236}">
                <a16:creationId xmlns:a16="http://schemas.microsoft.com/office/drawing/2014/main" id="{F1A7410C-1009-7D8D-5AD5-E8B58A7FBC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6130E6-5FBF-248C-7F1F-83B180AED2A8}"/>
              </a:ext>
            </a:extLst>
          </p:cNvPr>
          <p:cNvSpPr>
            <a:spLocks noGrp="1"/>
          </p:cNvSpPr>
          <p:nvPr>
            <p:ph type="sldNum" sz="quarter" idx="12"/>
          </p:nvPr>
        </p:nvSpPr>
        <p:spPr/>
        <p:txBody>
          <a:bodyPr/>
          <a:lstStyle/>
          <a:p>
            <a:fld id="{862AD048-D5AE-FF41-9E72-C86431FE8832}" type="slidenum">
              <a:rPr lang="en-US" smtClean="0"/>
              <a:t>‹#›</a:t>
            </a:fld>
            <a:endParaRPr lang="en-US"/>
          </a:p>
        </p:txBody>
      </p:sp>
    </p:spTree>
    <p:extLst>
      <p:ext uri="{BB962C8B-B14F-4D97-AF65-F5344CB8AC3E}">
        <p14:creationId xmlns:p14="http://schemas.microsoft.com/office/powerpoint/2010/main" val="2918698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A83-73CF-F4AB-BD10-83B315EC96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D3B063-DFD8-B7B1-9CB7-CE46F94E10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503CBB-1169-DB4F-87E0-D55169300A15}"/>
              </a:ext>
            </a:extLst>
          </p:cNvPr>
          <p:cNvSpPr>
            <a:spLocks noGrp="1"/>
          </p:cNvSpPr>
          <p:nvPr>
            <p:ph type="dt" sz="half" idx="10"/>
          </p:nvPr>
        </p:nvSpPr>
        <p:spPr/>
        <p:txBody>
          <a:bodyPr/>
          <a:lstStyle/>
          <a:p>
            <a:fld id="{A7EDFDF9-28C1-8D4B-847B-F761DAED07BD}" type="datetimeFigureOut">
              <a:rPr lang="en-US" smtClean="0"/>
              <a:t>4/19/25</a:t>
            </a:fld>
            <a:endParaRPr lang="en-US"/>
          </a:p>
        </p:txBody>
      </p:sp>
      <p:sp>
        <p:nvSpPr>
          <p:cNvPr id="5" name="Footer Placeholder 4">
            <a:extLst>
              <a:ext uri="{FF2B5EF4-FFF2-40B4-BE49-F238E27FC236}">
                <a16:creationId xmlns:a16="http://schemas.microsoft.com/office/drawing/2014/main" id="{99D9CA43-CC09-201F-DAC4-97C4E2528F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ADEFAF-4D7B-9A14-FB9D-809F2BCCE384}"/>
              </a:ext>
            </a:extLst>
          </p:cNvPr>
          <p:cNvSpPr>
            <a:spLocks noGrp="1"/>
          </p:cNvSpPr>
          <p:nvPr>
            <p:ph type="sldNum" sz="quarter" idx="12"/>
          </p:nvPr>
        </p:nvSpPr>
        <p:spPr/>
        <p:txBody>
          <a:bodyPr/>
          <a:lstStyle/>
          <a:p>
            <a:fld id="{862AD048-D5AE-FF41-9E72-C86431FE8832}" type="slidenum">
              <a:rPr lang="en-US" smtClean="0"/>
              <a:t>‹#›</a:t>
            </a:fld>
            <a:endParaRPr lang="en-US"/>
          </a:p>
        </p:txBody>
      </p:sp>
    </p:spTree>
    <p:extLst>
      <p:ext uri="{BB962C8B-B14F-4D97-AF65-F5344CB8AC3E}">
        <p14:creationId xmlns:p14="http://schemas.microsoft.com/office/powerpoint/2010/main" val="3716465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DA742D-CBF3-230A-C60F-5B7F317CA1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C2EE58-15E7-6E56-D2BC-8226005568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5A6F2A-E345-81D4-536E-625F4FCB4DF6}"/>
              </a:ext>
            </a:extLst>
          </p:cNvPr>
          <p:cNvSpPr>
            <a:spLocks noGrp="1"/>
          </p:cNvSpPr>
          <p:nvPr>
            <p:ph type="dt" sz="half" idx="10"/>
          </p:nvPr>
        </p:nvSpPr>
        <p:spPr/>
        <p:txBody>
          <a:bodyPr/>
          <a:lstStyle/>
          <a:p>
            <a:fld id="{A7EDFDF9-28C1-8D4B-847B-F761DAED07BD}" type="datetimeFigureOut">
              <a:rPr lang="en-US" smtClean="0"/>
              <a:t>4/19/25</a:t>
            </a:fld>
            <a:endParaRPr lang="en-US"/>
          </a:p>
        </p:txBody>
      </p:sp>
      <p:sp>
        <p:nvSpPr>
          <p:cNvPr id="5" name="Footer Placeholder 4">
            <a:extLst>
              <a:ext uri="{FF2B5EF4-FFF2-40B4-BE49-F238E27FC236}">
                <a16:creationId xmlns:a16="http://schemas.microsoft.com/office/drawing/2014/main" id="{75EBF617-740B-2E3A-B625-AB015B7FD9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3ECA3-3D04-BACE-0887-8B612D89497A}"/>
              </a:ext>
            </a:extLst>
          </p:cNvPr>
          <p:cNvSpPr>
            <a:spLocks noGrp="1"/>
          </p:cNvSpPr>
          <p:nvPr>
            <p:ph type="sldNum" sz="quarter" idx="12"/>
          </p:nvPr>
        </p:nvSpPr>
        <p:spPr/>
        <p:txBody>
          <a:bodyPr/>
          <a:lstStyle/>
          <a:p>
            <a:fld id="{862AD048-D5AE-FF41-9E72-C86431FE8832}" type="slidenum">
              <a:rPr lang="en-US" smtClean="0"/>
              <a:t>‹#›</a:t>
            </a:fld>
            <a:endParaRPr lang="en-US"/>
          </a:p>
        </p:txBody>
      </p:sp>
    </p:spTree>
    <p:extLst>
      <p:ext uri="{BB962C8B-B14F-4D97-AF65-F5344CB8AC3E}">
        <p14:creationId xmlns:p14="http://schemas.microsoft.com/office/powerpoint/2010/main" val="418810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9D73B-3C40-2A3E-3392-188B8DEB3C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CF8B55-E801-E806-4BD3-9C49DFE7A1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8FA47D-36BA-6F93-BD36-C63CDEF094F8}"/>
              </a:ext>
            </a:extLst>
          </p:cNvPr>
          <p:cNvSpPr>
            <a:spLocks noGrp="1"/>
          </p:cNvSpPr>
          <p:nvPr>
            <p:ph type="dt" sz="half" idx="10"/>
          </p:nvPr>
        </p:nvSpPr>
        <p:spPr/>
        <p:txBody>
          <a:bodyPr/>
          <a:lstStyle/>
          <a:p>
            <a:fld id="{A7EDFDF9-28C1-8D4B-847B-F761DAED07BD}" type="datetimeFigureOut">
              <a:rPr lang="en-US" smtClean="0"/>
              <a:t>4/19/25</a:t>
            </a:fld>
            <a:endParaRPr lang="en-US"/>
          </a:p>
        </p:txBody>
      </p:sp>
      <p:sp>
        <p:nvSpPr>
          <p:cNvPr id="5" name="Footer Placeholder 4">
            <a:extLst>
              <a:ext uri="{FF2B5EF4-FFF2-40B4-BE49-F238E27FC236}">
                <a16:creationId xmlns:a16="http://schemas.microsoft.com/office/drawing/2014/main" id="{EE3CB96E-3221-72C0-F84C-C6AB21A6E7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F1A74F-2FCE-F4CE-BB8C-9D32C4DE1150}"/>
              </a:ext>
            </a:extLst>
          </p:cNvPr>
          <p:cNvSpPr>
            <a:spLocks noGrp="1"/>
          </p:cNvSpPr>
          <p:nvPr>
            <p:ph type="sldNum" sz="quarter" idx="12"/>
          </p:nvPr>
        </p:nvSpPr>
        <p:spPr/>
        <p:txBody>
          <a:bodyPr/>
          <a:lstStyle/>
          <a:p>
            <a:fld id="{862AD048-D5AE-FF41-9E72-C86431FE8832}" type="slidenum">
              <a:rPr lang="en-US" smtClean="0"/>
              <a:t>‹#›</a:t>
            </a:fld>
            <a:endParaRPr lang="en-US"/>
          </a:p>
        </p:txBody>
      </p:sp>
    </p:spTree>
    <p:extLst>
      <p:ext uri="{BB962C8B-B14F-4D97-AF65-F5344CB8AC3E}">
        <p14:creationId xmlns:p14="http://schemas.microsoft.com/office/powerpoint/2010/main" val="2765131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FD18F-2B68-D16D-6880-F2EBE23EB7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5C7004-57D2-EA9C-1011-4BF9B201C4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0A3B02-B360-18DA-9FE4-4956EC09ACA5}"/>
              </a:ext>
            </a:extLst>
          </p:cNvPr>
          <p:cNvSpPr>
            <a:spLocks noGrp="1"/>
          </p:cNvSpPr>
          <p:nvPr>
            <p:ph type="dt" sz="half" idx="10"/>
          </p:nvPr>
        </p:nvSpPr>
        <p:spPr/>
        <p:txBody>
          <a:bodyPr/>
          <a:lstStyle/>
          <a:p>
            <a:fld id="{A7EDFDF9-28C1-8D4B-847B-F761DAED07BD}" type="datetimeFigureOut">
              <a:rPr lang="en-US" smtClean="0"/>
              <a:t>4/19/25</a:t>
            </a:fld>
            <a:endParaRPr lang="en-US"/>
          </a:p>
        </p:txBody>
      </p:sp>
      <p:sp>
        <p:nvSpPr>
          <p:cNvPr id="5" name="Footer Placeholder 4">
            <a:extLst>
              <a:ext uri="{FF2B5EF4-FFF2-40B4-BE49-F238E27FC236}">
                <a16:creationId xmlns:a16="http://schemas.microsoft.com/office/drawing/2014/main" id="{890145DE-C034-842C-597A-63A2B19D12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E2B781-342B-D43B-8474-AA21E67B8DBC}"/>
              </a:ext>
            </a:extLst>
          </p:cNvPr>
          <p:cNvSpPr>
            <a:spLocks noGrp="1"/>
          </p:cNvSpPr>
          <p:nvPr>
            <p:ph type="sldNum" sz="quarter" idx="12"/>
          </p:nvPr>
        </p:nvSpPr>
        <p:spPr/>
        <p:txBody>
          <a:bodyPr/>
          <a:lstStyle/>
          <a:p>
            <a:fld id="{862AD048-D5AE-FF41-9E72-C86431FE8832}" type="slidenum">
              <a:rPr lang="en-US" smtClean="0"/>
              <a:t>‹#›</a:t>
            </a:fld>
            <a:endParaRPr lang="en-US"/>
          </a:p>
        </p:txBody>
      </p:sp>
    </p:spTree>
    <p:extLst>
      <p:ext uri="{BB962C8B-B14F-4D97-AF65-F5344CB8AC3E}">
        <p14:creationId xmlns:p14="http://schemas.microsoft.com/office/powerpoint/2010/main" val="1448745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0825D-114B-9F76-0111-E4D95AA0BA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E34F47-55DD-FF5B-1019-DF4ED0D0C4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5DB0B8-F46D-26F9-EA19-182FFA7C5B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C2EA4A-BA6A-A994-7002-1AF3D6A49F0E}"/>
              </a:ext>
            </a:extLst>
          </p:cNvPr>
          <p:cNvSpPr>
            <a:spLocks noGrp="1"/>
          </p:cNvSpPr>
          <p:nvPr>
            <p:ph type="dt" sz="half" idx="10"/>
          </p:nvPr>
        </p:nvSpPr>
        <p:spPr/>
        <p:txBody>
          <a:bodyPr/>
          <a:lstStyle/>
          <a:p>
            <a:fld id="{A7EDFDF9-28C1-8D4B-847B-F761DAED07BD}" type="datetimeFigureOut">
              <a:rPr lang="en-US" smtClean="0"/>
              <a:t>4/19/25</a:t>
            </a:fld>
            <a:endParaRPr lang="en-US"/>
          </a:p>
        </p:txBody>
      </p:sp>
      <p:sp>
        <p:nvSpPr>
          <p:cNvPr id="6" name="Footer Placeholder 5">
            <a:extLst>
              <a:ext uri="{FF2B5EF4-FFF2-40B4-BE49-F238E27FC236}">
                <a16:creationId xmlns:a16="http://schemas.microsoft.com/office/drawing/2014/main" id="{A690EC13-FB08-859E-38DC-1F5417D35D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4DD932-A80A-70F9-0C62-B7C16DAE854C}"/>
              </a:ext>
            </a:extLst>
          </p:cNvPr>
          <p:cNvSpPr>
            <a:spLocks noGrp="1"/>
          </p:cNvSpPr>
          <p:nvPr>
            <p:ph type="sldNum" sz="quarter" idx="12"/>
          </p:nvPr>
        </p:nvSpPr>
        <p:spPr/>
        <p:txBody>
          <a:bodyPr/>
          <a:lstStyle/>
          <a:p>
            <a:fld id="{862AD048-D5AE-FF41-9E72-C86431FE8832}" type="slidenum">
              <a:rPr lang="en-US" smtClean="0"/>
              <a:t>‹#›</a:t>
            </a:fld>
            <a:endParaRPr lang="en-US"/>
          </a:p>
        </p:txBody>
      </p:sp>
    </p:spTree>
    <p:extLst>
      <p:ext uri="{BB962C8B-B14F-4D97-AF65-F5344CB8AC3E}">
        <p14:creationId xmlns:p14="http://schemas.microsoft.com/office/powerpoint/2010/main" val="2890115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CBE37-1713-9358-E8CB-C08AD695A5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8095CF-DDA7-4FAB-A01C-B4CED7582D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AF5237-A406-6F86-9F82-7FAEA9E0D9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DF1690-9FA3-9F98-2161-B53B494BB5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9A2ABF-A1DA-B6F8-C69E-3FA547812A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19BE2E-26A4-FE44-D387-2094D0EF2DCC}"/>
              </a:ext>
            </a:extLst>
          </p:cNvPr>
          <p:cNvSpPr>
            <a:spLocks noGrp="1"/>
          </p:cNvSpPr>
          <p:nvPr>
            <p:ph type="dt" sz="half" idx="10"/>
          </p:nvPr>
        </p:nvSpPr>
        <p:spPr/>
        <p:txBody>
          <a:bodyPr/>
          <a:lstStyle/>
          <a:p>
            <a:fld id="{A7EDFDF9-28C1-8D4B-847B-F761DAED07BD}" type="datetimeFigureOut">
              <a:rPr lang="en-US" smtClean="0"/>
              <a:t>4/19/25</a:t>
            </a:fld>
            <a:endParaRPr lang="en-US"/>
          </a:p>
        </p:txBody>
      </p:sp>
      <p:sp>
        <p:nvSpPr>
          <p:cNvPr id="8" name="Footer Placeholder 7">
            <a:extLst>
              <a:ext uri="{FF2B5EF4-FFF2-40B4-BE49-F238E27FC236}">
                <a16:creationId xmlns:a16="http://schemas.microsoft.com/office/drawing/2014/main" id="{1EB7C682-AAFC-AD28-56D3-47AD284592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EBC2F5-B8D9-C03B-AE0E-2DDBE1669DFE}"/>
              </a:ext>
            </a:extLst>
          </p:cNvPr>
          <p:cNvSpPr>
            <a:spLocks noGrp="1"/>
          </p:cNvSpPr>
          <p:nvPr>
            <p:ph type="sldNum" sz="quarter" idx="12"/>
          </p:nvPr>
        </p:nvSpPr>
        <p:spPr/>
        <p:txBody>
          <a:bodyPr/>
          <a:lstStyle/>
          <a:p>
            <a:fld id="{862AD048-D5AE-FF41-9E72-C86431FE8832}" type="slidenum">
              <a:rPr lang="en-US" smtClean="0"/>
              <a:t>‹#›</a:t>
            </a:fld>
            <a:endParaRPr lang="en-US"/>
          </a:p>
        </p:txBody>
      </p:sp>
    </p:spTree>
    <p:extLst>
      <p:ext uri="{BB962C8B-B14F-4D97-AF65-F5344CB8AC3E}">
        <p14:creationId xmlns:p14="http://schemas.microsoft.com/office/powerpoint/2010/main" val="2227821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D35E5-0B95-E7AC-A360-75C987FFCF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51DEA3-D410-68BE-76CD-ECD8431B0529}"/>
              </a:ext>
            </a:extLst>
          </p:cNvPr>
          <p:cNvSpPr>
            <a:spLocks noGrp="1"/>
          </p:cNvSpPr>
          <p:nvPr>
            <p:ph type="dt" sz="half" idx="10"/>
          </p:nvPr>
        </p:nvSpPr>
        <p:spPr/>
        <p:txBody>
          <a:bodyPr/>
          <a:lstStyle/>
          <a:p>
            <a:fld id="{A7EDFDF9-28C1-8D4B-847B-F761DAED07BD}" type="datetimeFigureOut">
              <a:rPr lang="en-US" smtClean="0"/>
              <a:t>4/19/25</a:t>
            </a:fld>
            <a:endParaRPr lang="en-US"/>
          </a:p>
        </p:txBody>
      </p:sp>
      <p:sp>
        <p:nvSpPr>
          <p:cNvPr id="4" name="Footer Placeholder 3">
            <a:extLst>
              <a:ext uri="{FF2B5EF4-FFF2-40B4-BE49-F238E27FC236}">
                <a16:creationId xmlns:a16="http://schemas.microsoft.com/office/drawing/2014/main" id="{2C561D56-1637-322F-6311-6D9A3EF5A3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EDFC26-A5B5-8FB7-A3C9-EDF11DC156E5}"/>
              </a:ext>
            </a:extLst>
          </p:cNvPr>
          <p:cNvSpPr>
            <a:spLocks noGrp="1"/>
          </p:cNvSpPr>
          <p:nvPr>
            <p:ph type="sldNum" sz="quarter" idx="12"/>
          </p:nvPr>
        </p:nvSpPr>
        <p:spPr/>
        <p:txBody>
          <a:bodyPr/>
          <a:lstStyle/>
          <a:p>
            <a:fld id="{862AD048-D5AE-FF41-9E72-C86431FE8832}" type="slidenum">
              <a:rPr lang="en-US" smtClean="0"/>
              <a:t>‹#›</a:t>
            </a:fld>
            <a:endParaRPr lang="en-US"/>
          </a:p>
        </p:txBody>
      </p:sp>
    </p:spTree>
    <p:extLst>
      <p:ext uri="{BB962C8B-B14F-4D97-AF65-F5344CB8AC3E}">
        <p14:creationId xmlns:p14="http://schemas.microsoft.com/office/powerpoint/2010/main" val="50541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3642D1-8DCA-7CA7-F2B9-73C070163D46}"/>
              </a:ext>
            </a:extLst>
          </p:cNvPr>
          <p:cNvSpPr>
            <a:spLocks noGrp="1"/>
          </p:cNvSpPr>
          <p:nvPr>
            <p:ph type="dt" sz="half" idx="10"/>
          </p:nvPr>
        </p:nvSpPr>
        <p:spPr/>
        <p:txBody>
          <a:bodyPr/>
          <a:lstStyle/>
          <a:p>
            <a:fld id="{A7EDFDF9-28C1-8D4B-847B-F761DAED07BD}" type="datetimeFigureOut">
              <a:rPr lang="en-US" smtClean="0"/>
              <a:t>4/19/25</a:t>
            </a:fld>
            <a:endParaRPr lang="en-US"/>
          </a:p>
        </p:txBody>
      </p:sp>
      <p:sp>
        <p:nvSpPr>
          <p:cNvPr id="3" name="Footer Placeholder 2">
            <a:extLst>
              <a:ext uri="{FF2B5EF4-FFF2-40B4-BE49-F238E27FC236}">
                <a16:creationId xmlns:a16="http://schemas.microsoft.com/office/drawing/2014/main" id="{71A72F2D-5299-07CC-1225-C2F50A3F22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1BA1C0-EC0D-9D8B-5DC7-451C3C0CDC19}"/>
              </a:ext>
            </a:extLst>
          </p:cNvPr>
          <p:cNvSpPr>
            <a:spLocks noGrp="1"/>
          </p:cNvSpPr>
          <p:nvPr>
            <p:ph type="sldNum" sz="quarter" idx="12"/>
          </p:nvPr>
        </p:nvSpPr>
        <p:spPr/>
        <p:txBody>
          <a:bodyPr/>
          <a:lstStyle/>
          <a:p>
            <a:fld id="{862AD048-D5AE-FF41-9E72-C86431FE8832}" type="slidenum">
              <a:rPr lang="en-US" smtClean="0"/>
              <a:t>‹#›</a:t>
            </a:fld>
            <a:endParaRPr lang="en-US"/>
          </a:p>
        </p:txBody>
      </p:sp>
    </p:spTree>
    <p:extLst>
      <p:ext uri="{BB962C8B-B14F-4D97-AF65-F5344CB8AC3E}">
        <p14:creationId xmlns:p14="http://schemas.microsoft.com/office/powerpoint/2010/main" val="3635471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754EC-7D65-D078-8F89-3942B4E1AD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A74A50-3ADF-C79C-9EDA-9C76E9602F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0D0522-A0B7-A99B-8D08-60F6BBC629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E01BBA-F760-66F9-8E00-5A6FF3841E69}"/>
              </a:ext>
            </a:extLst>
          </p:cNvPr>
          <p:cNvSpPr>
            <a:spLocks noGrp="1"/>
          </p:cNvSpPr>
          <p:nvPr>
            <p:ph type="dt" sz="half" idx="10"/>
          </p:nvPr>
        </p:nvSpPr>
        <p:spPr/>
        <p:txBody>
          <a:bodyPr/>
          <a:lstStyle/>
          <a:p>
            <a:fld id="{A7EDFDF9-28C1-8D4B-847B-F761DAED07BD}" type="datetimeFigureOut">
              <a:rPr lang="en-US" smtClean="0"/>
              <a:t>4/19/25</a:t>
            </a:fld>
            <a:endParaRPr lang="en-US"/>
          </a:p>
        </p:txBody>
      </p:sp>
      <p:sp>
        <p:nvSpPr>
          <p:cNvPr id="6" name="Footer Placeholder 5">
            <a:extLst>
              <a:ext uri="{FF2B5EF4-FFF2-40B4-BE49-F238E27FC236}">
                <a16:creationId xmlns:a16="http://schemas.microsoft.com/office/drawing/2014/main" id="{153CFBF7-98D2-1355-8025-F49D1EE41D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F42ABD-3B75-F704-DAC3-7E6D7263FB67}"/>
              </a:ext>
            </a:extLst>
          </p:cNvPr>
          <p:cNvSpPr>
            <a:spLocks noGrp="1"/>
          </p:cNvSpPr>
          <p:nvPr>
            <p:ph type="sldNum" sz="quarter" idx="12"/>
          </p:nvPr>
        </p:nvSpPr>
        <p:spPr/>
        <p:txBody>
          <a:bodyPr/>
          <a:lstStyle/>
          <a:p>
            <a:fld id="{862AD048-D5AE-FF41-9E72-C86431FE8832}" type="slidenum">
              <a:rPr lang="en-US" smtClean="0"/>
              <a:t>‹#›</a:t>
            </a:fld>
            <a:endParaRPr lang="en-US"/>
          </a:p>
        </p:txBody>
      </p:sp>
    </p:spTree>
    <p:extLst>
      <p:ext uri="{BB962C8B-B14F-4D97-AF65-F5344CB8AC3E}">
        <p14:creationId xmlns:p14="http://schemas.microsoft.com/office/powerpoint/2010/main" val="3201514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CD67-CFF1-590A-93D2-49B8AA6CCE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44C7DB-F10F-7E76-BF80-B9D4B2B668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C5FB17-5029-0001-10CA-64CA30B781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C04CCC-5A36-3DD7-445B-9E7D019FABF4}"/>
              </a:ext>
            </a:extLst>
          </p:cNvPr>
          <p:cNvSpPr>
            <a:spLocks noGrp="1"/>
          </p:cNvSpPr>
          <p:nvPr>
            <p:ph type="dt" sz="half" idx="10"/>
          </p:nvPr>
        </p:nvSpPr>
        <p:spPr/>
        <p:txBody>
          <a:bodyPr/>
          <a:lstStyle/>
          <a:p>
            <a:fld id="{A7EDFDF9-28C1-8D4B-847B-F761DAED07BD}" type="datetimeFigureOut">
              <a:rPr lang="en-US" smtClean="0"/>
              <a:t>4/19/25</a:t>
            </a:fld>
            <a:endParaRPr lang="en-US"/>
          </a:p>
        </p:txBody>
      </p:sp>
      <p:sp>
        <p:nvSpPr>
          <p:cNvPr id="6" name="Footer Placeholder 5">
            <a:extLst>
              <a:ext uri="{FF2B5EF4-FFF2-40B4-BE49-F238E27FC236}">
                <a16:creationId xmlns:a16="http://schemas.microsoft.com/office/drawing/2014/main" id="{0D11C269-D1CE-DB7B-9DC4-4E4624C0BF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9B5C1-32BE-658A-6513-F5303EC02FEE}"/>
              </a:ext>
            </a:extLst>
          </p:cNvPr>
          <p:cNvSpPr>
            <a:spLocks noGrp="1"/>
          </p:cNvSpPr>
          <p:nvPr>
            <p:ph type="sldNum" sz="quarter" idx="12"/>
          </p:nvPr>
        </p:nvSpPr>
        <p:spPr/>
        <p:txBody>
          <a:bodyPr/>
          <a:lstStyle/>
          <a:p>
            <a:fld id="{862AD048-D5AE-FF41-9E72-C86431FE8832}" type="slidenum">
              <a:rPr lang="en-US" smtClean="0"/>
              <a:t>‹#›</a:t>
            </a:fld>
            <a:endParaRPr lang="en-US"/>
          </a:p>
        </p:txBody>
      </p:sp>
    </p:spTree>
    <p:extLst>
      <p:ext uri="{BB962C8B-B14F-4D97-AF65-F5344CB8AC3E}">
        <p14:creationId xmlns:p14="http://schemas.microsoft.com/office/powerpoint/2010/main" val="2055951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590AF5-9883-04F2-CC07-CBB883E0CD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13293F-B8BA-E05A-D6B0-4348201529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6CC2AA-2746-2255-97A7-7FE5C58921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EDFDF9-28C1-8D4B-847B-F761DAED07BD}" type="datetimeFigureOut">
              <a:rPr lang="en-US" smtClean="0"/>
              <a:t>4/19/25</a:t>
            </a:fld>
            <a:endParaRPr lang="en-US"/>
          </a:p>
        </p:txBody>
      </p:sp>
      <p:sp>
        <p:nvSpPr>
          <p:cNvPr id="5" name="Footer Placeholder 4">
            <a:extLst>
              <a:ext uri="{FF2B5EF4-FFF2-40B4-BE49-F238E27FC236}">
                <a16:creationId xmlns:a16="http://schemas.microsoft.com/office/drawing/2014/main" id="{3DC83D62-80CE-9F11-C100-E4BF5FAED6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DC3068-969A-13DA-D8C2-61867D25E9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2AD048-D5AE-FF41-9E72-C86431FE8832}" type="slidenum">
              <a:rPr lang="en-US" smtClean="0"/>
              <a:t>‹#›</a:t>
            </a:fld>
            <a:endParaRPr lang="en-US"/>
          </a:p>
        </p:txBody>
      </p:sp>
    </p:spTree>
    <p:extLst>
      <p:ext uri="{BB962C8B-B14F-4D97-AF65-F5344CB8AC3E}">
        <p14:creationId xmlns:p14="http://schemas.microsoft.com/office/powerpoint/2010/main" val="570619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DFD6A-AA20-750E-A441-3A2F97AAACAB}"/>
              </a:ext>
            </a:extLst>
          </p:cNvPr>
          <p:cNvSpPr>
            <a:spLocks noGrp="1"/>
          </p:cNvSpPr>
          <p:nvPr>
            <p:ph type="ctrTitle"/>
          </p:nvPr>
        </p:nvSpPr>
        <p:spPr>
          <a:xfrm>
            <a:off x="1411266" y="1010791"/>
            <a:ext cx="9423748" cy="1655762"/>
          </a:xfrm>
        </p:spPr>
        <p:txBody>
          <a:bodyPr>
            <a:normAutofit fontScale="90000"/>
          </a:bodyPr>
          <a:lstStyle/>
          <a:p>
            <a:r>
              <a:rPr lang="en-US" b="1" i="0" u="none" strike="noStrike" dirty="0">
                <a:solidFill>
                  <a:srgbClr val="000000"/>
                </a:solidFill>
                <a:effectLst/>
                <a:latin typeface="-webkit-standard"/>
              </a:rPr>
              <a:t>Smart Meal Planner using User Profiles and Dietary Preferences</a:t>
            </a:r>
            <a:endParaRPr lang="en-US" b="1" dirty="0"/>
          </a:p>
        </p:txBody>
      </p:sp>
      <p:sp>
        <p:nvSpPr>
          <p:cNvPr id="3" name="Subtitle 2">
            <a:extLst>
              <a:ext uri="{FF2B5EF4-FFF2-40B4-BE49-F238E27FC236}">
                <a16:creationId xmlns:a16="http://schemas.microsoft.com/office/drawing/2014/main" id="{08A28E7A-6F98-75AA-44C9-8088672E595E}"/>
              </a:ext>
            </a:extLst>
          </p:cNvPr>
          <p:cNvSpPr>
            <a:spLocks noGrp="1"/>
          </p:cNvSpPr>
          <p:nvPr>
            <p:ph type="subTitle" idx="1"/>
          </p:nvPr>
        </p:nvSpPr>
        <p:spPr>
          <a:xfrm>
            <a:off x="1551140" y="3141380"/>
            <a:ext cx="9144000" cy="1655762"/>
          </a:xfrm>
        </p:spPr>
        <p:txBody>
          <a:bodyPr/>
          <a:lstStyle/>
          <a:p>
            <a:r>
              <a:rPr lang="en-US" dirty="0"/>
              <a:t>22AIE111-OOP in JAVA</a:t>
            </a:r>
          </a:p>
          <a:p>
            <a:r>
              <a:rPr lang="en-US" dirty="0"/>
              <a:t>22AIE112-Data Structure and Algorithm</a:t>
            </a:r>
          </a:p>
          <a:p>
            <a:endParaRPr lang="en-US" dirty="0"/>
          </a:p>
        </p:txBody>
      </p:sp>
      <p:sp>
        <p:nvSpPr>
          <p:cNvPr id="4" name="TextBox 3">
            <a:extLst>
              <a:ext uri="{FF2B5EF4-FFF2-40B4-BE49-F238E27FC236}">
                <a16:creationId xmlns:a16="http://schemas.microsoft.com/office/drawing/2014/main" id="{7D74A2FD-EE30-A927-5EC8-1D0078871C42}"/>
              </a:ext>
            </a:extLst>
          </p:cNvPr>
          <p:cNvSpPr txBox="1"/>
          <p:nvPr/>
        </p:nvSpPr>
        <p:spPr>
          <a:xfrm>
            <a:off x="7047979" y="5019328"/>
            <a:ext cx="5565732" cy="1754326"/>
          </a:xfrm>
          <a:prstGeom prst="rect">
            <a:avLst/>
          </a:prstGeom>
          <a:noFill/>
        </p:spPr>
        <p:txBody>
          <a:bodyPr wrap="square" rtlCol="0">
            <a:spAutoFit/>
          </a:bodyPr>
          <a:lstStyle/>
          <a:p>
            <a:pPr algn="l">
              <a:lnSpc>
                <a:spcPct val="100000"/>
              </a:lnSpc>
              <a:spcBef>
                <a:spcPts val="0"/>
              </a:spcBef>
            </a:pPr>
            <a:r>
              <a:rPr lang="en-US" sz="1800" dirty="0">
                <a:latin typeface="Franklin Gothic Medium"/>
              </a:rPr>
              <a:t>Team Members: </a:t>
            </a:r>
          </a:p>
          <a:p>
            <a:pPr algn="l">
              <a:lnSpc>
                <a:spcPct val="100000"/>
              </a:lnSpc>
              <a:spcBef>
                <a:spcPts val="0"/>
              </a:spcBef>
            </a:pPr>
            <a:r>
              <a:rPr lang="en-US" sz="1800" dirty="0">
                <a:latin typeface="Franklin Gothic Medium"/>
              </a:rPr>
              <a:t>Aparna A (CB.SC.U4AIE24206)</a:t>
            </a:r>
          </a:p>
          <a:p>
            <a:pPr algn="l">
              <a:lnSpc>
                <a:spcPct val="100000"/>
              </a:lnSpc>
              <a:spcBef>
                <a:spcPts val="0"/>
              </a:spcBef>
            </a:pPr>
            <a:r>
              <a:rPr lang="en-US" sz="1800" dirty="0">
                <a:latin typeface="Franklin Gothic Medium"/>
              </a:rPr>
              <a:t>Gaddam Deepika Reddy (CB.SC.U4AIE24215)</a:t>
            </a:r>
          </a:p>
          <a:p>
            <a:pPr algn="l">
              <a:lnSpc>
                <a:spcPct val="100000"/>
              </a:lnSpc>
              <a:spcBef>
                <a:spcPts val="0"/>
              </a:spcBef>
            </a:pPr>
            <a:r>
              <a:rPr lang="en-US" sz="1800" dirty="0">
                <a:latin typeface="Franklin Gothic Medium"/>
              </a:rPr>
              <a:t>Pabbathi Gnana Vikas Sai (CB.SC.U4AE24238)</a:t>
            </a:r>
          </a:p>
          <a:p>
            <a:pPr algn="l">
              <a:lnSpc>
                <a:spcPct val="100000"/>
              </a:lnSpc>
              <a:spcBef>
                <a:spcPts val="0"/>
              </a:spcBef>
            </a:pPr>
            <a:r>
              <a:rPr lang="en-US" sz="1800" dirty="0">
                <a:latin typeface="Franklin Gothic Medium"/>
              </a:rPr>
              <a:t>P. Praveen Reddy(CB.SC.U4AIE24243)</a:t>
            </a:r>
            <a:endParaRPr lang="en-US" dirty="0"/>
          </a:p>
          <a:p>
            <a:endParaRPr lang="en-US" dirty="0"/>
          </a:p>
        </p:txBody>
      </p:sp>
    </p:spTree>
    <p:extLst>
      <p:ext uri="{BB962C8B-B14F-4D97-AF65-F5344CB8AC3E}">
        <p14:creationId xmlns:p14="http://schemas.microsoft.com/office/powerpoint/2010/main" val="1430641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898A-ECB1-E994-63BC-9403F78B269E}"/>
              </a:ext>
            </a:extLst>
          </p:cNvPr>
          <p:cNvSpPr>
            <a:spLocks noGrp="1"/>
          </p:cNvSpPr>
          <p:nvPr>
            <p:ph type="title"/>
          </p:nvPr>
        </p:nvSpPr>
        <p:spPr>
          <a:xfrm>
            <a:off x="838200" y="365125"/>
            <a:ext cx="10515600" cy="649483"/>
          </a:xfrm>
        </p:spPr>
        <p:txBody>
          <a:bodyPr>
            <a:normAutofit/>
          </a:bodyPr>
          <a:lstStyle/>
          <a:p>
            <a:r>
              <a:rPr lang="en-US" sz="2000" b="1" dirty="0"/>
              <a:t>Conclusion:</a:t>
            </a:r>
          </a:p>
        </p:txBody>
      </p:sp>
      <p:sp>
        <p:nvSpPr>
          <p:cNvPr id="3" name="Content Placeholder 2">
            <a:extLst>
              <a:ext uri="{FF2B5EF4-FFF2-40B4-BE49-F238E27FC236}">
                <a16:creationId xmlns:a16="http://schemas.microsoft.com/office/drawing/2014/main" id="{5D0EEB67-F17B-474C-3811-EF89028A6966}"/>
              </a:ext>
            </a:extLst>
          </p:cNvPr>
          <p:cNvSpPr>
            <a:spLocks noGrp="1"/>
          </p:cNvSpPr>
          <p:nvPr>
            <p:ph idx="1"/>
          </p:nvPr>
        </p:nvSpPr>
        <p:spPr/>
        <p:txBody>
          <a:bodyPr/>
          <a:lstStyle/>
          <a:p>
            <a:pPr marL="0" indent="0">
              <a:buNone/>
            </a:pPr>
            <a:r>
              <a:rPr lang="en-US" b="0" i="0" u="none" strike="noStrike" dirty="0">
                <a:solidFill>
                  <a:srgbClr val="000000"/>
                </a:solidFill>
                <a:effectLst/>
                <a:latin typeface="-webkit-standard"/>
              </a:rPr>
              <a:t>          This project successfully integrates object-oriented programming concepts and data structures to create a personalized meal planning system. By utilizing classes, methods, and a binary search tree (BST), it efficiently handles user profiles and meal data. The system offers tailored meal plans based on calorie requirements and dietary preferences, while also leveraging pandas for handling and processing CSV data. The implementation showcases the practical use of DSA concepts, making it an effective and scalable solution for meal planning.</a:t>
            </a:r>
            <a:endParaRPr lang="en-US" dirty="0"/>
          </a:p>
        </p:txBody>
      </p:sp>
    </p:spTree>
    <p:extLst>
      <p:ext uri="{BB962C8B-B14F-4D97-AF65-F5344CB8AC3E}">
        <p14:creationId xmlns:p14="http://schemas.microsoft.com/office/powerpoint/2010/main" val="3972399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D8D67-B35B-266B-479C-79140926F698}"/>
              </a:ext>
            </a:extLst>
          </p:cNvPr>
          <p:cNvSpPr>
            <a:spLocks noGrp="1"/>
          </p:cNvSpPr>
          <p:nvPr>
            <p:ph type="title"/>
          </p:nvPr>
        </p:nvSpPr>
        <p:spPr/>
        <p:txBody>
          <a:bodyPr/>
          <a:lstStyle/>
          <a:p>
            <a:r>
              <a:rPr lang="en-US" b="1" i="0" u="none" strike="noStrike" dirty="0">
                <a:solidFill>
                  <a:srgbClr val="000000"/>
                </a:solidFill>
                <a:effectLst/>
              </a:rPr>
              <a:t>Introduction</a:t>
            </a:r>
            <a:endParaRPr lang="en-US" dirty="0"/>
          </a:p>
        </p:txBody>
      </p:sp>
      <p:sp>
        <p:nvSpPr>
          <p:cNvPr id="3" name="Content Placeholder 2">
            <a:extLst>
              <a:ext uri="{FF2B5EF4-FFF2-40B4-BE49-F238E27FC236}">
                <a16:creationId xmlns:a16="http://schemas.microsoft.com/office/drawing/2014/main" id="{DD08D718-2553-74F9-8C9F-D5500185B3D1}"/>
              </a:ext>
            </a:extLst>
          </p:cNvPr>
          <p:cNvSpPr>
            <a:spLocks noGrp="1"/>
          </p:cNvSpPr>
          <p:nvPr>
            <p:ph idx="1"/>
          </p:nvPr>
        </p:nvSpPr>
        <p:spPr/>
        <p:txBody>
          <a:bodyPr/>
          <a:lstStyle/>
          <a:p>
            <a:r>
              <a:rPr lang="en-US" b="0" i="0" u="none" strike="noStrike" dirty="0">
                <a:solidFill>
                  <a:srgbClr val="000000"/>
                </a:solidFill>
                <a:effectLst/>
              </a:rPr>
              <a:t>In today’s fast-paced world, maintaining a healthy lifestyle through a balanced diet is essential. However, planning meals that suit personal dietary needs, restrictions, and calorie requirements is time-consuming and often neglected.</a:t>
            </a:r>
          </a:p>
          <a:p>
            <a:pPr algn="l"/>
            <a:r>
              <a:rPr lang="en-US" b="0" i="0" u="none" strike="noStrike" dirty="0">
                <a:solidFill>
                  <a:srgbClr val="000000"/>
                </a:solidFill>
                <a:effectLst/>
              </a:rPr>
              <a:t>This project aims to automate personalized meal planning using a structured approach by leveraging user input, nutritional data from a CSV file, and decision logic through Python programming. It ensures each meal plan is tailored to the user’s preferences (Vegan, Vegetarian, Non-Vegetarian) and nutritional needs.</a:t>
            </a:r>
          </a:p>
          <a:p>
            <a:endParaRPr lang="en-US" dirty="0"/>
          </a:p>
        </p:txBody>
      </p:sp>
    </p:spTree>
    <p:extLst>
      <p:ext uri="{BB962C8B-B14F-4D97-AF65-F5344CB8AC3E}">
        <p14:creationId xmlns:p14="http://schemas.microsoft.com/office/powerpoint/2010/main" val="93255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ED3A-D896-FAB1-1749-D1B8F78C5D50}"/>
              </a:ext>
            </a:extLst>
          </p:cNvPr>
          <p:cNvSpPr>
            <a:spLocks noGrp="1"/>
          </p:cNvSpPr>
          <p:nvPr>
            <p:ph type="title"/>
          </p:nvPr>
        </p:nvSpPr>
        <p:spPr/>
        <p:txBody>
          <a:bodyPr/>
          <a:lstStyle/>
          <a:p>
            <a:r>
              <a:rPr lang="en-US" b="1" dirty="0"/>
              <a:t>Problem Statement</a:t>
            </a:r>
          </a:p>
        </p:txBody>
      </p:sp>
      <p:sp>
        <p:nvSpPr>
          <p:cNvPr id="3" name="Content Placeholder 2">
            <a:extLst>
              <a:ext uri="{FF2B5EF4-FFF2-40B4-BE49-F238E27FC236}">
                <a16:creationId xmlns:a16="http://schemas.microsoft.com/office/drawing/2014/main" id="{1A70F6BA-1E37-9E3D-D310-B0CADAE6E52F}"/>
              </a:ext>
            </a:extLst>
          </p:cNvPr>
          <p:cNvSpPr>
            <a:spLocks noGrp="1"/>
          </p:cNvSpPr>
          <p:nvPr>
            <p:ph idx="1"/>
          </p:nvPr>
        </p:nvSpPr>
        <p:spPr/>
        <p:txBody>
          <a:bodyPr/>
          <a:lstStyle/>
          <a:p>
            <a:r>
              <a:rPr lang="en-US" dirty="0"/>
              <a:t>Personalized diet planning is essential for health-conscious users.</a:t>
            </a:r>
          </a:p>
          <a:p>
            <a:r>
              <a:rPr lang="en-US" dirty="0"/>
              <a:t>The challenge: Generate meal plans based on user profile, calorie needs, and dietary restrictions.</a:t>
            </a:r>
          </a:p>
          <a:p>
            <a:endParaRPr lang="en-US" dirty="0"/>
          </a:p>
        </p:txBody>
      </p:sp>
    </p:spTree>
    <p:extLst>
      <p:ext uri="{BB962C8B-B14F-4D97-AF65-F5344CB8AC3E}">
        <p14:creationId xmlns:p14="http://schemas.microsoft.com/office/powerpoint/2010/main" val="760227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14BE3-EB7B-8FB4-8E87-51EEDA866DFB}"/>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B4CB91BE-E521-FDB5-D154-E06B52A3B4D4}"/>
              </a:ext>
            </a:extLst>
          </p:cNvPr>
          <p:cNvSpPr>
            <a:spLocks noGrp="1"/>
          </p:cNvSpPr>
          <p:nvPr>
            <p:ph idx="1"/>
          </p:nvPr>
        </p:nvSpPr>
        <p:spPr/>
        <p:txBody>
          <a:bodyPr/>
          <a:lstStyle/>
          <a:p>
            <a:r>
              <a:rPr lang="en-US" dirty="0"/>
              <a:t>Create user profiles storing age, preferences, restrictions, and calorie needs.</a:t>
            </a:r>
          </a:p>
          <a:p>
            <a:r>
              <a:rPr lang="en-US" dirty="0"/>
              <a:t>Use food data (CSV) to filter matching meals.</a:t>
            </a:r>
          </a:p>
          <a:p>
            <a:r>
              <a:rPr lang="en-US" dirty="0"/>
              <a:t>Generate meal plans (breakfast, lunch, dinner) automatically.</a:t>
            </a:r>
          </a:p>
          <a:p>
            <a:r>
              <a:rPr lang="en-US" dirty="0"/>
              <a:t>Store and retrieve users efficiently using Binary Search Tree (BST).</a:t>
            </a:r>
          </a:p>
          <a:p>
            <a:endParaRPr lang="en-US" dirty="0"/>
          </a:p>
        </p:txBody>
      </p:sp>
    </p:spTree>
    <p:extLst>
      <p:ext uri="{BB962C8B-B14F-4D97-AF65-F5344CB8AC3E}">
        <p14:creationId xmlns:p14="http://schemas.microsoft.com/office/powerpoint/2010/main" val="1462965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82D3E-30B8-85A2-4CD3-AD245DCCCC8E}"/>
              </a:ext>
            </a:extLst>
          </p:cNvPr>
          <p:cNvSpPr>
            <a:spLocks noGrp="1"/>
          </p:cNvSpPr>
          <p:nvPr>
            <p:ph type="title"/>
          </p:nvPr>
        </p:nvSpPr>
        <p:spPr/>
        <p:txBody>
          <a:bodyPr/>
          <a:lstStyle/>
          <a:p>
            <a:r>
              <a:rPr lang="en-US" b="1" dirty="0"/>
              <a:t>Concepts used:</a:t>
            </a:r>
          </a:p>
        </p:txBody>
      </p:sp>
      <p:graphicFrame>
        <p:nvGraphicFramePr>
          <p:cNvPr id="4" name="Content Placeholder 3">
            <a:extLst>
              <a:ext uri="{FF2B5EF4-FFF2-40B4-BE49-F238E27FC236}">
                <a16:creationId xmlns:a16="http://schemas.microsoft.com/office/drawing/2014/main" id="{1D72FDC1-65DB-1F13-C629-A61FD44A73B4}"/>
              </a:ext>
            </a:extLst>
          </p:cNvPr>
          <p:cNvGraphicFramePr>
            <a:graphicFrameLocks noGrp="1"/>
          </p:cNvGraphicFramePr>
          <p:nvPr>
            <p:ph idx="1"/>
            <p:extLst>
              <p:ext uri="{D42A27DB-BD31-4B8C-83A1-F6EECF244321}">
                <p14:modId xmlns:p14="http://schemas.microsoft.com/office/powerpoint/2010/main" val="2915524777"/>
              </p:ext>
            </p:extLst>
          </p:nvPr>
        </p:nvGraphicFramePr>
        <p:xfrm>
          <a:off x="1194707" y="2021567"/>
          <a:ext cx="9802586" cy="3219905"/>
        </p:xfrm>
        <a:graphic>
          <a:graphicData uri="http://schemas.openxmlformats.org/drawingml/2006/table">
            <a:tbl>
              <a:tblPr firstRow="1" bandRow="1">
                <a:tableStyleId>{5C22544A-7EE6-4342-B048-85BDC9FD1C3A}</a:tableStyleId>
              </a:tblPr>
              <a:tblGrid>
                <a:gridCol w="4901293">
                  <a:extLst>
                    <a:ext uri="{9D8B030D-6E8A-4147-A177-3AD203B41FA5}">
                      <a16:colId xmlns:a16="http://schemas.microsoft.com/office/drawing/2014/main" val="4164061299"/>
                    </a:ext>
                  </a:extLst>
                </a:gridCol>
                <a:gridCol w="4901293">
                  <a:extLst>
                    <a:ext uri="{9D8B030D-6E8A-4147-A177-3AD203B41FA5}">
                      <a16:colId xmlns:a16="http://schemas.microsoft.com/office/drawing/2014/main" val="3292213591"/>
                    </a:ext>
                  </a:extLst>
                </a:gridCol>
              </a:tblGrid>
              <a:tr h="529613">
                <a:tc>
                  <a:txBody>
                    <a:bodyPr/>
                    <a:lstStyle/>
                    <a:p>
                      <a:r>
                        <a:rPr lang="en-US" dirty="0"/>
                        <a:t>subject</a:t>
                      </a:r>
                    </a:p>
                  </a:txBody>
                  <a:tcPr/>
                </a:tc>
                <a:tc>
                  <a:txBody>
                    <a:bodyPr/>
                    <a:lstStyle/>
                    <a:p>
                      <a:r>
                        <a:rPr lang="en-US" dirty="0"/>
                        <a:t>Concepts used</a:t>
                      </a:r>
                    </a:p>
                  </a:txBody>
                  <a:tcPr/>
                </a:tc>
                <a:extLst>
                  <a:ext uri="{0D108BD9-81ED-4DB2-BD59-A6C34878D82A}">
                    <a16:rowId xmlns:a16="http://schemas.microsoft.com/office/drawing/2014/main" val="494544595"/>
                  </a:ext>
                </a:extLst>
              </a:tr>
              <a:tr h="1384395">
                <a:tc>
                  <a:txBody>
                    <a:bodyPr/>
                    <a:lstStyle/>
                    <a:p>
                      <a:r>
                        <a:rPr lang="en-US" dirty="0"/>
                        <a:t>Java</a:t>
                      </a:r>
                    </a:p>
                  </a:txBody>
                  <a:tcPr/>
                </a:tc>
                <a:tc>
                  <a:txBody>
                    <a:bodyPr/>
                    <a:lstStyle/>
                    <a:p>
                      <a:r>
                        <a:rPr lang="en-US" sz="1800" b="0" i="0" u="none" strike="noStrike" kern="1200" dirty="0">
                          <a:solidFill>
                            <a:schemeClr val="dk1"/>
                          </a:solidFill>
                          <a:effectLst/>
                          <a:latin typeface="+mn-lt"/>
                          <a:ea typeface="+mn-ea"/>
                          <a:cs typeface="+mn-cs"/>
                        </a:rPr>
                        <a:t>Class, Object, Constructor, Static Methods, Encapsulation, File Handling, List (ArrayList), Conditional Statements, Looping, Method Definition</a:t>
                      </a:r>
                      <a:endParaRPr lang="en-US" dirty="0"/>
                    </a:p>
                  </a:txBody>
                  <a:tcPr/>
                </a:tc>
                <a:extLst>
                  <a:ext uri="{0D108BD9-81ED-4DB2-BD59-A6C34878D82A}">
                    <a16:rowId xmlns:a16="http://schemas.microsoft.com/office/drawing/2014/main" val="3436542755"/>
                  </a:ext>
                </a:extLst>
              </a:tr>
              <a:tr h="1305897">
                <a:tc>
                  <a:txBody>
                    <a:bodyPr/>
                    <a:lstStyle/>
                    <a:p>
                      <a:r>
                        <a:rPr lang="en-US" dirty="0"/>
                        <a:t>Dsa</a:t>
                      </a:r>
                    </a:p>
                  </a:txBody>
                  <a:tcPr/>
                </a:tc>
                <a:tc>
                  <a:txBody>
                    <a:bodyPr/>
                    <a:lstStyle/>
                    <a:p>
                      <a:r>
                        <a:rPr lang="en-US" sz="1800" b="0" i="0" u="none" strike="noStrike" kern="1200" dirty="0">
                          <a:solidFill>
                            <a:schemeClr val="dk1"/>
                          </a:solidFill>
                          <a:effectLst/>
                          <a:latin typeface="+mn-lt"/>
                          <a:ea typeface="+mn-ea"/>
                          <a:cs typeface="+mn-cs"/>
                        </a:rPr>
                        <a:t>Binary Search Tree (BST), </a:t>
                      </a:r>
                      <a:r>
                        <a:rPr lang="en-US" sz="1800" b="0" i="0" u="none" strike="noStrike" kern="1200" dirty="0" err="1">
                          <a:solidFill>
                            <a:schemeClr val="dk1"/>
                          </a:solidFill>
                          <a:effectLst/>
                          <a:latin typeface="+mn-lt"/>
                          <a:ea typeface="+mn-ea"/>
                          <a:cs typeface="+mn-cs"/>
                        </a:rPr>
                        <a:t>Inorder</a:t>
                      </a:r>
                      <a:r>
                        <a:rPr lang="en-US" sz="1800" b="0" i="0" u="none" strike="noStrike" kern="1200" dirty="0">
                          <a:solidFill>
                            <a:schemeClr val="dk1"/>
                          </a:solidFill>
                          <a:effectLst/>
                          <a:latin typeface="+mn-lt"/>
                          <a:ea typeface="+mn-ea"/>
                          <a:cs typeface="+mn-cs"/>
                        </a:rPr>
                        <a:t> Traversal (Recursion), Data Abstraction, Filtering, Matching using Conditions, Sorting via BST traversal</a:t>
                      </a:r>
                      <a:endParaRPr lang="en-US" dirty="0"/>
                    </a:p>
                  </a:txBody>
                  <a:tcPr/>
                </a:tc>
                <a:extLst>
                  <a:ext uri="{0D108BD9-81ED-4DB2-BD59-A6C34878D82A}">
                    <a16:rowId xmlns:a16="http://schemas.microsoft.com/office/drawing/2014/main" val="2040242518"/>
                  </a:ext>
                </a:extLst>
              </a:tr>
            </a:tbl>
          </a:graphicData>
        </a:graphic>
      </p:graphicFrame>
    </p:spTree>
    <p:extLst>
      <p:ext uri="{BB962C8B-B14F-4D97-AF65-F5344CB8AC3E}">
        <p14:creationId xmlns:p14="http://schemas.microsoft.com/office/powerpoint/2010/main" val="4085243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91F76-1E0C-DAF5-7D6D-BF42154D59DE}"/>
              </a:ext>
            </a:extLst>
          </p:cNvPr>
          <p:cNvSpPr>
            <a:spLocks noGrp="1"/>
          </p:cNvSpPr>
          <p:nvPr>
            <p:ph type="title"/>
          </p:nvPr>
        </p:nvSpPr>
        <p:spPr/>
        <p:txBody>
          <a:bodyPr>
            <a:normAutofit/>
          </a:bodyPr>
          <a:lstStyle/>
          <a:p>
            <a:r>
              <a:rPr lang="en-US" sz="2000" b="1" dirty="0"/>
              <a:t>UI Integration:</a:t>
            </a:r>
          </a:p>
        </p:txBody>
      </p:sp>
      <p:sp>
        <p:nvSpPr>
          <p:cNvPr id="3" name="Content Placeholder 2">
            <a:extLst>
              <a:ext uri="{FF2B5EF4-FFF2-40B4-BE49-F238E27FC236}">
                <a16:creationId xmlns:a16="http://schemas.microsoft.com/office/drawing/2014/main" id="{8F27B319-7F75-0866-D0B3-0BC5D69D77C2}"/>
              </a:ext>
            </a:extLst>
          </p:cNvPr>
          <p:cNvSpPr>
            <a:spLocks noGrp="1"/>
          </p:cNvSpPr>
          <p:nvPr>
            <p:ph idx="1"/>
          </p:nvPr>
        </p:nvSpPr>
        <p:spPr/>
        <p:txBody>
          <a:bodyPr/>
          <a:lstStyle/>
          <a:p>
            <a:r>
              <a:rPr lang="en-US" dirty="0"/>
              <a:t>Web-based UI integrated with the meal planning system</a:t>
            </a:r>
          </a:p>
          <a:p>
            <a:r>
              <a:rPr lang="en-US" dirty="0"/>
              <a:t>User Inputs: Name, Age, Dietary Preferences, Calorie Requirements, Dietary Restrictions</a:t>
            </a:r>
          </a:p>
          <a:p>
            <a:r>
              <a:rPr lang="en-US" dirty="0"/>
              <a:t>Functionality: Meal plans generated based on user profile</a:t>
            </a:r>
          </a:p>
          <a:p>
            <a:r>
              <a:rPr lang="en-US" dirty="0"/>
              <a:t>Display: Personalized meal suggestions for breakfast, lunch, and dinner</a:t>
            </a:r>
          </a:p>
          <a:p>
            <a:r>
              <a:rPr lang="en-US" dirty="0"/>
              <a:t>Goal: Simple and intuitive interface for easy interaction with the system</a:t>
            </a:r>
          </a:p>
          <a:p>
            <a:endParaRPr lang="en-US" dirty="0"/>
          </a:p>
        </p:txBody>
      </p:sp>
    </p:spTree>
    <p:extLst>
      <p:ext uri="{BB962C8B-B14F-4D97-AF65-F5344CB8AC3E}">
        <p14:creationId xmlns:p14="http://schemas.microsoft.com/office/powerpoint/2010/main" val="3949921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BA13467-029A-B6D9-CC95-4044689CC8CE}"/>
              </a:ext>
            </a:extLst>
          </p:cNvPr>
          <p:cNvGraphicFramePr>
            <a:graphicFrameLocks noGrp="1"/>
          </p:cNvGraphicFramePr>
          <p:nvPr>
            <p:extLst>
              <p:ext uri="{D42A27DB-BD31-4B8C-83A1-F6EECF244321}">
                <p14:modId xmlns:p14="http://schemas.microsoft.com/office/powerpoint/2010/main" val="4029481043"/>
              </p:ext>
            </p:extLst>
          </p:nvPr>
        </p:nvGraphicFramePr>
        <p:xfrm>
          <a:off x="718458" y="718458"/>
          <a:ext cx="10384971" cy="6017135"/>
        </p:xfrm>
        <a:graphic>
          <a:graphicData uri="http://schemas.openxmlformats.org/drawingml/2006/table">
            <a:tbl>
              <a:tblPr firstRow="1" bandRow="1">
                <a:tableStyleId>{5C22544A-7EE6-4342-B048-85BDC9FD1C3A}</a:tableStyleId>
              </a:tblPr>
              <a:tblGrid>
                <a:gridCol w="3461657">
                  <a:extLst>
                    <a:ext uri="{9D8B030D-6E8A-4147-A177-3AD203B41FA5}">
                      <a16:colId xmlns:a16="http://schemas.microsoft.com/office/drawing/2014/main" val="4269497202"/>
                    </a:ext>
                  </a:extLst>
                </a:gridCol>
                <a:gridCol w="3461657">
                  <a:extLst>
                    <a:ext uri="{9D8B030D-6E8A-4147-A177-3AD203B41FA5}">
                      <a16:colId xmlns:a16="http://schemas.microsoft.com/office/drawing/2014/main" val="2215523290"/>
                    </a:ext>
                  </a:extLst>
                </a:gridCol>
                <a:gridCol w="3461657">
                  <a:extLst>
                    <a:ext uri="{9D8B030D-6E8A-4147-A177-3AD203B41FA5}">
                      <a16:colId xmlns:a16="http://schemas.microsoft.com/office/drawing/2014/main" val="3337875776"/>
                    </a:ext>
                  </a:extLst>
                </a:gridCol>
              </a:tblGrid>
              <a:tr h="472188">
                <a:tc>
                  <a:txBody>
                    <a:bodyPr/>
                    <a:lstStyle/>
                    <a:p>
                      <a:r>
                        <a:rPr lang="en-US" sz="1300" dirty="0"/>
                        <a:t>Concept</a:t>
                      </a:r>
                    </a:p>
                  </a:txBody>
                  <a:tcPr marL="66944" marR="66944" marT="33472" marB="33472" anchor="ctr"/>
                </a:tc>
                <a:tc>
                  <a:txBody>
                    <a:bodyPr/>
                    <a:lstStyle/>
                    <a:p>
                      <a:r>
                        <a:rPr lang="en-US" sz="1300"/>
                        <a:t>Explanation</a:t>
                      </a:r>
                    </a:p>
                  </a:txBody>
                  <a:tcPr marL="66944" marR="66944" marT="33472" marB="33472" anchor="ctr"/>
                </a:tc>
                <a:tc>
                  <a:txBody>
                    <a:bodyPr/>
                    <a:lstStyle/>
                    <a:p>
                      <a:r>
                        <a:rPr lang="en-US" sz="1300"/>
                        <a:t>Example from Project</a:t>
                      </a:r>
                    </a:p>
                  </a:txBody>
                  <a:tcPr marL="66944" marR="66944" marT="33472" marB="33472" anchor="ctr"/>
                </a:tc>
                <a:extLst>
                  <a:ext uri="{0D108BD9-81ED-4DB2-BD59-A6C34878D82A}">
                    <a16:rowId xmlns:a16="http://schemas.microsoft.com/office/drawing/2014/main" val="4171241025"/>
                  </a:ext>
                </a:extLst>
              </a:tr>
              <a:tr h="589769">
                <a:tc>
                  <a:txBody>
                    <a:bodyPr/>
                    <a:lstStyle/>
                    <a:p>
                      <a:r>
                        <a:rPr lang="en-US" sz="1300"/>
                        <a:t>Class</a:t>
                      </a:r>
                    </a:p>
                  </a:txBody>
                  <a:tcPr marL="66944" marR="66944" marT="33472" marB="33472" anchor="ctr"/>
                </a:tc>
                <a:tc>
                  <a:txBody>
                    <a:bodyPr/>
                    <a:lstStyle/>
                    <a:p>
                      <a:r>
                        <a:rPr lang="en-US" sz="1300"/>
                        <a:t>Blueprint for creating objects</a:t>
                      </a:r>
                    </a:p>
                  </a:txBody>
                  <a:tcPr marL="66944" marR="66944" marT="33472" marB="33472" anchor="ctr"/>
                </a:tc>
                <a:tc>
                  <a:txBody>
                    <a:bodyPr/>
                    <a:lstStyle/>
                    <a:p>
                      <a:r>
                        <a:rPr lang="en-US" sz="1300" dirty="0"/>
                        <a:t>class </a:t>
                      </a:r>
                      <a:r>
                        <a:rPr lang="en-US" sz="1300" dirty="0" err="1"/>
                        <a:t>UserProfile</a:t>
                      </a:r>
                      <a:r>
                        <a:rPr lang="en-US" sz="1300" dirty="0"/>
                        <a:t>, class Meal, class </a:t>
                      </a:r>
                      <a:r>
                        <a:rPr lang="en-US" sz="1300" dirty="0" err="1"/>
                        <a:t>MealPlanner</a:t>
                      </a:r>
                      <a:endParaRPr lang="en-US" sz="1300" dirty="0"/>
                    </a:p>
                  </a:txBody>
                  <a:tcPr marL="66944" marR="66944" marT="33472" marB="33472" anchor="ctr"/>
                </a:tc>
                <a:extLst>
                  <a:ext uri="{0D108BD9-81ED-4DB2-BD59-A6C34878D82A}">
                    <a16:rowId xmlns:a16="http://schemas.microsoft.com/office/drawing/2014/main" val="1238492609"/>
                  </a:ext>
                </a:extLst>
              </a:tr>
              <a:tr h="589769">
                <a:tc>
                  <a:txBody>
                    <a:bodyPr/>
                    <a:lstStyle/>
                    <a:p>
                      <a:r>
                        <a:rPr lang="en-US" sz="1300"/>
                        <a:t>Object</a:t>
                      </a:r>
                    </a:p>
                  </a:txBody>
                  <a:tcPr marL="66944" marR="66944" marT="33472" marB="33472" anchor="ctr"/>
                </a:tc>
                <a:tc>
                  <a:txBody>
                    <a:bodyPr/>
                    <a:lstStyle/>
                    <a:p>
                      <a:r>
                        <a:rPr lang="en-US" sz="1300" dirty="0"/>
                        <a:t>Instance of a class</a:t>
                      </a:r>
                    </a:p>
                  </a:txBody>
                  <a:tcPr marL="66944" marR="66944" marT="33472" marB="33472" anchor="ctr"/>
                </a:tc>
                <a:tc>
                  <a:txBody>
                    <a:bodyPr/>
                    <a:lstStyle/>
                    <a:p>
                      <a:r>
                        <a:rPr lang="en-US" sz="1300"/>
                        <a:t>UserProfile user = new UserProfile(...);</a:t>
                      </a:r>
                    </a:p>
                  </a:txBody>
                  <a:tcPr marL="66944" marR="66944" marT="33472" marB="33472" anchor="ctr"/>
                </a:tc>
                <a:extLst>
                  <a:ext uri="{0D108BD9-81ED-4DB2-BD59-A6C34878D82A}">
                    <a16:rowId xmlns:a16="http://schemas.microsoft.com/office/drawing/2014/main" val="2388362003"/>
                  </a:ext>
                </a:extLst>
              </a:tr>
              <a:tr h="589769">
                <a:tc>
                  <a:txBody>
                    <a:bodyPr/>
                    <a:lstStyle/>
                    <a:p>
                      <a:r>
                        <a:rPr lang="en-US" sz="1300" dirty="0"/>
                        <a:t>Constructor</a:t>
                      </a:r>
                    </a:p>
                  </a:txBody>
                  <a:tcPr marL="66944" marR="66944" marT="33472" marB="33472" anchor="ctr"/>
                </a:tc>
                <a:tc>
                  <a:txBody>
                    <a:bodyPr/>
                    <a:lstStyle/>
                    <a:p>
                      <a:r>
                        <a:rPr lang="en-US" sz="1300"/>
                        <a:t>Initializes an object</a:t>
                      </a:r>
                    </a:p>
                  </a:txBody>
                  <a:tcPr marL="66944" marR="66944" marT="33472" marB="33472" anchor="ctr"/>
                </a:tc>
                <a:tc>
                  <a:txBody>
                    <a:bodyPr/>
                    <a:lstStyle/>
                    <a:p>
                      <a:r>
                        <a:rPr lang="en-US" sz="1300"/>
                        <a:t>public Meal(String name, int calories, ...)</a:t>
                      </a:r>
                    </a:p>
                  </a:txBody>
                  <a:tcPr marL="66944" marR="66944" marT="33472" marB="33472" anchor="ctr"/>
                </a:tc>
                <a:extLst>
                  <a:ext uri="{0D108BD9-81ED-4DB2-BD59-A6C34878D82A}">
                    <a16:rowId xmlns:a16="http://schemas.microsoft.com/office/drawing/2014/main" val="791847562"/>
                  </a:ext>
                </a:extLst>
              </a:tr>
              <a:tr h="472188">
                <a:tc>
                  <a:txBody>
                    <a:bodyPr/>
                    <a:lstStyle/>
                    <a:p>
                      <a:r>
                        <a:rPr lang="en-US" sz="1300"/>
                        <a:t>Static Methods</a:t>
                      </a:r>
                    </a:p>
                  </a:txBody>
                  <a:tcPr marL="66944" marR="66944" marT="33472" marB="33472" anchor="ctr"/>
                </a:tc>
                <a:tc>
                  <a:txBody>
                    <a:bodyPr/>
                    <a:lstStyle/>
                    <a:p>
                      <a:r>
                        <a:rPr lang="en-US" sz="1300"/>
                        <a:t>Called without creating object</a:t>
                      </a:r>
                    </a:p>
                  </a:txBody>
                  <a:tcPr marL="66944" marR="66944" marT="33472" marB="33472" anchor="ctr"/>
                </a:tc>
                <a:tc>
                  <a:txBody>
                    <a:bodyPr/>
                    <a:lstStyle/>
                    <a:p>
                      <a:r>
                        <a:rPr lang="en-US" sz="1300"/>
                        <a:t>MealPlanner.generatePlan()</a:t>
                      </a:r>
                    </a:p>
                  </a:txBody>
                  <a:tcPr marL="66944" marR="66944" marT="33472" marB="33472" anchor="ctr"/>
                </a:tc>
                <a:extLst>
                  <a:ext uri="{0D108BD9-81ED-4DB2-BD59-A6C34878D82A}">
                    <a16:rowId xmlns:a16="http://schemas.microsoft.com/office/drawing/2014/main" val="3475710673"/>
                  </a:ext>
                </a:extLst>
              </a:tr>
              <a:tr h="589769">
                <a:tc>
                  <a:txBody>
                    <a:bodyPr/>
                    <a:lstStyle/>
                    <a:p>
                      <a:r>
                        <a:rPr lang="en-US" sz="1300" dirty="0"/>
                        <a:t>Encapsulation</a:t>
                      </a:r>
                    </a:p>
                  </a:txBody>
                  <a:tcPr marL="66944" marR="66944" marT="33472" marB="33472" anchor="ctr"/>
                </a:tc>
                <a:tc>
                  <a:txBody>
                    <a:bodyPr/>
                    <a:lstStyle/>
                    <a:p>
                      <a:r>
                        <a:rPr lang="en-US" sz="1300"/>
                        <a:t>Hiding data using private vars &amp; accessors</a:t>
                      </a:r>
                    </a:p>
                  </a:txBody>
                  <a:tcPr marL="66944" marR="66944" marT="33472" marB="33472" anchor="ctr"/>
                </a:tc>
                <a:tc>
                  <a:txBody>
                    <a:bodyPr/>
                    <a:lstStyle/>
                    <a:p>
                      <a:r>
                        <a:rPr lang="en-US" sz="1300"/>
                        <a:t>private int calories;, getCalories()</a:t>
                      </a:r>
                    </a:p>
                  </a:txBody>
                  <a:tcPr marL="66944" marR="66944" marT="33472" marB="33472" anchor="ctr"/>
                </a:tc>
                <a:extLst>
                  <a:ext uri="{0D108BD9-81ED-4DB2-BD59-A6C34878D82A}">
                    <a16:rowId xmlns:a16="http://schemas.microsoft.com/office/drawing/2014/main" val="2998731516"/>
                  </a:ext>
                </a:extLst>
              </a:tr>
              <a:tr h="589769">
                <a:tc>
                  <a:txBody>
                    <a:bodyPr/>
                    <a:lstStyle/>
                    <a:p>
                      <a:r>
                        <a:rPr lang="en-US" sz="1300"/>
                        <a:t>File Handling</a:t>
                      </a:r>
                    </a:p>
                  </a:txBody>
                  <a:tcPr marL="66944" marR="66944" marT="33472" marB="33472" anchor="ctr"/>
                </a:tc>
                <a:tc>
                  <a:txBody>
                    <a:bodyPr/>
                    <a:lstStyle/>
                    <a:p>
                      <a:r>
                        <a:rPr lang="en-US" sz="1300"/>
                        <a:t>Reading/writing data from files</a:t>
                      </a:r>
                    </a:p>
                  </a:txBody>
                  <a:tcPr marL="66944" marR="66944" marT="33472" marB="33472" anchor="ctr"/>
                </a:tc>
                <a:tc>
                  <a:txBody>
                    <a:bodyPr/>
                    <a:lstStyle/>
                    <a:p>
                      <a:r>
                        <a:rPr lang="en-US" sz="1300"/>
                        <a:t>BufferedReader reader = new FileReader(...)</a:t>
                      </a:r>
                    </a:p>
                  </a:txBody>
                  <a:tcPr marL="66944" marR="66944" marT="33472" marB="33472" anchor="ctr"/>
                </a:tc>
                <a:extLst>
                  <a:ext uri="{0D108BD9-81ED-4DB2-BD59-A6C34878D82A}">
                    <a16:rowId xmlns:a16="http://schemas.microsoft.com/office/drawing/2014/main" val="29484558"/>
                  </a:ext>
                </a:extLst>
              </a:tr>
              <a:tr h="589769">
                <a:tc>
                  <a:txBody>
                    <a:bodyPr/>
                    <a:lstStyle/>
                    <a:p>
                      <a:r>
                        <a:rPr lang="en-US" sz="1300" dirty="0"/>
                        <a:t>ArrayList</a:t>
                      </a:r>
                    </a:p>
                  </a:txBody>
                  <a:tcPr marL="66944" marR="66944" marT="33472" marB="33472" anchor="ctr"/>
                </a:tc>
                <a:tc>
                  <a:txBody>
                    <a:bodyPr/>
                    <a:lstStyle/>
                    <a:p>
                      <a:r>
                        <a:rPr lang="en-US" sz="1300"/>
                        <a:t>Dynamic array to store items</a:t>
                      </a:r>
                    </a:p>
                  </a:txBody>
                  <a:tcPr marL="66944" marR="66944" marT="33472" marB="33472" anchor="ctr"/>
                </a:tc>
                <a:tc>
                  <a:txBody>
                    <a:bodyPr/>
                    <a:lstStyle/>
                    <a:p>
                      <a:r>
                        <a:rPr lang="en-US" sz="1300" dirty="0"/>
                        <a:t>ArrayList&lt;Meal&gt; meals = new ArrayList&lt;&gt;();</a:t>
                      </a:r>
                    </a:p>
                  </a:txBody>
                  <a:tcPr marL="66944" marR="66944" marT="33472" marB="33472" anchor="ctr"/>
                </a:tc>
                <a:extLst>
                  <a:ext uri="{0D108BD9-81ED-4DB2-BD59-A6C34878D82A}">
                    <a16:rowId xmlns:a16="http://schemas.microsoft.com/office/drawing/2014/main" val="2977974837"/>
                  </a:ext>
                </a:extLst>
              </a:tr>
              <a:tr h="589769">
                <a:tc>
                  <a:txBody>
                    <a:bodyPr/>
                    <a:lstStyle/>
                    <a:p>
                      <a:r>
                        <a:rPr lang="en-US" sz="1300"/>
                        <a:t>Conditional Statements</a:t>
                      </a:r>
                    </a:p>
                  </a:txBody>
                  <a:tcPr marL="66944" marR="66944" marT="33472" marB="33472" anchor="ctr"/>
                </a:tc>
                <a:tc>
                  <a:txBody>
                    <a:bodyPr/>
                    <a:lstStyle/>
                    <a:p>
                      <a:r>
                        <a:rPr lang="en-US" sz="1300"/>
                        <a:t>Controls logic flow</a:t>
                      </a:r>
                    </a:p>
                  </a:txBody>
                  <a:tcPr marL="66944" marR="66944" marT="33472" marB="33472" anchor="ctr"/>
                </a:tc>
                <a:tc>
                  <a:txBody>
                    <a:bodyPr/>
                    <a:lstStyle/>
                    <a:p>
                      <a:r>
                        <a:rPr lang="en-US" sz="1300"/>
                        <a:t>if (meal.getCalories() &lt; user.getLimit())</a:t>
                      </a:r>
                    </a:p>
                  </a:txBody>
                  <a:tcPr marL="66944" marR="66944" marT="33472" marB="33472" anchor="ctr"/>
                </a:tc>
                <a:extLst>
                  <a:ext uri="{0D108BD9-81ED-4DB2-BD59-A6C34878D82A}">
                    <a16:rowId xmlns:a16="http://schemas.microsoft.com/office/drawing/2014/main" val="4245993017"/>
                  </a:ext>
                </a:extLst>
              </a:tr>
              <a:tr h="472188">
                <a:tc>
                  <a:txBody>
                    <a:bodyPr/>
                    <a:lstStyle/>
                    <a:p>
                      <a:r>
                        <a:rPr lang="en-US" sz="1300"/>
                        <a:t>Looping</a:t>
                      </a:r>
                    </a:p>
                  </a:txBody>
                  <a:tcPr marL="66944" marR="66944" marT="33472" marB="33472" anchor="ctr"/>
                </a:tc>
                <a:tc>
                  <a:txBody>
                    <a:bodyPr/>
                    <a:lstStyle/>
                    <a:p>
                      <a:r>
                        <a:rPr lang="en-US" sz="1300"/>
                        <a:t>Iterates over list or array</a:t>
                      </a:r>
                    </a:p>
                  </a:txBody>
                  <a:tcPr marL="66944" marR="66944" marT="33472" marB="33472" anchor="ctr"/>
                </a:tc>
                <a:tc>
                  <a:txBody>
                    <a:bodyPr/>
                    <a:lstStyle/>
                    <a:p>
                      <a:r>
                        <a:rPr lang="en-US" sz="1300"/>
                        <a:t>for (Meal m : meals)</a:t>
                      </a:r>
                    </a:p>
                  </a:txBody>
                  <a:tcPr marL="66944" marR="66944" marT="33472" marB="33472" anchor="ctr"/>
                </a:tc>
                <a:extLst>
                  <a:ext uri="{0D108BD9-81ED-4DB2-BD59-A6C34878D82A}">
                    <a16:rowId xmlns:a16="http://schemas.microsoft.com/office/drawing/2014/main" val="239375242"/>
                  </a:ext>
                </a:extLst>
              </a:tr>
              <a:tr h="472188">
                <a:tc>
                  <a:txBody>
                    <a:bodyPr/>
                    <a:lstStyle/>
                    <a:p>
                      <a:r>
                        <a:rPr lang="en-US" sz="1300"/>
                        <a:t>Method Definition</a:t>
                      </a:r>
                    </a:p>
                  </a:txBody>
                  <a:tcPr marL="66944" marR="66944" marT="33472" marB="33472" anchor="ctr"/>
                </a:tc>
                <a:tc>
                  <a:txBody>
                    <a:bodyPr/>
                    <a:lstStyle/>
                    <a:p>
                      <a:r>
                        <a:rPr lang="en-US" sz="1300"/>
                        <a:t>Block of code to perform task</a:t>
                      </a:r>
                    </a:p>
                  </a:txBody>
                  <a:tcPr marL="66944" marR="66944" marT="33472" marB="33472" anchor="ctr"/>
                </a:tc>
                <a:tc>
                  <a:txBody>
                    <a:bodyPr/>
                    <a:lstStyle/>
                    <a:p>
                      <a:r>
                        <a:rPr lang="en-US" sz="1300" dirty="0"/>
                        <a:t>public void </a:t>
                      </a:r>
                      <a:r>
                        <a:rPr lang="en-US" sz="1300" dirty="0" err="1"/>
                        <a:t>displayMeal</a:t>
                      </a:r>
                      <a:r>
                        <a:rPr lang="en-US" sz="1300" dirty="0"/>
                        <a:t>()</a:t>
                      </a:r>
                    </a:p>
                  </a:txBody>
                  <a:tcPr marL="66944" marR="66944" marT="33472" marB="33472" anchor="ctr"/>
                </a:tc>
                <a:extLst>
                  <a:ext uri="{0D108BD9-81ED-4DB2-BD59-A6C34878D82A}">
                    <a16:rowId xmlns:a16="http://schemas.microsoft.com/office/drawing/2014/main" val="2246823748"/>
                  </a:ext>
                </a:extLst>
              </a:tr>
            </a:tbl>
          </a:graphicData>
        </a:graphic>
      </p:graphicFrame>
      <p:sp>
        <p:nvSpPr>
          <p:cNvPr id="4" name="TextBox 3">
            <a:extLst>
              <a:ext uri="{FF2B5EF4-FFF2-40B4-BE49-F238E27FC236}">
                <a16:creationId xmlns:a16="http://schemas.microsoft.com/office/drawing/2014/main" id="{1C547C45-44B4-802D-AC34-18B175D0AAB8}"/>
              </a:ext>
            </a:extLst>
          </p:cNvPr>
          <p:cNvSpPr txBox="1"/>
          <p:nvPr/>
        </p:nvSpPr>
        <p:spPr>
          <a:xfrm>
            <a:off x="1088571" y="318348"/>
            <a:ext cx="4539343" cy="400110"/>
          </a:xfrm>
          <a:prstGeom prst="rect">
            <a:avLst/>
          </a:prstGeom>
          <a:noFill/>
        </p:spPr>
        <p:txBody>
          <a:bodyPr wrap="square" rtlCol="0">
            <a:spAutoFit/>
          </a:bodyPr>
          <a:lstStyle/>
          <a:p>
            <a:r>
              <a:rPr lang="en-US" sz="2000" b="1" dirty="0"/>
              <a:t>Java concepts:</a:t>
            </a:r>
          </a:p>
        </p:txBody>
      </p:sp>
    </p:spTree>
    <p:extLst>
      <p:ext uri="{BB962C8B-B14F-4D97-AF65-F5344CB8AC3E}">
        <p14:creationId xmlns:p14="http://schemas.microsoft.com/office/powerpoint/2010/main" val="1016778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520ACB6-753A-D869-9A4B-566B5D27817D}"/>
              </a:ext>
            </a:extLst>
          </p:cNvPr>
          <p:cNvGraphicFramePr>
            <a:graphicFrameLocks noGrp="1"/>
          </p:cNvGraphicFramePr>
          <p:nvPr>
            <p:extLst>
              <p:ext uri="{D42A27DB-BD31-4B8C-83A1-F6EECF244321}">
                <p14:modId xmlns:p14="http://schemas.microsoft.com/office/powerpoint/2010/main" val="370903644"/>
              </p:ext>
            </p:extLst>
          </p:nvPr>
        </p:nvGraphicFramePr>
        <p:xfrm>
          <a:off x="527958" y="710353"/>
          <a:ext cx="11136084" cy="5943600"/>
        </p:xfrm>
        <a:graphic>
          <a:graphicData uri="http://schemas.openxmlformats.org/drawingml/2006/table">
            <a:tbl>
              <a:tblPr firstRow="1" bandRow="1">
                <a:tableStyleId>{5C22544A-7EE6-4342-B048-85BDC9FD1C3A}</a:tableStyleId>
              </a:tblPr>
              <a:tblGrid>
                <a:gridCol w="3712028">
                  <a:extLst>
                    <a:ext uri="{9D8B030D-6E8A-4147-A177-3AD203B41FA5}">
                      <a16:colId xmlns:a16="http://schemas.microsoft.com/office/drawing/2014/main" val="2637137706"/>
                    </a:ext>
                  </a:extLst>
                </a:gridCol>
                <a:gridCol w="3712028">
                  <a:extLst>
                    <a:ext uri="{9D8B030D-6E8A-4147-A177-3AD203B41FA5}">
                      <a16:colId xmlns:a16="http://schemas.microsoft.com/office/drawing/2014/main" val="2936455613"/>
                    </a:ext>
                  </a:extLst>
                </a:gridCol>
                <a:gridCol w="3712028">
                  <a:extLst>
                    <a:ext uri="{9D8B030D-6E8A-4147-A177-3AD203B41FA5}">
                      <a16:colId xmlns:a16="http://schemas.microsoft.com/office/drawing/2014/main" val="1718339068"/>
                    </a:ext>
                  </a:extLst>
                </a:gridCol>
              </a:tblGrid>
              <a:tr h="362051">
                <a:tc>
                  <a:txBody>
                    <a:bodyPr/>
                    <a:lstStyle/>
                    <a:p>
                      <a:r>
                        <a:rPr lang="en-US" dirty="0"/>
                        <a:t>Concept</a:t>
                      </a:r>
                    </a:p>
                  </a:txBody>
                  <a:tcPr anchor="ctr"/>
                </a:tc>
                <a:tc>
                  <a:txBody>
                    <a:bodyPr/>
                    <a:lstStyle/>
                    <a:p>
                      <a:r>
                        <a:rPr lang="en-US"/>
                        <a:t>Explanation</a:t>
                      </a:r>
                    </a:p>
                  </a:txBody>
                  <a:tcPr anchor="ctr"/>
                </a:tc>
                <a:tc>
                  <a:txBody>
                    <a:bodyPr/>
                    <a:lstStyle/>
                    <a:p>
                      <a:r>
                        <a:rPr lang="en-US"/>
                        <a:t>Example from Project</a:t>
                      </a:r>
                    </a:p>
                  </a:txBody>
                  <a:tcPr anchor="ctr"/>
                </a:tc>
                <a:extLst>
                  <a:ext uri="{0D108BD9-81ED-4DB2-BD59-A6C34878D82A}">
                    <a16:rowId xmlns:a16="http://schemas.microsoft.com/office/drawing/2014/main" val="1367889519"/>
                  </a:ext>
                </a:extLst>
              </a:tr>
              <a:tr h="633590">
                <a:tc>
                  <a:txBody>
                    <a:bodyPr/>
                    <a:lstStyle/>
                    <a:p>
                      <a:r>
                        <a:rPr lang="en-US" dirty="0"/>
                        <a:t>ArrayList (List)</a:t>
                      </a:r>
                    </a:p>
                  </a:txBody>
                  <a:tcPr anchor="ctr"/>
                </a:tc>
                <a:tc>
                  <a:txBody>
                    <a:bodyPr/>
                    <a:lstStyle/>
                    <a:p>
                      <a:r>
                        <a:rPr lang="en-US"/>
                        <a:t>Used to store data like meals, preferences</a:t>
                      </a:r>
                    </a:p>
                  </a:txBody>
                  <a:tcPr anchor="ctr"/>
                </a:tc>
                <a:tc>
                  <a:txBody>
                    <a:bodyPr/>
                    <a:lstStyle/>
                    <a:p>
                      <a:r>
                        <a:rPr lang="en-US"/>
                        <a:t>List&lt;Meal&gt; matchingMeals = new ArrayList&lt;&gt;();</a:t>
                      </a:r>
                    </a:p>
                  </a:txBody>
                  <a:tcPr anchor="ctr"/>
                </a:tc>
                <a:extLst>
                  <a:ext uri="{0D108BD9-81ED-4DB2-BD59-A6C34878D82A}">
                    <a16:rowId xmlns:a16="http://schemas.microsoft.com/office/drawing/2014/main" val="1855794630"/>
                  </a:ext>
                </a:extLst>
              </a:tr>
              <a:tr h="633590">
                <a:tc>
                  <a:txBody>
                    <a:bodyPr/>
                    <a:lstStyle/>
                    <a:p>
                      <a:r>
                        <a:rPr lang="en-US"/>
                        <a:t>Filtering</a:t>
                      </a:r>
                    </a:p>
                  </a:txBody>
                  <a:tcPr anchor="ctr"/>
                </a:tc>
                <a:tc>
                  <a:txBody>
                    <a:bodyPr/>
                    <a:lstStyle/>
                    <a:p>
                      <a:r>
                        <a:rPr lang="en-US"/>
                        <a:t>Used to select data based on conditions</a:t>
                      </a:r>
                    </a:p>
                  </a:txBody>
                  <a:tcPr anchor="ctr"/>
                </a:tc>
                <a:tc>
                  <a:txBody>
                    <a:bodyPr/>
                    <a:lstStyle/>
                    <a:p>
                      <a:r>
                        <a:rPr lang="en-US" dirty="0"/>
                        <a:t>if (</a:t>
                      </a:r>
                      <a:r>
                        <a:rPr lang="en-US" dirty="0" err="1"/>
                        <a:t>meal.category.equals</a:t>
                      </a:r>
                      <a:r>
                        <a:rPr lang="en-US" dirty="0"/>
                        <a:t>(</a:t>
                      </a:r>
                      <a:r>
                        <a:rPr lang="en-US" dirty="0" err="1"/>
                        <a:t>user.category</a:t>
                      </a:r>
                      <a:r>
                        <a:rPr lang="en-US" dirty="0"/>
                        <a:t>))</a:t>
                      </a:r>
                    </a:p>
                  </a:txBody>
                  <a:tcPr anchor="ctr"/>
                </a:tc>
                <a:extLst>
                  <a:ext uri="{0D108BD9-81ED-4DB2-BD59-A6C34878D82A}">
                    <a16:rowId xmlns:a16="http://schemas.microsoft.com/office/drawing/2014/main" val="738205927"/>
                  </a:ext>
                </a:extLst>
              </a:tr>
              <a:tr h="905128">
                <a:tc>
                  <a:txBody>
                    <a:bodyPr/>
                    <a:lstStyle/>
                    <a:p>
                      <a:r>
                        <a:rPr lang="en-US"/>
                        <a:t>Binary Search Tree</a:t>
                      </a:r>
                    </a:p>
                  </a:txBody>
                  <a:tcPr anchor="ctr"/>
                </a:tc>
                <a:tc>
                  <a:txBody>
                    <a:bodyPr/>
                    <a:lstStyle/>
                    <a:p>
                      <a:r>
                        <a:rPr lang="en-US" sz="1800" b="0" i="0" u="none" strike="noStrike" kern="1200" dirty="0">
                          <a:solidFill>
                            <a:schemeClr val="dk1"/>
                          </a:solidFill>
                          <a:effectLst/>
                          <a:latin typeface="+mn-lt"/>
                          <a:ea typeface="+mn-ea"/>
                          <a:cs typeface="+mn-cs"/>
                        </a:rPr>
                        <a:t>Organizes </a:t>
                      </a:r>
                      <a:r>
                        <a:rPr lang="en-US" dirty="0" err="1"/>
                        <a:t>UserProfile</a:t>
                      </a:r>
                      <a:r>
                        <a:rPr lang="en-US" sz="1800" b="0" i="0" u="none" strike="noStrike" kern="1200" dirty="0">
                          <a:solidFill>
                            <a:schemeClr val="dk1"/>
                          </a:solidFill>
                          <a:effectLst/>
                          <a:latin typeface="+mn-lt"/>
                          <a:ea typeface="+mn-ea"/>
                          <a:cs typeface="+mn-cs"/>
                        </a:rPr>
                        <a:t> nodes by calorie requirement, enabling efficient, sorted storage of user data.</a:t>
                      </a:r>
                      <a:endParaRPr lang="en-US" dirty="0"/>
                    </a:p>
                  </a:txBody>
                  <a:tcPr anchor="ctr"/>
                </a:tc>
                <a:tc>
                  <a:txBody>
                    <a:bodyPr/>
                    <a:lstStyle/>
                    <a:p>
                      <a:r>
                        <a:rPr lang="en-US"/>
                        <a:t>DietaryBST.insert(userProfile)</a:t>
                      </a:r>
                    </a:p>
                  </a:txBody>
                  <a:tcPr anchor="ctr"/>
                </a:tc>
                <a:extLst>
                  <a:ext uri="{0D108BD9-81ED-4DB2-BD59-A6C34878D82A}">
                    <a16:rowId xmlns:a16="http://schemas.microsoft.com/office/drawing/2014/main" val="426426583"/>
                  </a:ext>
                </a:extLst>
              </a:tr>
              <a:tr h="1176667">
                <a:tc>
                  <a:txBody>
                    <a:bodyPr/>
                    <a:lstStyle/>
                    <a:p>
                      <a:r>
                        <a:rPr lang="en-US"/>
                        <a:t>Insertion (BST)</a:t>
                      </a:r>
                    </a:p>
                  </a:txBody>
                  <a:tcPr anchor="ctr"/>
                </a:tc>
                <a:tc>
                  <a:txBody>
                    <a:bodyPr/>
                    <a:lstStyle/>
                    <a:p>
                      <a:r>
                        <a:rPr lang="en-US" sz="1800" b="0" i="0" u="none" strike="noStrike" kern="1200" dirty="0">
                          <a:solidFill>
                            <a:schemeClr val="dk1"/>
                          </a:solidFill>
                          <a:effectLst/>
                          <a:latin typeface="+mn-lt"/>
                          <a:ea typeface="+mn-ea"/>
                          <a:cs typeface="+mn-cs"/>
                        </a:rPr>
                        <a:t>Compares a new user’s calorie value against each node and places it in the left or right subtree to maintain BST order.</a:t>
                      </a:r>
                      <a:endParaRPr lang="en-US" dirty="0"/>
                    </a:p>
                  </a:txBody>
                  <a:tcPr anchor="ctr"/>
                </a:tc>
                <a:tc>
                  <a:txBody>
                    <a:bodyPr/>
                    <a:lstStyle/>
                    <a:p>
                      <a:r>
                        <a:rPr lang="en-US"/>
                        <a:t>if (newUser.calorie &lt; root.calorie)</a:t>
                      </a:r>
                    </a:p>
                  </a:txBody>
                  <a:tcPr anchor="ctr"/>
                </a:tc>
                <a:extLst>
                  <a:ext uri="{0D108BD9-81ED-4DB2-BD59-A6C34878D82A}">
                    <a16:rowId xmlns:a16="http://schemas.microsoft.com/office/drawing/2014/main" val="1806688870"/>
                  </a:ext>
                </a:extLst>
              </a:tr>
              <a:tr h="1176667">
                <a:tc>
                  <a:txBody>
                    <a:bodyPr/>
                    <a:lstStyle/>
                    <a:p>
                      <a:r>
                        <a:rPr lang="en-US" dirty="0" err="1"/>
                        <a:t>Inorder</a:t>
                      </a:r>
                      <a:r>
                        <a:rPr lang="en-US" dirty="0"/>
                        <a:t> Traversal</a:t>
                      </a:r>
                    </a:p>
                  </a:txBody>
                  <a:tcPr anchor="ctr"/>
                </a:tc>
                <a:tc>
                  <a:txBody>
                    <a:bodyPr/>
                    <a:lstStyle/>
                    <a:p>
                      <a:r>
                        <a:rPr lang="en-US" sz="1800" b="0" i="0" u="none" strike="noStrike" kern="1200" dirty="0">
                          <a:solidFill>
                            <a:schemeClr val="dk1"/>
                          </a:solidFill>
                          <a:effectLst/>
                          <a:latin typeface="+mn-lt"/>
                          <a:ea typeface="+mn-ea"/>
                          <a:cs typeface="+mn-cs"/>
                        </a:rPr>
                        <a:t>Recursively visits the left subtree, the node, then the right subtree to print user profiles in ascending calorie order.</a:t>
                      </a:r>
                      <a:endParaRPr lang="en-US" dirty="0"/>
                    </a:p>
                  </a:txBody>
                  <a:tcPr anchor="ctr"/>
                </a:tc>
                <a:tc>
                  <a:txBody>
                    <a:bodyPr/>
                    <a:lstStyle/>
                    <a:p>
                      <a:r>
                        <a:rPr lang="en-US"/>
                        <a:t>inorderTraversal(root)</a:t>
                      </a:r>
                    </a:p>
                  </a:txBody>
                  <a:tcPr anchor="ctr"/>
                </a:tc>
                <a:extLst>
                  <a:ext uri="{0D108BD9-81ED-4DB2-BD59-A6C34878D82A}">
                    <a16:rowId xmlns:a16="http://schemas.microsoft.com/office/drawing/2014/main" val="1972345542"/>
                  </a:ext>
                </a:extLst>
              </a:tr>
              <a:tr h="362051">
                <a:tc>
                  <a:txBody>
                    <a:bodyPr/>
                    <a:lstStyle/>
                    <a:p>
                      <a:r>
                        <a:rPr lang="en-US" dirty="0"/>
                        <a:t>Recursion</a:t>
                      </a:r>
                    </a:p>
                  </a:txBody>
                  <a:tcPr anchor="ctr"/>
                </a:tc>
                <a:tc>
                  <a:txBody>
                    <a:bodyPr/>
                    <a:lstStyle/>
                    <a:p>
                      <a:r>
                        <a:rPr lang="en-US"/>
                        <a:t>Calls function within itself</a:t>
                      </a:r>
                    </a:p>
                  </a:txBody>
                  <a:tcPr anchor="ctr"/>
                </a:tc>
                <a:tc>
                  <a:txBody>
                    <a:bodyPr/>
                    <a:lstStyle/>
                    <a:p>
                      <a:r>
                        <a:rPr lang="en-US"/>
                        <a:t>displayInorder(node.left);</a:t>
                      </a:r>
                    </a:p>
                  </a:txBody>
                  <a:tcPr anchor="ctr"/>
                </a:tc>
                <a:extLst>
                  <a:ext uri="{0D108BD9-81ED-4DB2-BD59-A6C34878D82A}">
                    <a16:rowId xmlns:a16="http://schemas.microsoft.com/office/drawing/2014/main" val="1631590656"/>
                  </a:ext>
                </a:extLst>
              </a:tr>
              <a:tr h="633590">
                <a:tc>
                  <a:txBody>
                    <a:bodyPr/>
                    <a:lstStyle/>
                    <a:p>
                      <a:r>
                        <a:rPr lang="en-US"/>
                        <a:t>Time Complexity</a:t>
                      </a:r>
                    </a:p>
                  </a:txBody>
                  <a:tcPr anchor="ctr"/>
                </a:tc>
                <a:tc>
                  <a:txBody>
                    <a:bodyPr/>
                    <a:lstStyle/>
                    <a:p>
                      <a:r>
                        <a:rPr lang="en-US"/>
                        <a:t>Efficiency of operations</a:t>
                      </a:r>
                    </a:p>
                  </a:txBody>
                  <a:tcPr anchor="ctr"/>
                </a:tc>
                <a:tc>
                  <a:txBody>
                    <a:bodyPr/>
                    <a:lstStyle/>
                    <a:p>
                      <a:r>
                        <a:rPr lang="en-US" dirty="0"/>
                        <a:t>List filtering = O(n), BST insertion = O(log n)</a:t>
                      </a:r>
                    </a:p>
                  </a:txBody>
                  <a:tcPr anchor="ctr"/>
                </a:tc>
                <a:extLst>
                  <a:ext uri="{0D108BD9-81ED-4DB2-BD59-A6C34878D82A}">
                    <a16:rowId xmlns:a16="http://schemas.microsoft.com/office/drawing/2014/main" val="2666769311"/>
                  </a:ext>
                </a:extLst>
              </a:tr>
            </a:tbl>
          </a:graphicData>
        </a:graphic>
      </p:graphicFrame>
      <p:sp>
        <p:nvSpPr>
          <p:cNvPr id="4" name="TextBox 3">
            <a:extLst>
              <a:ext uri="{FF2B5EF4-FFF2-40B4-BE49-F238E27FC236}">
                <a16:creationId xmlns:a16="http://schemas.microsoft.com/office/drawing/2014/main" id="{AA2678AB-7945-65D0-1EAF-3F9EC6497E00}"/>
              </a:ext>
            </a:extLst>
          </p:cNvPr>
          <p:cNvSpPr txBox="1"/>
          <p:nvPr/>
        </p:nvSpPr>
        <p:spPr>
          <a:xfrm>
            <a:off x="1005114" y="274411"/>
            <a:ext cx="3820886" cy="400110"/>
          </a:xfrm>
          <a:prstGeom prst="rect">
            <a:avLst/>
          </a:prstGeom>
          <a:noFill/>
        </p:spPr>
        <p:txBody>
          <a:bodyPr wrap="square" rtlCol="0">
            <a:spAutoFit/>
          </a:bodyPr>
          <a:lstStyle/>
          <a:p>
            <a:r>
              <a:rPr lang="en-US" sz="2000" b="1" dirty="0"/>
              <a:t>DSA concepts:</a:t>
            </a:r>
          </a:p>
        </p:txBody>
      </p:sp>
    </p:spTree>
    <p:extLst>
      <p:ext uri="{BB962C8B-B14F-4D97-AF65-F5344CB8AC3E}">
        <p14:creationId xmlns:p14="http://schemas.microsoft.com/office/powerpoint/2010/main" val="3154656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BE017-AAAF-6C96-0944-721A44554F13}"/>
              </a:ext>
            </a:extLst>
          </p:cNvPr>
          <p:cNvSpPr>
            <a:spLocks noGrp="1"/>
          </p:cNvSpPr>
          <p:nvPr>
            <p:ph type="title"/>
          </p:nvPr>
        </p:nvSpPr>
        <p:spPr>
          <a:xfrm>
            <a:off x="838200" y="365125"/>
            <a:ext cx="6426896" cy="436541"/>
          </a:xfrm>
        </p:spPr>
        <p:txBody>
          <a:bodyPr>
            <a:normAutofit/>
          </a:bodyPr>
          <a:lstStyle/>
          <a:p>
            <a:r>
              <a:rPr lang="en-US" sz="2000" b="1" dirty="0"/>
              <a:t>Flow chart of workflow:</a:t>
            </a:r>
          </a:p>
        </p:txBody>
      </p:sp>
      <p:pic>
        <p:nvPicPr>
          <p:cNvPr id="3074" name="Picture 2">
            <a:extLst>
              <a:ext uri="{FF2B5EF4-FFF2-40B4-BE49-F238E27FC236}">
                <a16:creationId xmlns:a16="http://schemas.microsoft.com/office/drawing/2014/main" id="{38D8A436-387E-A669-0EBC-8BD11267D07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20093" y="365125"/>
            <a:ext cx="4222657" cy="6333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950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751</Words>
  <Application>Microsoft Macintosh PowerPoint</Application>
  <PresentationFormat>Widescreen</PresentationFormat>
  <Paragraphs>94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-webkit-standard</vt:lpstr>
      <vt:lpstr>Arial</vt:lpstr>
      <vt:lpstr>Calibri</vt:lpstr>
      <vt:lpstr>Calibri Light</vt:lpstr>
      <vt:lpstr>Franklin Gothic Medium</vt:lpstr>
      <vt:lpstr>Office Theme</vt:lpstr>
      <vt:lpstr>Smart Meal Planner using User Profiles and Dietary Preferences</vt:lpstr>
      <vt:lpstr>Introduction</vt:lpstr>
      <vt:lpstr>Problem Statement</vt:lpstr>
      <vt:lpstr>Objectives</vt:lpstr>
      <vt:lpstr>Concepts used:</vt:lpstr>
      <vt:lpstr>UI Integration:</vt:lpstr>
      <vt:lpstr>PowerPoint Presentation</vt:lpstr>
      <vt:lpstr>PowerPoint Presentation</vt:lpstr>
      <vt:lpstr>Flow chart of workflow:</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Aparna Prabu</dc:creator>
  <cp:lastModifiedBy>Aparna Prabu</cp:lastModifiedBy>
  <cp:revision>3</cp:revision>
  <dcterms:created xsi:type="dcterms:W3CDTF">2025-04-19T06:37:25Z</dcterms:created>
  <dcterms:modified xsi:type="dcterms:W3CDTF">2025-04-19T09:53:38Z</dcterms:modified>
</cp:coreProperties>
</file>