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9" autoAdjust="0"/>
    <p:restoredTop sz="74218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4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E9720-5CF8-1E34-3BD2-A56E369755B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202088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Classification: Internal </a:t>
            </a:r>
          </a:p>
        </p:txBody>
      </p:sp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1998937"/>
            <a:ext cx="5908963" cy="942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E659B"/>
                </a:solidFill>
              </a:rPr>
              <a:t>TECHNOLOGY TRENDS AND 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APARUPA BANERJEE</a:t>
            </a:r>
          </a:p>
          <a:p>
            <a:pPr marL="0" indent="0">
              <a:buNone/>
            </a:pPr>
            <a:r>
              <a:rPr lang="en-US" dirty="0"/>
              <a:t> 9</a:t>
            </a:r>
            <a:r>
              <a:rPr lang="en-US" baseline="30000" dirty="0"/>
              <a:t>th</a:t>
            </a:r>
            <a:r>
              <a:rPr lang="en-US" dirty="0"/>
              <a:t> MAY 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291" y="1690688"/>
            <a:ext cx="5261125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MySQL, Microsoft SQL server, </a:t>
            </a:r>
            <a:r>
              <a:rPr lang="en-US" dirty="0" err="1"/>
              <a:t>Postgre</a:t>
            </a:r>
            <a:r>
              <a:rPr lang="en-US" dirty="0"/>
              <a:t> SQL, SQLite and MongoDB are the top 5 most used databases at the moment.</a:t>
            </a:r>
          </a:p>
          <a:p>
            <a:r>
              <a:rPr lang="en-US" dirty="0"/>
              <a:t>However, </a:t>
            </a:r>
            <a:r>
              <a:rPr lang="en-US" dirty="0" err="1"/>
              <a:t>Postgre</a:t>
            </a:r>
            <a:r>
              <a:rPr lang="en-US" dirty="0"/>
              <a:t> SQL, MongoDB, Redis, MySQL and </a:t>
            </a:r>
            <a:r>
              <a:rPr lang="en-US" dirty="0" err="1"/>
              <a:t>Elasticsense</a:t>
            </a:r>
            <a:r>
              <a:rPr lang="en-US" dirty="0"/>
              <a:t> are projected to become more popular in the future. </a:t>
            </a:r>
          </a:p>
          <a:p>
            <a:r>
              <a:rPr lang="en-US" dirty="0"/>
              <a:t>Redis and </a:t>
            </a:r>
            <a:r>
              <a:rPr lang="en-US" dirty="0" err="1"/>
              <a:t>Elasticsense</a:t>
            </a:r>
            <a:r>
              <a:rPr lang="en-US" dirty="0"/>
              <a:t> are </a:t>
            </a:r>
            <a:r>
              <a:rPr lang="en-US" dirty="0" err="1"/>
              <a:t>relaatively</a:t>
            </a:r>
            <a:r>
              <a:rPr lang="en-US" dirty="0"/>
              <a:t> new tools and are set to gain more traction in the IT space.</a:t>
            </a:r>
          </a:p>
          <a:p>
            <a:r>
              <a:rPr lang="en-US" dirty="0"/>
              <a:t>MongoDB and Redis are the immerging favorites</a:t>
            </a:r>
          </a:p>
          <a:p>
            <a:r>
              <a:rPr lang="en-US" dirty="0"/>
              <a:t>There is a New Kid in the Block- Elasticsearch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579418"/>
            <a:ext cx="5358384" cy="4597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still chosen in companies</a:t>
            </a:r>
          </a:p>
          <a:p>
            <a:r>
              <a:rPr lang="en-US" dirty="0"/>
              <a:t>NoSQL Databases will make an impact for storing non 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 tune search to website , app or E-commerce store</a:t>
            </a:r>
          </a:p>
          <a:p>
            <a:r>
              <a:rPr lang="en-US" dirty="0"/>
              <a:t>SQL is still a top tool to watch out for in data specialists.</a:t>
            </a:r>
          </a:p>
          <a:p>
            <a:r>
              <a:rPr lang="en-US" dirty="0"/>
              <a:t>Oracle SQL was not among the top 5. It is losing relevance as time passes.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4470" y="2064328"/>
            <a:ext cx="8777421" cy="3647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/Aparupa1993/</a:t>
            </a:r>
            <a:r>
              <a:rPr lang="en-US" sz="2200" dirty="0" err="1"/>
              <a:t>ibmProject</a:t>
            </a:r>
            <a:r>
              <a:rPr lang="en-US" sz="2200" dirty="0"/>
              <a:t>/blob/main/Project%20dashboard.pdf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690688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049DC7-3460-673E-8733-33C3C097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483823"/>
            <a:ext cx="10010560" cy="45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971B4DD-5275-D948-F5F4-E6E0B611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09"/>
            <a:ext cx="9483436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 and diagram&#10;&#10;Description automatically generated">
            <a:extLst>
              <a:ext uri="{FF2B5EF4-FFF2-40B4-BE49-F238E27FC236}">
                <a16:creationId xmlns:a16="http://schemas.microsoft.com/office/drawing/2014/main" id="{9FC68297-A88F-4D60-62B7-11563808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834"/>
            <a:ext cx="9635836" cy="45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7127" y="1825625"/>
            <a:ext cx="6428509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E659B"/>
                </a:solidFill>
              </a:rPr>
              <a:t>Technology trends now and in future</a:t>
            </a:r>
          </a:p>
          <a:p>
            <a:r>
              <a:rPr lang="en-US" sz="1700" dirty="0">
                <a:solidFill>
                  <a:srgbClr val="0E659B"/>
                </a:solidFill>
              </a:rPr>
              <a:t>Training and Reskilling workers</a:t>
            </a:r>
          </a:p>
          <a:p>
            <a:r>
              <a:rPr lang="en-US" sz="1700" dirty="0">
                <a:solidFill>
                  <a:srgbClr val="0E659B"/>
                </a:solidFill>
              </a:rPr>
              <a:t>Female Participation in Technology Field</a:t>
            </a:r>
          </a:p>
          <a:p>
            <a:r>
              <a:rPr lang="en-US" sz="1700" dirty="0">
                <a:solidFill>
                  <a:srgbClr val="0E659B"/>
                </a:solidFill>
              </a:rPr>
              <a:t>Bridge divide of Technology gaps in Developing Countries</a:t>
            </a:r>
          </a:p>
          <a:p>
            <a:r>
              <a:rPr lang="en-US" sz="1700" dirty="0">
                <a:solidFill>
                  <a:srgbClr val="0E659B"/>
                </a:solidFill>
              </a:rPr>
              <a:t>Elimination of Age and  Education Discrimination in Employment</a:t>
            </a:r>
          </a:p>
          <a:p>
            <a:r>
              <a:rPr lang="en-US" sz="1700" dirty="0">
                <a:solidFill>
                  <a:srgbClr val="0E659B"/>
                </a:solidFill>
              </a:rPr>
              <a:t>Upskilling in the Technology sector.</a:t>
            </a:r>
          </a:p>
          <a:p>
            <a:r>
              <a:rPr lang="en-US" sz="1700" dirty="0">
                <a:solidFill>
                  <a:srgbClr val="0E659B"/>
                </a:solidFill>
              </a:rPr>
              <a:t>Is completing a masters or doctorate degree really a requirement?</a:t>
            </a:r>
          </a:p>
          <a:p>
            <a:r>
              <a:rPr lang="en-US" sz="1700" dirty="0">
                <a:solidFill>
                  <a:srgbClr val="0E659B"/>
                </a:solidFill>
              </a:rPr>
              <a:t>The increasing demand for mobile development as Kotlin is getting popular.</a:t>
            </a:r>
          </a:p>
          <a:p>
            <a:r>
              <a:rPr lang="en-US" sz="1700" dirty="0">
                <a:solidFill>
                  <a:srgbClr val="0E659B"/>
                </a:solidFill>
              </a:rPr>
              <a:t>More tech education, access and development in less developed regions in South east Asia, South America, Africa and some parts of Europe.</a:t>
            </a:r>
          </a:p>
          <a:p>
            <a:r>
              <a:rPr lang="en-US" sz="1700" dirty="0">
                <a:solidFill>
                  <a:srgbClr val="0E659B"/>
                </a:solidFill>
              </a:rPr>
              <a:t>How relevant will Oracle SQL still be in the future?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/>
              <a:t>Findings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Fast changing Technology with year and time</a:t>
            </a:r>
          </a:p>
          <a:p>
            <a:r>
              <a:rPr lang="en-US" sz="4000" dirty="0"/>
              <a:t>Concentration of several countries like USA and INDIA</a:t>
            </a:r>
          </a:p>
          <a:p>
            <a:r>
              <a:rPr lang="en-US" sz="4000" dirty="0"/>
              <a:t>Gender gap in Tech Jobs</a:t>
            </a:r>
          </a:p>
          <a:p>
            <a:r>
              <a:rPr lang="en-US" sz="4000" dirty="0"/>
              <a:t>Platforms like Docker and AWS are growing at a rapid rate </a:t>
            </a:r>
          </a:p>
          <a:p>
            <a:r>
              <a:rPr lang="en-US" sz="4000" dirty="0"/>
              <a:t>Most people in the IT field have a Bachelors' degree. </a:t>
            </a:r>
          </a:p>
          <a:p>
            <a:r>
              <a:rPr lang="en-US" sz="4000" dirty="0"/>
              <a:t>Web development languages are the most popular and on-demand tools in the IT field currently.</a:t>
            </a:r>
          </a:p>
          <a:p>
            <a:r>
              <a:rPr lang="en-US" sz="4000" dirty="0"/>
              <a:t>The Tech sector is filled with majorly young people under 40 years of age.</a:t>
            </a:r>
          </a:p>
          <a:p>
            <a:r>
              <a:rPr lang="en-US" sz="4000" dirty="0"/>
              <a:t>Most respondents want to learn Postgres SQL and React JS next year.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/>
              <a:t>Implications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Companies needs to be flexible and be adaptive to rapid changes</a:t>
            </a:r>
          </a:p>
          <a:p>
            <a:r>
              <a:rPr lang="en-US" sz="3500" dirty="0"/>
              <a:t>The need of spreading technology out to lagging countries </a:t>
            </a:r>
          </a:p>
          <a:p>
            <a:r>
              <a:rPr lang="en-US" sz="3500" dirty="0"/>
              <a:t>Impact of Job hiring´s</a:t>
            </a:r>
          </a:p>
          <a:p>
            <a:r>
              <a:rPr lang="en-US" sz="3500" dirty="0"/>
              <a:t>Shift to faster App deployments and Cloud services in future</a:t>
            </a:r>
          </a:p>
          <a:p>
            <a:r>
              <a:rPr lang="en-US" sz="3500" dirty="0"/>
              <a:t>It is important for data professionals to develop proficiencies in NoSQL in addition to SQL databases.</a:t>
            </a:r>
          </a:p>
          <a:p>
            <a:r>
              <a:rPr lang="en-US" sz="3500" dirty="0"/>
              <a:t>Web development is still a very lucrative skill.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B05C4-DAF2-1172-3563-CE8D9068C2F2}"/>
              </a:ext>
            </a:extLst>
          </p:cNvPr>
          <p:cNvSpPr txBox="1"/>
          <p:nvPr/>
        </p:nvSpPr>
        <p:spPr>
          <a:xfrm>
            <a:off x="2653146" y="5405689"/>
            <a:ext cx="7973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cap="all" dirty="0">
                <a:solidFill>
                  <a:srgbClr val="0E659B"/>
                </a:solidFill>
              </a:rPr>
              <a:t>It is expedient to stay updated in the Tech sector as the trends keep changing over time.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9" name="Picture 8" descr="Frequency chart that showed most of the respondents were developers.">
            <a:extLst>
              <a:ext uri="{FF2B5EF4-FFF2-40B4-BE49-F238E27FC236}">
                <a16:creationId xmlns:a16="http://schemas.microsoft.com/office/drawing/2014/main" id="{2925BDEE-FB38-A1E5-6659-FA40BAFD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85" y="1524433"/>
            <a:ext cx="3441179" cy="27466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Picture 7" descr="A histogram showing the frequency distribution for Age.">
            <a:extLst>
              <a:ext uri="{FF2B5EF4-FFF2-40B4-BE49-F238E27FC236}">
                <a16:creationId xmlns:a16="http://schemas.microsoft.com/office/drawing/2014/main" id="{BC96AF6A-FF01-92AB-4A00-8058324C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1" y="1524433"/>
            <a:ext cx="3719855" cy="296187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9" descr="Correlation statistics for Age and other numerical columns in the survey.">
            <a:extLst>
              <a:ext uri="{FF2B5EF4-FFF2-40B4-BE49-F238E27FC236}">
                <a16:creationId xmlns:a16="http://schemas.microsoft.com/office/drawing/2014/main" id="{C6EE08B6-2D64-3C40-51EC-D3B82A3F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970" y="4571013"/>
            <a:ext cx="2791541" cy="1718713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Picture 10" descr="A graph showing a number of jobs&#10;&#10;Description automatically generated">
            <a:extLst>
              <a:ext uri="{FF2B5EF4-FFF2-40B4-BE49-F238E27FC236}">
                <a16:creationId xmlns:a16="http://schemas.microsoft.com/office/drawing/2014/main" id="{155A7959-7997-CCD8-C962-D24A4CFF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6" y="1708614"/>
            <a:ext cx="10531534" cy="40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8B39C0E-AC25-20E7-6B1A-760B296EB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75389"/>
            <a:ext cx="11180618" cy="4761125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Programming languages and databases</a:t>
            </a:r>
          </a:p>
          <a:p>
            <a:r>
              <a:rPr lang="en-US" sz="2200" dirty="0"/>
              <a:t>Demographics Survey</a:t>
            </a:r>
          </a:p>
          <a:p>
            <a:r>
              <a:rPr lang="en-US" sz="2200" dirty="0"/>
              <a:t>Technological Gap in Countries</a:t>
            </a:r>
          </a:p>
          <a:p>
            <a:r>
              <a:rPr lang="en-US" sz="2200" dirty="0"/>
              <a:t>Gender Gap in Job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400" dirty="0"/>
              <a:t>About:</a:t>
            </a:r>
          </a:p>
          <a:p>
            <a:r>
              <a:rPr lang="en-US" sz="1800" dirty="0"/>
              <a:t>Analyzing the trends in Software Development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400" dirty="0"/>
              <a:t>Purpose:</a:t>
            </a:r>
          </a:p>
          <a:p>
            <a:r>
              <a:rPr lang="en-US" sz="1800" dirty="0"/>
              <a:t>Identify skill requirement for future</a:t>
            </a:r>
          </a:p>
          <a:p>
            <a:r>
              <a:rPr lang="en-US" sz="1800" dirty="0"/>
              <a:t>What are the top programming languages in demand</a:t>
            </a:r>
          </a:p>
          <a:p>
            <a:r>
              <a:rPr lang="en-US" sz="1800" dirty="0"/>
              <a:t>What are the top database skills in demand</a:t>
            </a:r>
          </a:p>
          <a:p>
            <a:r>
              <a:rPr lang="en-US" sz="1800" dirty="0"/>
              <a:t>What are the popular IDEs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    Audience:</a:t>
            </a:r>
          </a:p>
          <a:p>
            <a:pPr marL="0" indent="0">
              <a:buNone/>
            </a:pPr>
            <a:r>
              <a:rPr lang="en-US" sz="1800" dirty="0"/>
              <a:t>     IT DEPARTMENT HEAD AND HUMAN RESOURCE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Data Collection sources</a:t>
            </a:r>
            <a:r>
              <a:rPr lang="en-US" sz="2400" dirty="0"/>
              <a:t>:</a:t>
            </a:r>
          </a:p>
          <a:p>
            <a:r>
              <a:rPr lang="en-US" sz="2200" dirty="0"/>
              <a:t>Stack Overflow Developer 2019 Survey</a:t>
            </a:r>
          </a:p>
          <a:p>
            <a:r>
              <a:rPr lang="en-US" sz="2200" dirty="0"/>
              <a:t>GitHub Job Postings</a:t>
            </a:r>
          </a:p>
          <a:p>
            <a:r>
              <a:rPr lang="en-US" sz="2200" dirty="0"/>
              <a:t>Programming Languages Annual Salary</a:t>
            </a:r>
          </a:p>
          <a:p>
            <a:pPr marL="0" indent="0">
              <a:buNone/>
            </a:pPr>
            <a:r>
              <a:rPr lang="en-US" sz="3600" dirty="0"/>
              <a:t>Data Exploration</a:t>
            </a:r>
          </a:p>
          <a:p>
            <a:pPr marL="0" indent="0">
              <a:buNone/>
            </a:pPr>
            <a:r>
              <a:rPr lang="en-US" sz="3600" dirty="0"/>
              <a:t>Data Cleaning</a:t>
            </a:r>
          </a:p>
          <a:p>
            <a:pPr marL="0" indent="0">
              <a:buNone/>
            </a:pPr>
            <a:r>
              <a:rPr lang="en-US" sz="3600" dirty="0"/>
              <a:t>Data Visualization</a:t>
            </a:r>
          </a:p>
          <a:p>
            <a:pPr marL="0" indent="0">
              <a:buNone/>
            </a:pPr>
            <a:r>
              <a:rPr lang="en-US" sz="3600" dirty="0"/>
              <a:t>Presentation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BFEF73-1B3F-D173-5325-4620CD92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4" y="1454727"/>
            <a:ext cx="11042073" cy="4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253" y="186978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2854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graph of 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241A5B12-A35A-2BC1-1BAA-A54A4BE9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27564"/>
            <a:ext cx="5049983" cy="3463636"/>
          </a:xfrm>
          <a:prstGeom prst="rect">
            <a:avLst/>
          </a:prstGeom>
        </p:spPr>
      </p:pic>
      <p:pic>
        <p:nvPicPr>
          <p:cNvPr id="12" name="Picture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FA12E1D-48C6-EAF5-5AA5-BC3F64CE6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03764"/>
            <a:ext cx="5626100" cy="338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>
                <a:solidFill>
                  <a:srgbClr val="0E659B"/>
                </a:solidFill>
                <a:latin typeface="IBM Plex Mono Text"/>
              </a:rPr>
              <a:t>Javascript</a:t>
            </a:r>
            <a:r>
              <a:rPr lang="en-US" sz="2800" dirty="0">
                <a:solidFill>
                  <a:srgbClr val="0E659B"/>
                </a:solidFill>
                <a:latin typeface="IBM Plex Mono Text"/>
              </a:rPr>
              <a:t>, HTML/CSS, SQL, Shell languages and Python are the most used languages currently.</a:t>
            </a:r>
          </a:p>
          <a:p>
            <a:r>
              <a:rPr lang="en-US" sz="2800" dirty="0" err="1">
                <a:solidFill>
                  <a:srgbClr val="0E659B"/>
                </a:solidFill>
                <a:latin typeface="IBM Plex Mono Text"/>
                <a:ea typeface="+mn-lt"/>
                <a:cs typeface="+mn-lt"/>
              </a:rPr>
              <a:t>Javascript</a:t>
            </a:r>
            <a:r>
              <a:rPr lang="en-US" sz="2800" dirty="0">
                <a:solidFill>
                  <a:srgbClr val="0E659B"/>
                </a:solidFill>
                <a:latin typeface="IBM Plex Mono Text"/>
                <a:ea typeface="+mn-lt"/>
                <a:cs typeface="+mn-lt"/>
              </a:rPr>
              <a:t>, HTML/CSS, Python, SQL, and Typescript will be the most used languages next year and future years.</a:t>
            </a:r>
          </a:p>
          <a:p>
            <a:r>
              <a:rPr lang="en-US" sz="2800" dirty="0">
                <a:solidFill>
                  <a:srgbClr val="0E659B"/>
                </a:solidFill>
                <a:latin typeface="IBM Plex Mono Text"/>
              </a:rPr>
              <a:t>Python will have more demand than SQL next year.</a:t>
            </a:r>
            <a:endParaRPr lang="en-US" sz="2800" dirty="0">
              <a:solidFill>
                <a:srgbClr val="0E659B"/>
              </a:solidFill>
              <a:latin typeface="IBM Plex Mono Text"/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E659B"/>
                </a:solidFill>
              </a:rPr>
              <a:t>Web development is demanding</a:t>
            </a:r>
          </a:p>
          <a:p>
            <a:r>
              <a:rPr lang="en-US" dirty="0">
                <a:solidFill>
                  <a:srgbClr val="0E659B"/>
                </a:solidFill>
              </a:rPr>
              <a:t>In companies Big Data Technology requires SQL</a:t>
            </a:r>
          </a:p>
          <a:p>
            <a:r>
              <a:rPr lang="en-US" dirty="0">
                <a:solidFill>
                  <a:srgbClr val="0E659B"/>
                </a:solidFill>
              </a:rPr>
              <a:t>AI and ML demand is rising so python is the best choice</a:t>
            </a:r>
          </a:p>
          <a:p>
            <a:r>
              <a:rPr lang="en-US" sz="2800" dirty="0" err="1">
                <a:solidFill>
                  <a:srgbClr val="0E659B"/>
                </a:solidFill>
                <a:latin typeface="IBM Plex Mono Text"/>
              </a:rPr>
              <a:t>Javascript</a:t>
            </a:r>
            <a:r>
              <a:rPr lang="en-US" sz="2800" dirty="0">
                <a:solidFill>
                  <a:srgbClr val="0E659B"/>
                </a:solidFill>
                <a:latin typeface="IBM Plex Mono Text"/>
              </a:rPr>
              <a:t> and HTML are used for web development which means that web development as a tech skill has the highest demand, especially as Typescript is getting viral.</a:t>
            </a:r>
          </a:p>
          <a:p>
            <a:r>
              <a:rPr lang="en-US" sz="2800" dirty="0">
                <a:solidFill>
                  <a:srgbClr val="0E659B"/>
                </a:solidFill>
                <a:latin typeface="IBM Plex Mono Text"/>
              </a:rPr>
              <a:t>Python is gaining more and more traction due to the increase in demand for AI and ML skills.</a:t>
            </a:r>
          </a:p>
          <a:p>
            <a:r>
              <a:rPr lang="en-US" sz="2800" dirty="0">
                <a:solidFill>
                  <a:srgbClr val="0E659B"/>
                </a:solidFill>
                <a:latin typeface="IBM Plex Mono Text"/>
              </a:rPr>
              <a:t>SQL is the still the most relevant language for data professionals. It is important for aspiring data analysts, scientists, business analysts </a:t>
            </a:r>
            <a:r>
              <a:rPr lang="en-US" sz="2800" dirty="0" err="1">
                <a:solidFill>
                  <a:srgbClr val="0E659B"/>
                </a:solidFill>
                <a:latin typeface="IBM Plex Mono Text"/>
              </a:rPr>
              <a:t>etc</a:t>
            </a:r>
            <a:r>
              <a:rPr lang="en-US" sz="2800" dirty="0">
                <a:solidFill>
                  <a:srgbClr val="0E659B"/>
                </a:solidFill>
                <a:latin typeface="IBM Plex Mono Text"/>
              </a:rPr>
              <a:t> to have SQL skills.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58BC1B9-9168-54D6-E25D-9A71DA59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3" y="2327563"/>
            <a:ext cx="5676900" cy="3532909"/>
          </a:xfrm>
          <a:prstGeom prst="rect">
            <a:avLst/>
          </a:prstGeom>
        </p:spPr>
      </p:pic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91472D0-5F0E-46BA-475E-7F833614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3"/>
            <a:ext cx="5676900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803</Words>
  <Application>Microsoft Macintosh PowerPoint</Application>
  <PresentationFormat>Widescreen</PresentationFormat>
  <Paragraphs>136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AND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Samrat Ghosh</cp:lastModifiedBy>
  <cp:revision>21</cp:revision>
  <dcterms:created xsi:type="dcterms:W3CDTF">2020-10-28T18:29:43Z</dcterms:created>
  <dcterms:modified xsi:type="dcterms:W3CDTF">2024-05-10T08:42:14Z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ca9737-3fb7-4a23-a452-5fd2dddae788_Enabled">
    <vt:lpwstr>true</vt:lpwstr>
  </property>
  <property fmtid="{D5CDD505-2E9C-101B-9397-08002B2CF9AE}" pid="3" name="MSIP_Label_ecca9737-3fb7-4a23-a452-5fd2dddae788_SetDate">
    <vt:lpwstr>2024-05-10T08:32:44Z</vt:lpwstr>
  </property>
  <property fmtid="{D5CDD505-2E9C-101B-9397-08002B2CF9AE}" pid="4" name="MSIP_Label_ecca9737-3fb7-4a23-a452-5fd2dddae788_Method">
    <vt:lpwstr>Standard</vt:lpwstr>
  </property>
  <property fmtid="{D5CDD505-2E9C-101B-9397-08002B2CF9AE}" pid="5" name="MSIP_Label_ecca9737-3fb7-4a23-a452-5fd2dddae788_Name">
    <vt:lpwstr>Internal</vt:lpwstr>
  </property>
  <property fmtid="{D5CDD505-2E9C-101B-9397-08002B2CF9AE}" pid="6" name="MSIP_Label_ecca9737-3fb7-4a23-a452-5fd2dddae788_SiteId">
    <vt:lpwstr>76431109-ff89-42c2-8781-a07ca07a2d57</vt:lpwstr>
  </property>
  <property fmtid="{D5CDD505-2E9C-101B-9397-08002B2CF9AE}" pid="7" name="MSIP_Label_ecca9737-3fb7-4a23-a452-5fd2dddae788_ActionId">
    <vt:lpwstr>e075a2ba-26aa-4ee2-94ee-462f09c56e5e</vt:lpwstr>
  </property>
  <property fmtid="{D5CDD505-2E9C-101B-9397-08002B2CF9AE}" pid="8" name="MSIP_Label_ecca9737-3fb7-4a23-a452-5fd2dddae788_ContentBits">
    <vt:lpwstr>2</vt:lpwstr>
  </property>
  <property fmtid="{D5CDD505-2E9C-101B-9397-08002B2CF9AE}" pid="9" name="ClassificationContentMarkingFooterLocations">
    <vt:lpwstr>SLIDE_TEMPLATE_skill_network:6</vt:lpwstr>
  </property>
  <property fmtid="{D5CDD505-2E9C-101B-9397-08002B2CF9AE}" pid="10" name="ClassificationContentMarkingFooterText">
    <vt:lpwstr>Information Classification: Internal </vt:lpwstr>
  </property>
</Properties>
</file>