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72" r:id="rId5"/>
    <p:sldId id="271" r:id="rId6"/>
    <p:sldId id="258" r:id="rId7"/>
    <p:sldId id="268" r:id="rId8"/>
    <p:sldId id="261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62" autoAdjust="0"/>
    <p:restoredTop sz="94640" autoAdjust="0"/>
  </p:normalViewPr>
  <p:slideViewPr>
    <p:cSldViewPr snapToGrid="0">
      <p:cViewPr varScale="1">
        <p:scale>
          <a:sx n="160" d="100"/>
          <a:sy n="160" d="100"/>
        </p:scale>
        <p:origin x="3558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FA64C-E4A5-E6FF-641A-200891A33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262019-0B9B-6781-5A7E-B757EA529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D9C3A5-205D-A570-D395-EFB25DA28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CF47-DFD1-4161-A873-A72332B36B26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7F8848-896E-47A5-C57B-1E0D82BF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4EDC46-D44A-C03A-2C51-21F4ABDA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C1CF-6900-4591-8CA8-F9C6E7EBAE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74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2790CF-8F7F-11A8-5EEC-887449B7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199A4C-8B7F-9E41-9B91-32FECD5A0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E40667-C9B8-5BAD-3F05-CFB2B7B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CF47-DFD1-4161-A873-A72332B36B26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25BD61-BC92-4E0C-5894-08AF7598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7C1192-D7BF-4930-AF33-4AA007E3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C1CF-6900-4591-8CA8-F9C6E7EBAE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17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DC7465B-B0D6-DB3B-1B6C-F7C5A8182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52B175-B136-FE5B-46CB-671CB4C23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C89DC9-6171-DC88-CBFD-14753F67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CF47-DFD1-4161-A873-A72332B36B26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4229C-0ACA-A6FB-9AAA-73108110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AB27B7-8DDD-5FA6-B1A9-826C2EAD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C1CF-6900-4591-8CA8-F9C6E7EBAE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89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060DD-D23D-306C-9733-6C3DBD0E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10A17C-77BE-BBD3-DBDD-93D2614A6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98079E-EA4C-14FA-44F9-508BF442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CF47-DFD1-4161-A873-A72332B36B26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6507D4-C00F-ED2E-9ED0-297DE5EB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A4D585-65A8-9349-7C5F-98E3FF68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C1CF-6900-4591-8CA8-F9C6E7EBAE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24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E9C2D-689B-A96F-C8C7-DA9DE07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5CD974-3713-14CB-D8B8-B5F8CF179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B8D6D6-F25C-29B7-C785-D1AE144D6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CF47-DFD1-4161-A873-A72332B36B26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CB2FBD-F8BE-F6FE-B1B1-EB9B6D72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170EB1-5456-19CD-2CBF-5A41968B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C1CF-6900-4591-8CA8-F9C6E7EBAE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90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C18D9D-3ABB-005A-EEDA-76D6CEA6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E00ED2-127E-C016-7373-1E8FED5A2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1488AB-7D4C-D753-3C13-C76EE67EE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A70E2A-1F83-376C-1CDE-4E5F6F5F6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CF47-DFD1-4161-A873-A72332B36B26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6549BB-70FF-1F19-EE37-297163E1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04CAA7-88B4-AEA9-20F4-8A4F5954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C1CF-6900-4591-8CA8-F9C6E7EBAE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85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3ECD1-2CA9-92DB-D993-B632701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640476-6DD0-F399-B29C-173D88DEC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F92D09-07F0-B397-0B55-C36E9CE59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A32545-5B3F-C3C9-349F-0D5CA3879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E4670B9-41B5-FF1A-5EFD-48FC373D9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70F72CE-6A50-A3D2-33BB-24C6C1A4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CF47-DFD1-4161-A873-A72332B36B26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C69441F-C4D8-3510-AB93-74DDFAEB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969E71E-AD95-0DEF-E0D1-8FEA1F72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C1CF-6900-4591-8CA8-F9C6E7EBAE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4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0489C5-5764-ABEC-7849-9A8BFE1A6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105C0F-EC55-3AD8-28E0-7A0E7768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CF47-DFD1-4161-A873-A72332B36B26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4172AB-2BBC-ECA1-421F-1813FC091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896700-8E7A-8522-8834-2A8791B5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C1CF-6900-4591-8CA8-F9C6E7EBAE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50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691667-CEDD-C6EF-F604-4D2B5FA58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CF47-DFD1-4161-A873-A72332B36B26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B84E89E-44B5-7E58-CD27-51D83C90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0FC9B6-AC51-525C-DEC6-C4DF6155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C1CF-6900-4591-8CA8-F9C6E7EBAE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71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8289F-A214-DB3B-B192-2BEAD166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15909E-264B-2743-2FE2-746BF6361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D095FC-E579-FD19-C3E4-6ED7015D1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4E3BB3-ABE6-CC8C-FF6A-AD512FF4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CF47-DFD1-4161-A873-A72332B36B26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3CD169-0BBD-726F-231A-A645B3D7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38842D-4D0E-6182-2858-855192C7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C1CF-6900-4591-8CA8-F9C6E7EBAE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19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B1393-358A-E0A6-4945-B28208971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3E3BDA5-116C-65E4-2D71-1806F40AB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D8D3A7-BC6C-8A98-2D74-E102C6508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F85D52-0222-2BCF-48D6-76321D577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CF47-DFD1-4161-A873-A72332B36B26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C78924-6B85-E8A1-B40F-2A7A7B04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F7662A-A3F9-9888-D283-DDC9AF2B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C1CF-6900-4591-8CA8-F9C6E7EBAE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68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027846-2B71-C37F-3E7B-D2C438A6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898ED7-6388-5B59-36B9-E4DCA5C14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DC5479-5ABF-07F7-6EA9-76E1431B7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2CF47-DFD1-4161-A873-A72332B36B26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A663C6-6F79-649A-69FE-36FF2A039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CE0CB9-22F5-6B76-98E9-38998F4A9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74C1CF-6900-4591-8CA8-F9C6E7EBAE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34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4.sv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93726-171D-C014-D96E-BCA6C7B686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b="0" i="0" dirty="0" err="1">
                <a:solidFill>
                  <a:schemeClr val="bg2"/>
                </a:solidFill>
                <a:effectLst/>
                <a:latin typeface="Open Sans" panose="020B0606030504020204" pitchFamily="34" charset="0"/>
              </a:rPr>
              <a:t>Synthetic</a:t>
            </a:r>
            <a:r>
              <a:rPr lang="de-DE" b="0" i="0" dirty="0">
                <a:solidFill>
                  <a:schemeClr val="bg2"/>
                </a:solidFill>
                <a:effectLst/>
                <a:latin typeface="Open Sans" panose="020B0606030504020204" pitchFamily="34" charset="0"/>
              </a:rPr>
              <a:t> Data Generation</a:t>
            </a:r>
            <a:br>
              <a:rPr lang="de-DE" b="0" i="0" dirty="0">
                <a:solidFill>
                  <a:schemeClr val="bg2"/>
                </a:solidFill>
                <a:effectLst/>
                <a:latin typeface="Open Sans" panose="020B0606030504020204" pitchFamily="34" charset="0"/>
              </a:rPr>
            </a:br>
            <a:r>
              <a:rPr lang="de-DE" b="0" i="0" dirty="0" err="1">
                <a:solidFill>
                  <a:schemeClr val="bg2"/>
                </a:solidFill>
                <a:effectLst/>
                <a:latin typeface="Open Sans" panose="020B0606030504020204" pitchFamily="34" charset="0"/>
              </a:rPr>
              <a:t>for</a:t>
            </a:r>
            <a:r>
              <a:rPr lang="de-DE" b="0" i="0" dirty="0">
                <a:solidFill>
                  <a:schemeClr val="bg2"/>
                </a:solidFill>
                <a:effectLst/>
                <a:latin typeface="Open Sans" panose="020B0606030504020204" pitchFamily="34" charset="0"/>
              </a:rPr>
              <a:t> Event Data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16E6801-3007-A1F8-2C13-113529B6A09C}"/>
              </a:ext>
            </a:extLst>
          </p:cNvPr>
          <p:cNvSpPr txBox="1"/>
          <p:nvPr/>
        </p:nvSpPr>
        <p:spPr>
          <a:xfrm>
            <a:off x="9210455" y="4357523"/>
            <a:ext cx="16505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/>
                </a:solidFill>
              </a:rPr>
              <a:t>The  </a:t>
            </a:r>
            <a:r>
              <a:rPr lang="de-DE" dirty="0">
                <a:solidFill>
                  <a:schemeClr val="bg1"/>
                </a:solidFill>
              </a:rPr>
              <a:t>Vision</a:t>
            </a:r>
          </a:p>
          <a:p>
            <a:r>
              <a:rPr lang="de-DE" dirty="0">
                <a:solidFill>
                  <a:schemeClr val="bg2"/>
                </a:solidFill>
              </a:rPr>
              <a:t>The  </a:t>
            </a:r>
            <a:r>
              <a:rPr lang="de-DE" dirty="0">
                <a:solidFill>
                  <a:schemeClr val="bg1"/>
                </a:solidFill>
              </a:rPr>
              <a:t>Team</a:t>
            </a:r>
          </a:p>
          <a:p>
            <a:r>
              <a:rPr lang="de-DE" dirty="0">
                <a:solidFill>
                  <a:schemeClr val="bg2"/>
                </a:solidFill>
              </a:rPr>
              <a:t>The  </a:t>
            </a:r>
            <a:r>
              <a:rPr lang="de-DE" dirty="0">
                <a:solidFill>
                  <a:schemeClr val="bg1"/>
                </a:solidFill>
              </a:rPr>
              <a:t>Problem</a:t>
            </a:r>
          </a:p>
          <a:p>
            <a:r>
              <a:rPr lang="de-DE" dirty="0">
                <a:solidFill>
                  <a:schemeClr val="bg2"/>
                </a:solidFill>
              </a:rPr>
              <a:t>The  </a:t>
            </a:r>
            <a:r>
              <a:rPr lang="de-DE" dirty="0">
                <a:solidFill>
                  <a:schemeClr val="bg1"/>
                </a:solidFill>
              </a:rPr>
              <a:t>Approach</a:t>
            </a:r>
          </a:p>
          <a:p>
            <a:r>
              <a:rPr lang="de-DE" dirty="0">
                <a:solidFill>
                  <a:schemeClr val="bg2"/>
                </a:solidFill>
              </a:rPr>
              <a:t>The  </a:t>
            </a:r>
            <a:r>
              <a:rPr lang="de-DE" dirty="0">
                <a:solidFill>
                  <a:schemeClr val="bg1"/>
                </a:solidFill>
              </a:rPr>
              <a:t>Solution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5066E49-A2FA-6B89-DD38-7719CEC1AE49}"/>
              </a:ext>
            </a:extLst>
          </p:cNvPr>
          <p:cNvCxnSpPr>
            <a:cxnSpLocks/>
          </p:cNvCxnSpPr>
          <p:nvPr/>
        </p:nvCxnSpPr>
        <p:spPr>
          <a:xfrm>
            <a:off x="8749553" y="4016187"/>
            <a:ext cx="0" cy="216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80F898E-427F-4014-1056-B6BB7217178B}"/>
              </a:ext>
            </a:extLst>
          </p:cNvPr>
          <p:cNvCxnSpPr>
            <a:cxnSpLocks/>
          </p:cNvCxnSpPr>
          <p:nvPr/>
        </p:nvCxnSpPr>
        <p:spPr>
          <a:xfrm>
            <a:off x="8955740" y="4016187"/>
            <a:ext cx="2160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96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0CD1E9-D012-A6EF-A052-BC04937C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1. The </a:t>
            </a:r>
            <a:r>
              <a:rPr lang="de-DE" dirty="0">
                <a:solidFill>
                  <a:schemeClr val="bg1"/>
                </a:solidFill>
              </a:rPr>
              <a:t>Vision</a:t>
            </a:r>
          </a:p>
        </p:txBody>
      </p:sp>
      <p:pic>
        <p:nvPicPr>
          <p:cNvPr id="7" name="Grafik 6" descr="Rede Silhouette">
            <a:extLst>
              <a:ext uri="{FF2B5EF4-FFF2-40B4-BE49-F238E27FC236}">
                <a16:creationId xmlns:a16="http://schemas.microsoft.com/office/drawing/2014/main" id="{A896BC0C-AC21-87B0-DF6E-D9A48C103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167342" y="785858"/>
            <a:ext cx="4595905" cy="406404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BA847CE-EF2A-FAAE-4AD2-6618BBCE21ED}"/>
              </a:ext>
            </a:extLst>
          </p:cNvPr>
          <p:cNvSpPr txBox="1"/>
          <p:nvPr/>
        </p:nvSpPr>
        <p:spPr>
          <a:xfrm>
            <a:off x="642130" y="1630594"/>
            <a:ext cx="2955705" cy="17984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Lorem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ipsum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dolor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sit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amet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consetetur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sadipscing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elitr</a:t>
            </a:r>
            <a:r>
              <a:rPr lang="de-DE" dirty="0">
                <a:solidFill>
                  <a:schemeClr val="bg1"/>
                </a:solidFill>
              </a:rPr>
              <a:t>, sed </a:t>
            </a:r>
            <a:r>
              <a:rPr lang="de-DE" dirty="0" err="1">
                <a:solidFill>
                  <a:schemeClr val="bg1"/>
                </a:solidFill>
              </a:rPr>
              <a:t>diam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nonumy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eirmod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tempor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invidunt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ut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labore</a:t>
            </a:r>
            <a:r>
              <a:rPr lang="de-DE" dirty="0">
                <a:solidFill>
                  <a:schemeClr val="bg1"/>
                </a:solidFill>
              </a:rPr>
              <a:t> et </a:t>
            </a:r>
            <a:r>
              <a:rPr lang="de-DE" dirty="0" err="1">
                <a:solidFill>
                  <a:schemeClr val="bg1"/>
                </a:solidFill>
              </a:rPr>
              <a:t>dolore</a:t>
            </a:r>
            <a:r>
              <a:rPr lang="de-DE" dirty="0">
                <a:solidFill>
                  <a:schemeClr val="bg1"/>
                </a:solidFill>
              </a:rPr>
              <a:t> magna </a:t>
            </a:r>
            <a:r>
              <a:rPr lang="de-DE" dirty="0" err="1">
                <a:solidFill>
                  <a:schemeClr val="bg1"/>
                </a:solidFill>
              </a:rPr>
              <a:t>aliquyam</a:t>
            </a:r>
            <a:r>
              <a:rPr lang="de-DE" dirty="0">
                <a:solidFill>
                  <a:schemeClr val="bg1"/>
                </a:solidFill>
              </a:rPr>
              <a:t> erat, sed </a:t>
            </a:r>
            <a:r>
              <a:rPr lang="de-DE" dirty="0" err="1">
                <a:solidFill>
                  <a:schemeClr val="bg1"/>
                </a:solidFill>
              </a:rPr>
              <a:t>diam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voluptua</a:t>
            </a:r>
            <a:r>
              <a:rPr lang="de-DE" dirty="0">
                <a:solidFill>
                  <a:schemeClr val="bg1"/>
                </a:solidFill>
              </a:rPr>
              <a:t>. At</a:t>
            </a:r>
          </a:p>
        </p:txBody>
      </p:sp>
      <p:pic>
        <p:nvPicPr>
          <p:cNvPr id="12" name="Grafik 11" descr="Entscheidungsdiagramm Silhouette">
            <a:extLst>
              <a:ext uri="{FF2B5EF4-FFF2-40B4-BE49-F238E27FC236}">
                <a16:creationId xmlns:a16="http://schemas.microsoft.com/office/drawing/2014/main" id="{8EF3BF33-983E-AB19-FEDD-40DE6B843C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3753" y="1281664"/>
            <a:ext cx="900000" cy="900000"/>
          </a:xfrm>
          <a:prstGeom prst="rect">
            <a:avLst/>
          </a:prstGeom>
        </p:spPr>
      </p:pic>
      <p:pic>
        <p:nvPicPr>
          <p:cNvPr id="16" name="Grafik 15" descr="Zahnräder Silhouette">
            <a:extLst>
              <a:ext uri="{FF2B5EF4-FFF2-40B4-BE49-F238E27FC236}">
                <a16:creationId xmlns:a16="http://schemas.microsoft.com/office/drawing/2014/main" id="{279A5F15-272A-A143-BC18-EB03394286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9273" y="2448011"/>
            <a:ext cx="900000" cy="900000"/>
          </a:xfrm>
          <a:prstGeom prst="rect">
            <a:avLst/>
          </a:prstGeom>
        </p:spPr>
      </p:pic>
      <p:sp>
        <p:nvSpPr>
          <p:cNvPr id="17" name="Rechteck: obere Ecken abgerundet 16">
            <a:extLst>
              <a:ext uri="{FF2B5EF4-FFF2-40B4-BE49-F238E27FC236}">
                <a16:creationId xmlns:a16="http://schemas.microsoft.com/office/drawing/2014/main" id="{BE8C1E63-2108-0112-D5B9-2B8C03C2E2BA}"/>
              </a:ext>
            </a:extLst>
          </p:cNvPr>
          <p:cNvSpPr/>
          <p:nvPr/>
        </p:nvSpPr>
        <p:spPr>
          <a:xfrm>
            <a:off x="950263" y="5384798"/>
            <a:ext cx="2160000" cy="1080000"/>
          </a:xfrm>
          <a:prstGeom prst="round2Same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Input</a:t>
            </a:r>
          </a:p>
        </p:txBody>
      </p:sp>
      <p:sp>
        <p:nvSpPr>
          <p:cNvPr id="18" name="Rechteck: obere Ecken abgerundet 17">
            <a:extLst>
              <a:ext uri="{FF2B5EF4-FFF2-40B4-BE49-F238E27FC236}">
                <a16:creationId xmlns:a16="http://schemas.microsoft.com/office/drawing/2014/main" id="{DE1A86F9-E4B5-0135-E6DB-541089E55C2A}"/>
              </a:ext>
            </a:extLst>
          </p:cNvPr>
          <p:cNvSpPr/>
          <p:nvPr/>
        </p:nvSpPr>
        <p:spPr>
          <a:xfrm>
            <a:off x="3794639" y="5384798"/>
            <a:ext cx="2160000" cy="1080000"/>
          </a:xfrm>
          <a:prstGeom prst="round2Same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Fine-</a:t>
            </a:r>
            <a:r>
              <a:rPr lang="de-DE" dirty="0" err="1"/>
              <a:t>tuned</a:t>
            </a:r>
            <a:r>
              <a:rPr lang="de-DE" dirty="0"/>
              <a:t> LLM</a:t>
            </a:r>
          </a:p>
        </p:txBody>
      </p:sp>
      <p:sp>
        <p:nvSpPr>
          <p:cNvPr id="19" name="Rechteck: obere Ecken abgerundet 18">
            <a:extLst>
              <a:ext uri="{FF2B5EF4-FFF2-40B4-BE49-F238E27FC236}">
                <a16:creationId xmlns:a16="http://schemas.microsoft.com/office/drawing/2014/main" id="{EBFF7FD3-4EB0-162A-8289-F7303195A926}"/>
              </a:ext>
            </a:extLst>
          </p:cNvPr>
          <p:cNvSpPr/>
          <p:nvPr/>
        </p:nvSpPr>
        <p:spPr>
          <a:xfrm>
            <a:off x="6639015" y="5384798"/>
            <a:ext cx="2160000" cy="1080000"/>
          </a:xfrm>
          <a:prstGeom prst="round2Same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Simulator</a:t>
            </a:r>
          </a:p>
        </p:txBody>
      </p:sp>
      <p:sp>
        <p:nvSpPr>
          <p:cNvPr id="20" name="Rechteck: obere Ecken abgerundet 19">
            <a:extLst>
              <a:ext uri="{FF2B5EF4-FFF2-40B4-BE49-F238E27FC236}">
                <a16:creationId xmlns:a16="http://schemas.microsoft.com/office/drawing/2014/main" id="{8E835E97-DF88-91FA-E6D5-044F59581F45}"/>
              </a:ext>
            </a:extLst>
          </p:cNvPr>
          <p:cNvSpPr/>
          <p:nvPr/>
        </p:nvSpPr>
        <p:spPr>
          <a:xfrm>
            <a:off x="9483391" y="5384798"/>
            <a:ext cx="2160000" cy="1080000"/>
          </a:xfrm>
          <a:prstGeom prst="round2Same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>
                <a:solidFill>
                  <a:schemeClr val="bg1"/>
                </a:solidFill>
              </a:rPr>
              <a:t>$ $ $</a:t>
            </a: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BC83FE82-1AA8-DC63-CB72-5A85B4B43969}"/>
              </a:ext>
            </a:extLst>
          </p:cNvPr>
          <p:cNvSpPr/>
          <p:nvPr/>
        </p:nvSpPr>
        <p:spPr>
          <a:xfrm>
            <a:off x="3788663" y="2151047"/>
            <a:ext cx="2844904" cy="23312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105874B6-16C7-8CEC-BACB-D486F1736969}"/>
              </a:ext>
            </a:extLst>
          </p:cNvPr>
          <p:cNvSpPr/>
          <p:nvPr/>
        </p:nvSpPr>
        <p:spPr>
          <a:xfrm>
            <a:off x="3788663" y="3294717"/>
            <a:ext cx="2844904" cy="23312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D5018C3-A743-9654-B91C-70A98CA007DB}"/>
              </a:ext>
            </a:extLst>
          </p:cNvPr>
          <p:cNvSpPr txBox="1"/>
          <p:nvPr/>
        </p:nvSpPr>
        <p:spPr>
          <a:xfrm>
            <a:off x="3795731" y="1429137"/>
            <a:ext cx="1819247" cy="983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DE" dirty="0" err="1">
                <a:solidFill>
                  <a:schemeClr val="bg2"/>
                </a:solidFill>
              </a:rPr>
              <a:t>extract</a:t>
            </a:r>
            <a:endParaRPr lang="de-DE" dirty="0">
              <a:solidFill>
                <a:schemeClr val="bg2"/>
              </a:solidFill>
            </a:endParaRPr>
          </a:p>
          <a:p>
            <a:pPr algn="ctr"/>
            <a:r>
              <a:rPr lang="de-DE" dirty="0" err="1">
                <a:solidFill>
                  <a:schemeClr val="bg2"/>
                </a:solidFill>
              </a:rPr>
              <a:t>process</a:t>
            </a:r>
            <a:r>
              <a:rPr lang="de-DE" dirty="0">
                <a:solidFill>
                  <a:schemeClr val="bg2"/>
                </a:solidFill>
              </a:rPr>
              <a:t> </a:t>
            </a:r>
            <a:r>
              <a:rPr lang="de-DE" dirty="0" err="1">
                <a:solidFill>
                  <a:schemeClr val="bg2"/>
                </a:solidFill>
              </a:rPr>
              <a:t>model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1082724-F9F0-266C-6E24-5C342F669C21}"/>
              </a:ext>
            </a:extLst>
          </p:cNvPr>
          <p:cNvSpPr txBox="1"/>
          <p:nvPr/>
        </p:nvSpPr>
        <p:spPr>
          <a:xfrm>
            <a:off x="4036371" y="2455761"/>
            <a:ext cx="1337965" cy="983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DE" dirty="0" err="1">
                <a:solidFill>
                  <a:schemeClr val="bg2"/>
                </a:solidFill>
              </a:rPr>
              <a:t>extract</a:t>
            </a:r>
            <a:endParaRPr lang="de-DE" dirty="0">
              <a:solidFill>
                <a:schemeClr val="bg2"/>
              </a:solidFill>
            </a:endParaRPr>
          </a:p>
          <a:p>
            <a:pPr algn="ctr"/>
            <a:r>
              <a:rPr lang="de-DE" dirty="0" err="1">
                <a:solidFill>
                  <a:schemeClr val="bg2"/>
                </a:solidFill>
              </a:rPr>
              <a:t>simulation</a:t>
            </a:r>
            <a:endParaRPr lang="de-DE" dirty="0">
              <a:solidFill>
                <a:schemeClr val="bg2"/>
              </a:solidFill>
            </a:endParaRPr>
          </a:p>
          <a:p>
            <a:pPr algn="ctr"/>
            <a:r>
              <a:rPr lang="de-DE" dirty="0" err="1">
                <a:solidFill>
                  <a:schemeClr val="bg2"/>
                </a:solidFill>
              </a:rPr>
              <a:t>parameters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99EE9B44-86D8-0773-6CDB-9B0C055B5154}"/>
              </a:ext>
            </a:extLst>
          </p:cNvPr>
          <p:cNvSpPr/>
          <p:nvPr/>
        </p:nvSpPr>
        <p:spPr>
          <a:xfrm>
            <a:off x="6633567" y="1027906"/>
            <a:ext cx="2160000" cy="3131719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9" name="Grafik 28" descr="Glühbirne und Zahnrad Silhouette">
            <a:extLst>
              <a:ext uri="{FF2B5EF4-FFF2-40B4-BE49-F238E27FC236}">
                <a16:creationId xmlns:a16="http://schemas.microsoft.com/office/drawing/2014/main" id="{62F6DD77-7B4D-6B51-C0AE-8CE3C7654A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63567" y="1178408"/>
            <a:ext cx="900000" cy="900000"/>
          </a:xfrm>
          <a:prstGeom prst="rect">
            <a:avLst/>
          </a:prstGeom>
        </p:spPr>
      </p:pic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DB4396F6-1DAC-4996-207F-752EA62D18A0}"/>
              </a:ext>
            </a:extLst>
          </p:cNvPr>
          <p:cNvSpPr/>
          <p:nvPr/>
        </p:nvSpPr>
        <p:spPr>
          <a:xfrm rot="5400000">
            <a:off x="6697002" y="698561"/>
            <a:ext cx="900000" cy="233129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FE3EA516-2F6D-0195-8C13-24A43BFC626D}"/>
              </a:ext>
            </a:extLst>
          </p:cNvPr>
          <p:cNvSpPr/>
          <p:nvPr/>
        </p:nvSpPr>
        <p:spPr>
          <a:xfrm rot="5400000">
            <a:off x="7848907" y="698561"/>
            <a:ext cx="900000" cy="233129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 descr="Häkchen mit einfarbiger Füllung">
            <a:extLst>
              <a:ext uri="{FF2B5EF4-FFF2-40B4-BE49-F238E27FC236}">
                <a16:creationId xmlns:a16="http://schemas.microsoft.com/office/drawing/2014/main" id="{40E9CF46-91C5-C944-5DEF-882F70EB41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11375" y="3551432"/>
            <a:ext cx="608193" cy="608193"/>
          </a:xfrm>
          <a:prstGeom prst="rect">
            <a:avLst/>
          </a:prstGeom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018F889B-6770-9378-7985-900CE05F1371}"/>
              </a:ext>
            </a:extLst>
          </p:cNvPr>
          <p:cNvSpPr/>
          <p:nvPr/>
        </p:nvSpPr>
        <p:spPr>
          <a:xfrm>
            <a:off x="6200294" y="3294717"/>
            <a:ext cx="433273" cy="23312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DA17F12E-9AA1-9EC1-6ACC-04DA30A4E3C2}"/>
              </a:ext>
            </a:extLst>
          </p:cNvPr>
          <p:cNvSpPr/>
          <p:nvPr/>
        </p:nvSpPr>
        <p:spPr>
          <a:xfrm>
            <a:off x="6200294" y="2151046"/>
            <a:ext cx="433273" cy="23312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F40B5AA-32A4-F609-20D0-45E72F8E34B0}"/>
              </a:ext>
            </a:extLst>
          </p:cNvPr>
          <p:cNvSpPr txBox="1"/>
          <p:nvPr/>
        </p:nvSpPr>
        <p:spPr>
          <a:xfrm>
            <a:off x="9647773" y="2216820"/>
            <a:ext cx="1831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>
                <a:solidFill>
                  <a:schemeClr val="accent3"/>
                </a:solidFill>
              </a:rPr>
              <a:t>Synthetic</a:t>
            </a:r>
            <a:endParaRPr lang="de-DE" sz="2800" b="1" dirty="0">
              <a:solidFill>
                <a:schemeClr val="accent3"/>
              </a:solidFill>
            </a:endParaRPr>
          </a:p>
          <a:p>
            <a:pPr algn="ctr"/>
            <a:r>
              <a:rPr lang="de-DE" sz="2800" b="1" dirty="0">
                <a:solidFill>
                  <a:schemeClr val="accent3"/>
                </a:solidFill>
              </a:rPr>
              <a:t>Data</a:t>
            </a: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9C4FB2FB-60DE-3994-01DE-65255C4ED752}"/>
              </a:ext>
            </a:extLst>
          </p:cNvPr>
          <p:cNvSpPr/>
          <p:nvPr/>
        </p:nvSpPr>
        <p:spPr>
          <a:xfrm>
            <a:off x="8825864" y="2267610"/>
            <a:ext cx="801952" cy="57016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86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 animBg="1"/>
      <p:bldP spid="30" grpId="0" animBg="1"/>
      <p:bldP spid="32" grpId="0" animBg="1"/>
      <p:bldP spid="5" grpId="0" animBg="1"/>
      <p:bldP spid="6" grpId="0" animBg="1"/>
      <p:bldP spid="9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0CD1E9-D012-A6EF-A052-BC04937C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1. The </a:t>
            </a:r>
            <a:r>
              <a:rPr lang="de-DE" dirty="0">
                <a:solidFill>
                  <a:schemeClr val="bg1"/>
                </a:solidFill>
              </a:rPr>
              <a:t>Project</a:t>
            </a:r>
          </a:p>
        </p:txBody>
      </p:sp>
      <p:pic>
        <p:nvPicPr>
          <p:cNvPr id="7" name="Grafik 6" descr="Rede Silhouette">
            <a:extLst>
              <a:ext uri="{FF2B5EF4-FFF2-40B4-BE49-F238E27FC236}">
                <a16:creationId xmlns:a16="http://schemas.microsoft.com/office/drawing/2014/main" id="{A896BC0C-AC21-87B0-DF6E-D9A48C103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167342" y="785858"/>
            <a:ext cx="4595905" cy="406404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BA847CE-EF2A-FAAE-4AD2-6618BBCE21ED}"/>
              </a:ext>
            </a:extLst>
          </p:cNvPr>
          <p:cNvSpPr txBox="1"/>
          <p:nvPr/>
        </p:nvSpPr>
        <p:spPr>
          <a:xfrm>
            <a:off x="642130" y="1630594"/>
            <a:ext cx="2955705" cy="17984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Lorem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ipsum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dolor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sit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amet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consetetur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sadipscing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elitr</a:t>
            </a:r>
            <a:r>
              <a:rPr lang="de-DE" dirty="0">
                <a:solidFill>
                  <a:schemeClr val="bg1"/>
                </a:solidFill>
              </a:rPr>
              <a:t>, sed </a:t>
            </a:r>
            <a:r>
              <a:rPr lang="de-DE" dirty="0" err="1">
                <a:solidFill>
                  <a:schemeClr val="bg1"/>
                </a:solidFill>
              </a:rPr>
              <a:t>diam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nonumy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eirmod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tempor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invidunt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ut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labore</a:t>
            </a:r>
            <a:r>
              <a:rPr lang="de-DE" dirty="0">
                <a:solidFill>
                  <a:schemeClr val="bg1"/>
                </a:solidFill>
              </a:rPr>
              <a:t> et </a:t>
            </a:r>
            <a:r>
              <a:rPr lang="de-DE" dirty="0" err="1">
                <a:solidFill>
                  <a:schemeClr val="bg1"/>
                </a:solidFill>
              </a:rPr>
              <a:t>dolore</a:t>
            </a:r>
            <a:r>
              <a:rPr lang="de-DE" dirty="0">
                <a:solidFill>
                  <a:schemeClr val="bg1"/>
                </a:solidFill>
              </a:rPr>
              <a:t> magna </a:t>
            </a:r>
            <a:r>
              <a:rPr lang="de-DE" dirty="0" err="1">
                <a:solidFill>
                  <a:schemeClr val="bg1"/>
                </a:solidFill>
              </a:rPr>
              <a:t>aliquyam</a:t>
            </a:r>
            <a:r>
              <a:rPr lang="de-DE" dirty="0">
                <a:solidFill>
                  <a:schemeClr val="bg1"/>
                </a:solidFill>
              </a:rPr>
              <a:t> erat, sed </a:t>
            </a:r>
            <a:r>
              <a:rPr lang="de-DE" dirty="0" err="1">
                <a:solidFill>
                  <a:schemeClr val="bg1"/>
                </a:solidFill>
              </a:rPr>
              <a:t>diam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voluptua</a:t>
            </a:r>
            <a:r>
              <a:rPr lang="de-DE" dirty="0">
                <a:solidFill>
                  <a:schemeClr val="bg1"/>
                </a:solidFill>
              </a:rPr>
              <a:t>. At</a:t>
            </a:r>
          </a:p>
        </p:txBody>
      </p:sp>
      <p:pic>
        <p:nvPicPr>
          <p:cNvPr id="12" name="Grafik 11" descr="Entscheidungsdiagramm Silhouette">
            <a:extLst>
              <a:ext uri="{FF2B5EF4-FFF2-40B4-BE49-F238E27FC236}">
                <a16:creationId xmlns:a16="http://schemas.microsoft.com/office/drawing/2014/main" id="{8EF3BF33-983E-AB19-FEDD-40DE6B843C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3753" y="1281664"/>
            <a:ext cx="900000" cy="900000"/>
          </a:xfrm>
          <a:prstGeom prst="rect">
            <a:avLst/>
          </a:prstGeom>
        </p:spPr>
      </p:pic>
      <p:pic>
        <p:nvPicPr>
          <p:cNvPr id="16" name="Grafik 15" descr="Zahnräder Silhouette">
            <a:extLst>
              <a:ext uri="{FF2B5EF4-FFF2-40B4-BE49-F238E27FC236}">
                <a16:creationId xmlns:a16="http://schemas.microsoft.com/office/drawing/2014/main" id="{279A5F15-272A-A143-BC18-EB03394286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9273" y="2448011"/>
            <a:ext cx="900000" cy="900000"/>
          </a:xfrm>
          <a:prstGeom prst="rect">
            <a:avLst/>
          </a:prstGeom>
        </p:spPr>
      </p:pic>
      <p:sp>
        <p:nvSpPr>
          <p:cNvPr id="17" name="Rechteck: obere Ecken abgerundet 16">
            <a:extLst>
              <a:ext uri="{FF2B5EF4-FFF2-40B4-BE49-F238E27FC236}">
                <a16:creationId xmlns:a16="http://schemas.microsoft.com/office/drawing/2014/main" id="{BE8C1E63-2108-0112-D5B9-2B8C03C2E2BA}"/>
              </a:ext>
            </a:extLst>
          </p:cNvPr>
          <p:cNvSpPr/>
          <p:nvPr/>
        </p:nvSpPr>
        <p:spPr>
          <a:xfrm>
            <a:off x="950263" y="5384798"/>
            <a:ext cx="2160000" cy="1080000"/>
          </a:xfrm>
          <a:prstGeom prst="round2Same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Input</a:t>
            </a:r>
          </a:p>
        </p:txBody>
      </p:sp>
      <p:sp>
        <p:nvSpPr>
          <p:cNvPr id="19" name="Rechteck: obere Ecken abgerundet 18">
            <a:extLst>
              <a:ext uri="{FF2B5EF4-FFF2-40B4-BE49-F238E27FC236}">
                <a16:creationId xmlns:a16="http://schemas.microsoft.com/office/drawing/2014/main" id="{EBFF7FD3-4EB0-162A-8289-F7303195A926}"/>
              </a:ext>
            </a:extLst>
          </p:cNvPr>
          <p:cNvSpPr/>
          <p:nvPr/>
        </p:nvSpPr>
        <p:spPr>
          <a:xfrm>
            <a:off x="6639015" y="5384798"/>
            <a:ext cx="2160000" cy="1080000"/>
          </a:xfrm>
          <a:prstGeom prst="round2Same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Simulator</a:t>
            </a:r>
          </a:p>
        </p:txBody>
      </p:sp>
      <p:sp>
        <p:nvSpPr>
          <p:cNvPr id="20" name="Rechteck: obere Ecken abgerundet 19">
            <a:extLst>
              <a:ext uri="{FF2B5EF4-FFF2-40B4-BE49-F238E27FC236}">
                <a16:creationId xmlns:a16="http://schemas.microsoft.com/office/drawing/2014/main" id="{8E835E97-DF88-91FA-E6D5-044F59581F45}"/>
              </a:ext>
            </a:extLst>
          </p:cNvPr>
          <p:cNvSpPr/>
          <p:nvPr/>
        </p:nvSpPr>
        <p:spPr>
          <a:xfrm>
            <a:off x="9483391" y="5384798"/>
            <a:ext cx="2160000" cy="1080000"/>
          </a:xfrm>
          <a:prstGeom prst="round2Same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>
                <a:solidFill>
                  <a:schemeClr val="bg1"/>
                </a:solidFill>
              </a:rPr>
              <a:t>$ $ $</a:t>
            </a: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BC83FE82-1AA8-DC63-CB72-5A85B4B43969}"/>
              </a:ext>
            </a:extLst>
          </p:cNvPr>
          <p:cNvSpPr/>
          <p:nvPr/>
        </p:nvSpPr>
        <p:spPr>
          <a:xfrm>
            <a:off x="3788663" y="2151047"/>
            <a:ext cx="2844904" cy="23312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105874B6-16C7-8CEC-BACB-D486F1736969}"/>
              </a:ext>
            </a:extLst>
          </p:cNvPr>
          <p:cNvSpPr/>
          <p:nvPr/>
        </p:nvSpPr>
        <p:spPr>
          <a:xfrm>
            <a:off x="3788663" y="3294717"/>
            <a:ext cx="2844904" cy="233129"/>
          </a:xfrm>
          <a:prstGeom prst="rightArrow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D5018C3-A743-9654-B91C-70A98CA007DB}"/>
              </a:ext>
            </a:extLst>
          </p:cNvPr>
          <p:cNvSpPr txBox="1"/>
          <p:nvPr/>
        </p:nvSpPr>
        <p:spPr>
          <a:xfrm>
            <a:off x="3795731" y="1429137"/>
            <a:ext cx="1819247" cy="983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DE" dirty="0" err="1">
                <a:solidFill>
                  <a:schemeClr val="bg2"/>
                </a:solidFill>
              </a:rPr>
              <a:t>extract</a:t>
            </a:r>
            <a:endParaRPr lang="de-DE" dirty="0">
              <a:solidFill>
                <a:schemeClr val="bg2"/>
              </a:solidFill>
            </a:endParaRPr>
          </a:p>
          <a:p>
            <a:pPr algn="ctr"/>
            <a:r>
              <a:rPr lang="de-DE" dirty="0" err="1">
                <a:solidFill>
                  <a:schemeClr val="bg2"/>
                </a:solidFill>
              </a:rPr>
              <a:t>process</a:t>
            </a:r>
            <a:r>
              <a:rPr lang="de-DE" dirty="0">
                <a:solidFill>
                  <a:schemeClr val="bg2"/>
                </a:solidFill>
              </a:rPr>
              <a:t> </a:t>
            </a:r>
            <a:r>
              <a:rPr lang="de-DE" dirty="0" err="1">
                <a:solidFill>
                  <a:schemeClr val="bg2"/>
                </a:solidFill>
              </a:rPr>
              <a:t>model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1082724-F9F0-266C-6E24-5C342F669C21}"/>
              </a:ext>
            </a:extLst>
          </p:cNvPr>
          <p:cNvSpPr txBox="1"/>
          <p:nvPr/>
        </p:nvSpPr>
        <p:spPr>
          <a:xfrm>
            <a:off x="4036371" y="2455761"/>
            <a:ext cx="1337965" cy="983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DE" dirty="0" err="1">
                <a:solidFill>
                  <a:srgbClr val="808080"/>
                </a:solidFill>
              </a:rPr>
              <a:t>extract</a:t>
            </a:r>
            <a:endParaRPr lang="de-DE" dirty="0">
              <a:solidFill>
                <a:srgbClr val="808080"/>
              </a:solidFill>
            </a:endParaRPr>
          </a:p>
          <a:p>
            <a:pPr algn="ctr"/>
            <a:r>
              <a:rPr lang="de-DE" dirty="0" err="1">
                <a:solidFill>
                  <a:srgbClr val="808080"/>
                </a:solidFill>
              </a:rPr>
              <a:t>simulation</a:t>
            </a:r>
            <a:endParaRPr lang="de-DE" dirty="0">
              <a:solidFill>
                <a:srgbClr val="808080"/>
              </a:solidFill>
            </a:endParaRPr>
          </a:p>
          <a:p>
            <a:pPr algn="ctr"/>
            <a:r>
              <a:rPr lang="de-DE" dirty="0" err="1">
                <a:solidFill>
                  <a:srgbClr val="808080"/>
                </a:solidFill>
              </a:rPr>
              <a:t>parameters</a:t>
            </a:r>
            <a:endParaRPr lang="de-DE" dirty="0">
              <a:solidFill>
                <a:srgbClr val="808080"/>
              </a:solidFill>
            </a:endParaRP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99EE9B44-86D8-0773-6CDB-9B0C055B5154}"/>
              </a:ext>
            </a:extLst>
          </p:cNvPr>
          <p:cNvSpPr/>
          <p:nvPr/>
        </p:nvSpPr>
        <p:spPr>
          <a:xfrm>
            <a:off x="6633567" y="1027906"/>
            <a:ext cx="2160000" cy="3131719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9" name="Grafik 28" descr="Glühbirne und Zahnrad Silhouette">
            <a:extLst>
              <a:ext uri="{FF2B5EF4-FFF2-40B4-BE49-F238E27FC236}">
                <a16:creationId xmlns:a16="http://schemas.microsoft.com/office/drawing/2014/main" id="{62F6DD77-7B4D-6B51-C0AE-8CE3C7654A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63567" y="1178408"/>
            <a:ext cx="900000" cy="900000"/>
          </a:xfrm>
          <a:prstGeom prst="rect">
            <a:avLst/>
          </a:prstGeom>
        </p:spPr>
      </p:pic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DB4396F6-1DAC-4996-207F-752EA62D18A0}"/>
              </a:ext>
            </a:extLst>
          </p:cNvPr>
          <p:cNvSpPr/>
          <p:nvPr/>
        </p:nvSpPr>
        <p:spPr>
          <a:xfrm rot="5400000">
            <a:off x="6697002" y="698561"/>
            <a:ext cx="900000" cy="233129"/>
          </a:xfrm>
          <a:prstGeom prst="rightArrow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FE3EA516-2F6D-0195-8C13-24A43BFC626D}"/>
              </a:ext>
            </a:extLst>
          </p:cNvPr>
          <p:cNvSpPr/>
          <p:nvPr/>
        </p:nvSpPr>
        <p:spPr>
          <a:xfrm rot="5400000">
            <a:off x="7848907" y="698561"/>
            <a:ext cx="900000" cy="233129"/>
          </a:xfrm>
          <a:prstGeom prst="rightArrow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 descr="Häkchen mit einfarbiger Füllung">
            <a:extLst>
              <a:ext uri="{FF2B5EF4-FFF2-40B4-BE49-F238E27FC236}">
                <a16:creationId xmlns:a16="http://schemas.microsoft.com/office/drawing/2014/main" id="{40E9CF46-91C5-C944-5DEF-882F70EB41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11375" y="3551432"/>
            <a:ext cx="608193" cy="60819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F40B5AA-32A4-F609-20D0-45E72F8E34B0}"/>
              </a:ext>
            </a:extLst>
          </p:cNvPr>
          <p:cNvSpPr txBox="1"/>
          <p:nvPr/>
        </p:nvSpPr>
        <p:spPr>
          <a:xfrm>
            <a:off x="9647773" y="2216820"/>
            <a:ext cx="1831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>
                <a:solidFill>
                  <a:srgbClr val="808080"/>
                </a:solidFill>
              </a:rPr>
              <a:t>Synthetic</a:t>
            </a:r>
            <a:endParaRPr lang="de-DE" sz="2800" b="1" dirty="0">
              <a:solidFill>
                <a:srgbClr val="808080"/>
              </a:solidFill>
            </a:endParaRPr>
          </a:p>
          <a:p>
            <a:pPr algn="ctr"/>
            <a:r>
              <a:rPr lang="de-DE" sz="2800" b="1" dirty="0">
                <a:solidFill>
                  <a:srgbClr val="808080"/>
                </a:solidFill>
              </a:rPr>
              <a:t>Data</a:t>
            </a: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9C4FB2FB-60DE-3994-01DE-65255C4ED752}"/>
              </a:ext>
            </a:extLst>
          </p:cNvPr>
          <p:cNvSpPr/>
          <p:nvPr/>
        </p:nvSpPr>
        <p:spPr>
          <a:xfrm>
            <a:off x="8825864" y="2267610"/>
            <a:ext cx="801952" cy="570160"/>
          </a:xfrm>
          <a:prstGeom prst="rightArrow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: obere Ecken abgerundet 1">
            <a:extLst>
              <a:ext uri="{FF2B5EF4-FFF2-40B4-BE49-F238E27FC236}">
                <a16:creationId xmlns:a16="http://schemas.microsoft.com/office/drawing/2014/main" id="{E9628A44-46E7-5F53-90CD-FE8BFCB4B913}"/>
              </a:ext>
            </a:extLst>
          </p:cNvPr>
          <p:cNvSpPr/>
          <p:nvPr/>
        </p:nvSpPr>
        <p:spPr>
          <a:xfrm>
            <a:off x="3794639" y="5384798"/>
            <a:ext cx="2160000" cy="1080000"/>
          </a:xfrm>
          <a:prstGeom prst="round2Same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Fine-</a:t>
            </a:r>
            <a:r>
              <a:rPr lang="de-DE" dirty="0" err="1"/>
              <a:t>tuned</a:t>
            </a:r>
            <a:r>
              <a:rPr lang="de-DE" dirty="0"/>
              <a:t> LLM</a:t>
            </a:r>
          </a:p>
        </p:txBody>
      </p:sp>
    </p:spTree>
    <p:extLst>
      <p:ext uri="{BB962C8B-B14F-4D97-AF65-F5344CB8AC3E}">
        <p14:creationId xmlns:p14="http://schemas.microsoft.com/office/powerpoint/2010/main" val="14572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0CD1E9-D012-A6EF-A052-BC04937C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1. The </a:t>
            </a:r>
            <a:r>
              <a:rPr lang="de-DE" dirty="0">
                <a:solidFill>
                  <a:schemeClr val="bg1"/>
                </a:solidFill>
              </a:rPr>
              <a:t>Project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B7C1D2D-BE7D-BFE3-48A6-A626C74B3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952" y="1433056"/>
            <a:ext cx="8319247" cy="1027983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46C96C6E-C098-F2E0-5134-98DF8E0A0FE9}"/>
              </a:ext>
            </a:extLst>
          </p:cNvPr>
          <p:cNvSpPr txBox="1"/>
          <p:nvPr/>
        </p:nvSpPr>
        <p:spPr>
          <a:xfrm>
            <a:off x="944282" y="1716214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accent2"/>
                </a:solidFill>
              </a:rPr>
              <a:t>BPMN: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E7D85F8-B7C7-DBA1-94F6-B5FF89E379B5}"/>
              </a:ext>
            </a:extLst>
          </p:cNvPr>
          <p:cNvSpPr txBox="1"/>
          <p:nvPr/>
        </p:nvSpPr>
        <p:spPr>
          <a:xfrm>
            <a:off x="944282" y="3389373"/>
            <a:ext cx="1495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accent4"/>
                </a:solidFill>
              </a:rPr>
              <a:t>Petri Net: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3B039E4-87CB-5C72-F362-23349118B5E9}"/>
              </a:ext>
            </a:extLst>
          </p:cNvPr>
          <p:cNvSpPr txBox="1"/>
          <p:nvPr/>
        </p:nvSpPr>
        <p:spPr>
          <a:xfrm>
            <a:off x="944282" y="5426498"/>
            <a:ext cx="2062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Process </a:t>
            </a:r>
            <a:r>
              <a:rPr lang="de-DE" sz="2400" b="1" dirty="0" err="1">
                <a:solidFill>
                  <a:schemeClr val="bg2"/>
                </a:solidFill>
              </a:rPr>
              <a:t>Tree</a:t>
            </a:r>
            <a:r>
              <a:rPr lang="de-DE" sz="2400" b="1" dirty="0">
                <a:solidFill>
                  <a:schemeClr val="bg2"/>
                </a:solidFill>
              </a:rPr>
              <a:t>: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A7734C8-70D8-970C-5539-C29AC30FFFA7}"/>
              </a:ext>
            </a:extLst>
          </p:cNvPr>
          <p:cNvSpPr/>
          <p:nvPr/>
        </p:nvSpPr>
        <p:spPr>
          <a:xfrm>
            <a:off x="3567952" y="2725206"/>
            <a:ext cx="8321487" cy="1789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 descr="Ein Bild, das Diagramm, Entwurf, weiß, Plan enthält.">
            <a:extLst>
              <a:ext uri="{FF2B5EF4-FFF2-40B4-BE49-F238E27FC236}">
                <a16:creationId xmlns:a16="http://schemas.microsoft.com/office/drawing/2014/main" id="{580A87C9-9E7F-6033-B9AA-BB2BC4082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158" y="2741736"/>
            <a:ext cx="5678962" cy="1752384"/>
          </a:xfrm>
          <a:prstGeom prst="rect">
            <a:avLst/>
          </a:prstGeom>
          <a:ln w="38100">
            <a:noFill/>
          </a:ln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755A07B1-68B7-03FE-FE9B-FA942718E952}"/>
              </a:ext>
            </a:extLst>
          </p:cNvPr>
          <p:cNvSpPr/>
          <p:nvPr/>
        </p:nvSpPr>
        <p:spPr>
          <a:xfrm>
            <a:off x="3567952" y="4778573"/>
            <a:ext cx="8321487" cy="175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 descr="Ein Bild, das Entwurf, weiß, Diagramm, Zeichnung enthält.&#10;&#10;Automatisch generierte Beschreibung">
            <a:extLst>
              <a:ext uri="{FF2B5EF4-FFF2-40B4-BE49-F238E27FC236}">
                <a16:creationId xmlns:a16="http://schemas.microsoft.com/office/drawing/2014/main" id="{3A30E6D4-6CA2-47BE-9469-4736813FD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566" y="4792620"/>
            <a:ext cx="7046258" cy="1735310"/>
          </a:xfrm>
          <a:prstGeom prst="rect">
            <a:avLst/>
          </a:prstGeom>
          <a:ln w="38100">
            <a:noFill/>
          </a:ln>
        </p:spPr>
      </p:pic>
    </p:spTree>
    <p:extLst>
      <p:ext uri="{BB962C8B-B14F-4D97-AF65-F5344CB8AC3E}">
        <p14:creationId xmlns:p14="http://schemas.microsoft.com/office/powerpoint/2010/main" val="348097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0CD1E9-D012-A6EF-A052-BC04937C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1. The </a:t>
            </a:r>
            <a:r>
              <a:rPr lang="de-DE" dirty="0">
                <a:solidFill>
                  <a:schemeClr val="bg1"/>
                </a:solidFill>
              </a:rPr>
              <a:t>Project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FF6967C-7380-CE99-FEF9-33E63D6908A2}"/>
              </a:ext>
            </a:extLst>
          </p:cNvPr>
          <p:cNvSpPr txBox="1"/>
          <p:nvPr/>
        </p:nvSpPr>
        <p:spPr>
          <a:xfrm>
            <a:off x="838200" y="2092160"/>
            <a:ext cx="111027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i="1" dirty="0">
                <a:solidFill>
                  <a:schemeClr val="bg1"/>
                </a:solidFill>
              </a:rPr>
              <a:t>“This process can be finished quickly but sometimes it takes more input and feedback. So sometimes the organization</a:t>
            </a:r>
          </a:p>
          <a:p>
            <a:pPr algn="just"/>
            <a:r>
              <a:rPr lang="en-US" sz="1600" i="1" dirty="0">
                <a:solidFill>
                  <a:schemeClr val="bg1"/>
                </a:solidFill>
              </a:rPr>
              <a:t>just creates a report and then the process is already finished. In other instances, the organization reviews a document</a:t>
            </a:r>
          </a:p>
          <a:p>
            <a:pPr algn="just"/>
            <a:r>
              <a:rPr lang="en-US" sz="1600" i="1" dirty="0">
                <a:solidFill>
                  <a:schemeClr val="bg1"/>
                </a:solidFill>
              </a:rPr>
              <a:t>and then prepares a research proposal, because they feel so inspired by the new information. The proposal then is</a:t>
            </a:r>
          </a:p>
          <a:p>
            <a:pPr algn="just"/>
            <a:r>
              <a:rPr lang="en-US" sz="1600" i="1" dirty="0">
                <a:solidFill>
                  <a:schemeClr val="bg1"/>
                </a:solidFill>
              </a:rPr>
              <a:t>finalized by analyzing findings and making any necessary adjustments or gathering additional data to be presented.</a:t>
            </a:r>
          </a:p>
          <a:p>
            <a:pPr algn="just"/>
            <a:r>
              <a:rPr lang="en-US" sz="1600" i="1" dirty="0">
                <a:solidFill>
                  <a:schemeClr val="bg1"/>
                </a:solidFill>
              </a:rPr>
              <a:t>However, sometimes additional information is needed. In this case, a meeting with the professor is scheduled as well</a:t>
            </a:r>
          </a:p>
          <a:p>
            <a:pPr algn="just"/>
            <a:r>
              <a:rPr lang="en-US" sz="1600" i="1" dirty="0">
                <a:solidFill>
                  <a:schemeClr val="bg1"/>
                </a:solidFill>
              </a:rPr>
              <a:t>as a video call with the project partner is hold. The meeting with the professor and the project partners are independent</a:t>
            </a:r>
          </a:p>
          <a:p>
            <a:pPr algn="just"/>
            <a:r>
              <a:rPr lang="en-US" sz="1600" i="1" dirty="0">
                <a:solidFill>
                  <a:schemeClr val="bg1"/>
                </a:solidFill>
              </a:rPr>
              <a:t>from each other. Also, a decision has to be made about inviting more collaborators with expertise or simply conduct a</a:t>
            </a:r>
          </a:p>
          <a:p>
            <a:pPr algn="just"/>
            <a:r>
              <a:rPr lang="en-US" sz="1600" i="1" dirty="0">
                <a:solidFill>
                  <a:schemeClr val="bg1"/>
                </a:solidFill>
              </a:rPr>
              <a:t>brainstorming session to gather ideas from the people already involved in the proposal. If additional information is</a:t>
            </a:r>
          </a:p>
          <a:p>
            <a:pPr algn="just"/>
            <a:r>
              <a:rPr lang="en-US" sz="1600" i="1" dirty="0">
                <a:solidFill>
                  <a:schemeClr val="bg1"/>
                </a:solidFill>
              </a:rPr>
              <a:t>gathered in this way, then the process is kicked off again, i.e. either a report is created, or the new document is reviewed etc.”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A1786C8-58ED-12BB-98B4-2AF934F9D2F4}"/>
              </a:ext>
            </a:extLst>
          </p:cNvPr>
          <p:cNvSpPr txBox="1"/>
          <p:nvPr/>
        </p:nvSpPr>
        <p:spPr>
          <a:xfrm>
            <a:off x="838200" y="1630495"/>
            <a:ext cx="2128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Input </a:t>
            </a:r>
            <a:r>
              <a:rPr lang="de-DE" sz="2400" b="1" dirty="0" err="1">
                <a:solidFill>
                  <a:schemeClr val="bg2"/>
                </a:solidFill>
              </a:rPr>
              <a:t>by</a:t>
            </a:r>
            <a:r>
              <a:rPr lang="de-DE" sz="2400" b="1" dirty="0">
                <a:solidFill>
                  <a:schemeClr val="bg2"/>
                </a:solidFill>
              </a:rPr>
              <a:t> User: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1D65A7C-6345-DF15-7269-E114240F51EE}"/>
              </a:ext>
            </a:extLst>
          </p:cNvPr>
          <p:cNvSpPr txBox="1"/>
          <p:nvPr/>
        </p:nvSpPr>
        <p:spPr>
          <a:xfrm>
            <a:off x="838200" y="4729982"/>
            <a:ext cx="3806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accent2"/>
                </a:solidFill>
              </a:rPr>
              <a:t>Output </a:t>
            </a:r>
            <a:r>
              <a:rPr lang="de-DE" sz="2400" b="1" dirty="0" err="1">
                <a:solidFill>
                  <a:schemeClr val="accent2"/>
                </a:solidFill>
              </a:rPr>
              <a:t>by</a:t>
            </a:r>
            <a:r>
              <a:rPr lang="de-DE" sz="2400" b="1" dirty="0">
                <a:solidFill>
                  <a:schemeClr val="accent2"/>
                </a:solidFill>
              </a:rPr>
              <a:t> </a:t>
            </a:r>
            <a:r>
              <a:rPr lang="de-DE" sz="2400" b="1" dirty="0" err="1">
                <a:solidFill>
                  <a:schemeClr val="accent2"/>
                </a:solidFill>
              </a:rPr>
              <a:t>fine-tuned</a:t>
            </a:r>
            <a:r>
              <a:rPr lang="de-DE" sz="2400" b="1" dirty="0">
                <a:solidFill>
                  <a:schemeClr val="accent2"/>
                </a:solidFill>
              </a:rPr>
              <a:t> LLM: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CA09ED0-2F4C-B48F-3081-E39B9E714595}"/>
              </a:ext>
            </a:extLst>
          </p:cNvPr>
          <p:cNvSpPr txBox="1"/>
          <p:nvPr/>
        </p:nvSpPr>
        <p:spPr>
          <a:xfrm>
            <a:off x="838200" y="5229639"/>
            <a:ext cx="94846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</a:rPr>
              <a:t>*( X( '</a:t>
            </a:r>
            <a:r>
              <a:rPr lang="de-DE" sz="1400" dirty="0" err="1">
                <a:solidFill>
                  <a:schemeClr val="accent1"/>
                </a:solidFill>
              </a:rPr>
              <a:t>Create_Report</a:t>
            </a:r>
            <a:r>
              <a:rPr lang="de-DE" sz="1400" dirty="0">
                <a:solidFill>
                  <a:schemeClr val="accent1"/>
                </a:solidFill>
              </a:rPr>
              <a:t>', -&gt;( '</a:t>
            </a:r>
            <a:r>
              <a:rPr lang="de-DE" sz="1400" dirty="0" err="1">
                <a:solidFill>
                  <a:schemeClr val="accent1"/>
                </a:solidFill>
              </a:rPr>
              <a:t>Review_Document</a:t>
            </a:r>
            <a:r>
              <a:rPr lang="de-DE" sz="1400" dirty="0">
                <a:solidFill>
                  <a:schemeClr val="accent1"/>
                </a:solidFill>
              </a:rPr>
              <a:t>', -&gt;( '</a:t>
            </a:r>
            <a:r>
              <a:rPr lang="de-DE" sz="1400" dirty="0" err="1">
                <a:solidFill>
                  <a:schemeClr val="accent1"/>
                </a:solidFill>
              </a:rPr>
              <a:t>Prepare_Proposal</a:t>
            </a:r>
            <a:r>
              <a:rPr lang="de-DE" sz="1400" dirty="0">
                <a:solidFill>
                  <a:schemeClr val="accent1"/>
                </a:solidFill>
              </a:rPr>
              <a:t>', X( '</a:t>
            </a:r>
            <a:r>
              <a:rPr lang="de-DE" sz="1400" dirty="0" err="1">
                <a:solidFill>
                  <a:schemeClr val="accent1"/>
                </a:solidFill>
              </a:rPr>
              <a:t>Gather_Data</a:t>
            </a:r>
            <a:r>
              <a:rPr lang="de-DE" sz="1400" dirty="0">
                <a:solidFill>
                  <a:schemeClr val="accent1"/>
                </a:solidFill>
              </a:rPr>
              <a:t>', '</a:t>
            </a:r>
            <a:r>
              <a:rPr lang="de-DE" sz="1400" dirty="0" err="1">
                <a:solidFill>
                  <a:schemeClr val="accent1"/>
                </a:solidFill>
              </a:rPr>
              <a:t>Analyze_Findings</a:t>
            </a:r>
            <a:r>
              <a:rPr lang="de-DE" sz="1400" dirty="0">
                <a:solidFill>
                  <a:schemeClr val="accent1"/>
                </a:solidFill>
              </a:rPr>
              <a:t>' ) ) ) ), +( '</a:t>
            </a:r>
            <a:r>
              <a:rPr lang="de-DE" sz="1400" dirty="0" err="1">
                <a:solidFill>
                  <a:schemeClr val="accent1"/>
                </a:solidFill>
              </a:rPr>
              <a:t>Schedule_Meeting</a:t>
            </a:r>
            <a:r>
              <a:rPr lang="de-DE" sz="1400" dirty="0">
                <a:solidFill>
                  <a:schemeClr val="accent1"/>
                </a:solidFill>
              </a:rPr>
              <a:t>', +( '</a:t>
            </a:r>
            <a:r>
              <a:rPr lang="de-DE" sz="1400" dirty="0" err="1">
                <a:solidFill>
                  <a:schemeClr val="accent1"/>
                </a:solidFill>
              </a:rPr>
              <a:t>Hold_Video_Call</a:t>
            </a:r>
            <a:r>
              <a:rPr lang="de-DE" sz="1400" dirty="0">
                <a:solidFill>
                  <a:schemeClr val="accent1"/>
                </a:solidFill>
              </a:rPr>
              <a:t>', X( '</a:t>
            </a:r>
            <a:r>
              <a:rPr lang="de-DE" sz="1400" dirty="0" err="1">
                <a:solidFill>
                  <a:schemeClr val="accent1"/>
                </a:solidFill>
              </a:rPr>
              <a:t>Invite_Collaborators</a:t>
            </a:r>
            <a:r>
              <a:rPr lang="de-DE" sz="1400" dirty="0">
                <a:solidFill>
                  <a:schemeClr val="accent1"/>
                </a:solidFill>
              </a:rPr>
              <a:t>', '</a:t>
            </a:r>
            <a:r>
              <a:rPr lang="de-DE" sz="1400" dirty="0" err="1">
                <a:solidFill>
                  <a:schemeClr val="accent1"/>
                </a:solidFill>
              </a:rPr>
              <a:t>Brainstorm_Ideas</a:t>
            </a:r>
            <a:r>
              <a:rPr lang="de-DE" sz="1400" dirty="0">
                <a:solidFill>
                  <a:schemeClr val="accent1"/>
                </a:solidFill>
              </a:rPr>
              <a:t>' ) ) ) )</a:t>
            </a:r>
          </a:p>
        </p:txBody>
      </p:sp>
      <p:pic>
        <p:nvPicPr>
          <p:cNvPr id="9" name="Grafik 8" descr="Ein Bild, das Entwurf, weiß, Diagramm, Zeichnung enthält.">
            <a:extLst>
              <a:ext uri="{FF2B5EF4-FFF2-40B4-BE49-F238E27FC236}">
                <a16:creationId xmlns:a16="http://schemas.microsoft.com/office/drawing/2014/main" id="{3FE7858F-E8D2-76F6-B9F3-A763F08B4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11" y="1728680"/>
            <a:ext cx="11003176" cy="2709796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81463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0CD1E9-D012-A6EF-A052-BC04937C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2. The </a:t>
            </a:r>
            <a:r>
              <a:rPr lang="de-DE" dirty="0">
                <a:solidFill>
                  <a:schemeClr val="bg1"/>
                </a:solidFill>
              </a:rPr>
              <a:t>Team</a:t>
            </a: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7B61CFAA-03B1-8999-3652-A96F1D78787B}"/>
              </a:ext>
            </a:extLst>
          </p:cNvPr>
          <p:cNvGrpSpPr/>
          <p:nvPr/>
        </p:nvGrpSpPr>
        <p:grpSpPr>
          <a:xfrm>
            <a:off x="1153741" y="1468596"/>
            <a:ext cx="1008000" cy="1008000"/>
            <a:chOff x="1745129" y="1462332"/>
            <a:chExt cx="1008000" cy="1008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71464601-A82A-6EDA-B857-D2262D96FA77}"/>
                </a:ext>
              </a:extLst>
            </p:cNvPr>
            <p:cNvSpPr/>
            <p:nvPr/>
          </p:nvSpPr>
          <p:spPr>
            <a:xfrm>
              <a:off x="1745129" y="1462332"/>
              <a:ext cx="1008000" cy="1008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D292BE76-A1F9-95FE-4B83-EFACCB0B5202}"/>
                </a:ext>
              </a:extLst>
            </p:cNvPr>
            <p:cNvSpPr/>
            <p:nvPr/>
          </p:nvSpPr>
          <p:spPr>
            <a:xfrm>
              <a:off x="1781129" y="1498332"/>
              <a:ext cx="936000" cy="93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113857A-4622-BB96-804F-2BBF3D6238EE}"/>
              </a:ext>
            </a:extLst>
          </p:cNvPr>
          <p:cNvGrpSpPr/>
          <p:nvPr/>
        </p:nvGrpSpPr>
        <p:grpSpPr>
          <a:xfrm>
            <a:off x="3269130" y="1468596"/>
            <a:ext cx="7272000" cy="1008000"/>
            <a:chOff x="3926541" y="1534332"/>
            <a:chExt cx="7272000" cy="1008000"/>
          </a:xfrm>
          <a:effectLst>
            <a:glow rad="63500">
              <a:schemeClr val="bg2">
                <a:alpha val="40000"/>
              </a:schemeClr>
            </a:glow>
          </a:effectLst>
        </p:grpSpPr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7FFF302A-4AB7-F349-D2A9-6E7041A087EC}"/>
                </a:ext>
              </a:extLst>
            </p:cNvPr>
            <p:cNvSpPr/>
            <p:nvPr/>
          </p:nvSpPr>
          <p:spPr>
            <a:xfrm>
              <a:off x="3926541" y="1534332"/>
              <a:ext cx="7272000" cy="10080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2"/>
                </a:solidFill>
              </a:endParaRPr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D50924A2-D5F4-E76E-96FA-CF2E7F36FC6F}"/>
                </a:ext>
              </a:extLst>
            </p:cNvPr>
            <p:cNvSpPr/>
            <p:nvPr/>
          </p:nvSpPr>
          <p:spPr>
            <a:xfrm>
              <a:off x="3962541" y="1570332"/>
              <a:ext cx="7200000" cy="9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2000" dirty="0">
                <a:solidFill>
                  <a:schemeClr val="tx2"/>
                </a:solidFill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1DFC1D48-63C4-3551-4F01-77D477FC4A09}"/>
                </a:ext>
              </a:extLst>
            </p:cNvPr>
            <p:cNvSpPr txBox="1"/>
            <p:nvPr/>
          </p:nvSpPr>
          <p:spPr>
            <a:xfrm>
              <a:off x="4566024" y="1670780"/>
              <a:ext cx="279531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err="1">
                  <a:solidFill>
                    <a:schemeClr val="tx2"/>
                  </a:solidFill>
                </a:rPr>
                <a:t>Dikshyant</a:t>
              </a:r>
              <a:r>
                <a:rPr lang="de-DE" sz="2400" b="1" dirty="0">
                  <a:solidFill>
                    <a:schemeClr val="tx2"/>
                  </a:solidFill>
                </a:rPr>
                <a:t> </a:t>
              </a:r>
              <a:r>
                <a:rPr lang="de-DE" sz="2400" b="1" dirty="0" err="1">
                  <a:solidFill>
                    <a:schemeClr val="tx2"/>
                  </a:solidFill>
                </a:rPr>
                <a:t>Acharya</a:t>
              </a:r>
              <a:endParaRPr lang="de-DE" sz="2400" b="1" dirty="0">
                <a:solidFill>
                  <a:schemeClr val="tx2"/>
                </a:solidFill>
              </a:endParaRPr>
            </a:p>
            <a:p>
              <a:r>
                <a:rPr lang="de-DE" dirty="0" err="1">
                  <a:solidFill>
                    <a:schemeClr val="tx2"/>
                  </a:solidFill>
                </a:rPr>
                <a:t>Subtitle</a:t>
              </a:r>
              <a:r>
                <a:rPr lang="de-DE" dirty="0">
                  <a:solidFill>
                    <a:schemeClr val="tx2"/>
                  </a:solidFill>
                </a:rPr>
                <a:t> </a:t>
              </a:r>
              <a:r>
                <a:rPr lang="de-DE" dirty="0" err="1">
                  <a:solidFill>
                    <a:schemeClr val="tx2"/>
                  </a:solidFill>
                </a:rPr>
                <a:t>here</a:t>
              </a:r>
              <a:endParaRPr lang="de-DE" sz="18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DA133435-613E-1236-5C06-0BD9D4C87291}"/>
              </a:ext>
            </a:extLst>
          </p:cNvPr>
          <p:cNvGrpSpPr/>
          <p:nvPr/>
        </p:nvGrpSpPr>
        <p:grpSpPr>
          <a:xfrm>
            <a:off x="3269130" y="2781183"/>
            <a:ext cx="7272000" cy="1008000"/>
            <a:chOff x="3269130" y="2781183"/>
            <a:chExt cx="7272000" cy="1008000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4ED97978-307F-0A7E-17CA-E7B1F0B46306}"/>
                </a:ext>
              </a:extLst>
            </p:cNvPr>
            <p:cNvSpPr/>
            <p:nvPr/>
          </p:nvSpPr>
          <p:spPr>
            <a:xfrm>
              <a:off x="3269130" y="2781183"/>
              <a:ext cx="7272000" cy="1008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2"/>
                </a:solidFill>
              </a:endParaRPr>
            </a:p>
          </p:txBody>
        </p:sp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065ABD40-A5FF-2E1A-797C-AC0D0A708886}"/>
                </a:ext>
              </a:extLst>
            </p:cNvPr>
            <p:cNvSpPr/>
            <p:nvPr/>
          </p:nvSpPr>
          <p:spPr>
            <a:xfrm>
              <a:off x="3305130" y="2817183"/>
              <a:ext cx="7200000" cy="9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2000" dirty="0">
                <a:solidFill>
                  <a:schemeClr val="tx2"/>
                </a:solidFill>
              </a:endParaRP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56277716-2034-266F-F782-6353E507109D}"/>
                </a:ext>
              </a:extLst>
            </p:cNvPr>
            <p:cNvSpPr txBox="1"/>
            <p:nvPr/>
          </p:nvSpPr>
          <p:spPr>
            <a:xfrm>
              <a:off x="3908613" y="2917631"/>
              <a:ext cx="318741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>
                  <a:solidFill>
                    <a:schemeClr val="tx2"/>
                  </a:solidFill>
                </a:rPr>
                <a:t>Kaan Apaydin</a:t>
              </a:r>
            </a:p>
            <a:p>
              <a:r>
                <a:rPr lang="de-DE" sz="1800" dirty="0">
                  <a:solidFill>
                    <a:schemeClr val="tx2"/>
                  </a:solidFill>
                </a:rPr>
                <a:t>PhD Student, University </a:t>
              </a:r>
              <a:r>
                <a:rPr lang="de-DE" sz="1800" dirty="0" err="1">
                  <a:solidFill>
                    <a:schemeClr val="tx2"/>
                  </a:solidFill>
                </a:rPr>
                <a:t>of</a:t>
              </a:r>
              <a:r>
                <a:rPr lang="de-DE" sz="1800" dirty="0">
                  <a:solidFill>
                    <a:schemeClr val="tx2"/>
                  </a:solidFill>
                </a:rPr>
                <a:t> Kiel</a:t>
              </a:r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862484F7-62E2-6142-3A84-48BBB97EC846}"/>
              </a:ext>
            </a:extLst>
          </p:cNvPr>
          <p:cNvGrpSpPr/>
          <p:nvPr/>
        </p:nvGrpSpPr>
        <p:grpSpPr>
          <a:xfrm>
            <a:off x="3305130" y="4093770"/>
            <a:ext cx="7272000" cy="1008000"/>
            <a:chOff x="3305130" y="4093770"/>
            <a:chExt cx="7272000" cy="1008000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id="{724F588E-0987-4EA2-6318-0A546338914C}"/>
                </a:ext>
              </a:extLst>
            </p:cNvPr>
            <p:cNvSpPr/>
            <p:nvPr/>
          </p:nvSpPr>
          <p:spPr>
            <a:xfrm>
              <a:off x="3305130" y="4093770"/>
              <a:ext cx="7272000" cy="1008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2"/>
                </a:solidFill>
              </a:endParaRPr>
            </a:p>
          </p:txBody>
        </p:sp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DA8B364B-E291-CCD0-8B8C-2AA7C73FACE7}"/>
                </a:ext>
              </a:extLst>
            </p:cNvPr>
            <p:cNvSpPr/>
            <p:nvPr/>
          </p:nvSpPr>
          <p:spPr>
            <a:xfrm>
              <a:off x="3341130" y="4129770"/>
              <a:ext cx="7200000" cy="9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2000" dirty="0">
                <a:solidFill>
                  <a:schemeClr val="tx2"/>
                </a:solidFill>
              </a:endParaRP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EB16D7FC-8535-8EF7-1F8A-30C9BAD9D0A1}"/>
                </a:ext>
              </a:extLst>
            </p:cNvPr>
            <p:cNvSpPr txBox="1"/>
            <p:nvPr/>
          </p:nvSpPr>
          <p:spPr>
            <a:xfrm>
              <a:off x="3944613" y="4230218"/>
              <a:ext cx="144949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>
                  <a:solidFill>
                    <a:schemeClr val="tx2"/>
                  </a:solidFill>
                </a:rPr>
                <a:t>Khan Ho</a:t>
              </a:r>
            </a:p>
            <a:p>
              <a:r>
                <a:rPr lang="de-DE" dirty="0" err="1">
                  <a:solidFill>
                    <a:schemeClr val="tx2"/>
                  </a:solidFill>
                </a:rPr>
                <a:t>Subtitle</a:t>
              </a:r>
              <a:r>
                <a:rPr lang="de-DE" dirty="0">
                  <a:solidFill>
                    <a:schemeClr val="tx2"/>
                  </a:solidFill>
                </a:rPr>
                <a:t> </a:t>
              </a:r>
              <a:r>
                <a:rPr lang="de-DE" dirty="0" err="1">
                  <a:solidFill>
                    <a:schemeClr val="tx2"/>
                  </a:solidFill>
                </a:rPr>
                <a:t>here</a:t>
              </a:r>
              <a:endParaRPr lang="de-DE" sz="18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DEAA194C-80EA-53D9-6A35-DBB19D65622E}"/>
              </a:ext>
            </a:extLst>
          </p:cNvPr>
          <p:cNvGrpSpPr/>
          <p:nvPr/>
        </p:nvGrpSpPr>
        <p:grpSpPr>
          <a:xfrm>
            <a:off x="3341130" y="5406357"/>
            <a:ext cx="7272000" cy="1008000"/>
            <a:chOff x="3341130" y="5406357"/>
            <a:chExt cx="7272000" cy="1008000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grpSpPr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57BA8936-873F-313D-8166-8182CA8C3004}"/>
                </a:ext>
              </a:extLst>
            </p:cNvPr>
            <p:cNvSpPr/>
            <p:nvPr/>
          </p:nvSpPr>
          <p:spPr>
            <a:xfrm>
              <a:off x="3341130" y="5406357"/>
              <a:ext cx="7272000" cy="10080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2"/>
                </a:solidFill>
              </a:endParaRPr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3E5EDEB1-CAA8-9AD4-2BFD-C7C6F8B8C5D4}"/>
                </a:ext>
              </a:extLst>
            </p:cNvPr>
            <p:cNvSpPr/>
            <p:nvPr/>
          </p:nvSpPr>
          <p:spPr>
            <a:xfrm>
              <a:off x="3377130" y="5442357"/>
              <a:ext cx="7200000" cy="9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2000" dirty="0">
                <a:solidFill>
                  <a:schemeClr val="tx2"/>
                </a:solidFill>
              </a:endParaRP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0EA49376-C7B7-E1EF-924E-81401E5C06B0}"/>
                </a:ext>
              </a:extLst>
            </p:cNvPr>
            <p:cNvSpPr txBox="1"/>
            <p:nvPr/>
          </p:nvSpPr>
          <p:spPr>
            <a:xfrm>
              <a:off x="3980613" y="5542805"/>
              <a:ext cx="371300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>
                  <a:solidFill>
                    <a:schemeClr val="tx2"/>
                  </a:solidFill>
                </a:rPr>
                <a:t>Yorck Zisgen</a:t>
              </a:r>
            </a:p>
            <a:p>
              <a:r>
                <a:rPr lang="de-DE" sz="1800" dirty="0">
                  <a:solidFill>
                    <a:schemeClr val="tx2"/>
                  </a:solidFill>
                </a:rPr>
                <a:t>PhD Student, University </a:t>
              </a:r>
              <a:r>
                <a:rPr lang="de-DE" sz="1800" dirty="0" err="1">
                  <a:solidFill>
                    <a:schemeClr val="tx2"/>
                  </a:solidFill>
                </a:rPr>
                <a:t>of</a:t>
              </a:r>
              <a:r>
                <a:rPr lang="de-DE" sz="1800" dirty="0">
                  <a:solidFill>
                    <a:schemeClr val="tx2"/>
                  </a:solidFill>
                </a:rPr>
                <a:t> Bayreuth</a:t>
              </a:r>
            </a:p>
          </p:txBody>
        </p:sp>
      </p:grpSp>
      <p:sp>
        <p:nvSpPr>
          <p:cNvPr id="47" name="Ellipse 46">
            <a:extLst>
              <a:ext uri="{FF2B5EF4-FFF2-40B4-BE49-F238E27FC236}">
                <a16:creationId xmlns:a16="http://schemas.microsoft.com/office/drawing/2014/main" id="{BC1D6CE1-D116-8F49-7482-EF58AB5375D1}"/>
              </a:ext>
            </a:extLst>
          </p:cNvPr>
          <p:cNvSpPr/>
          <p:nvPr/>
        </p:nvSpPr>
        <p:spPr>
          <a:xfrm>
            <a:off x="1153741" y="2781183"/>
            <a:ext cx="1008000" cy="10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78A61BB5-8C0F-5BF6-75D0-2F5BAAB5EF31}"/>
              </a:ext>
            </a:extLst>
          </p:cNvPr>
          <p:cNvSpPr/>
          <p:nvPr/>
        </p:nvSpPr>
        <p:spPr>
          <a:xfrm>
            <a:off x="1189741" y="2817183"/>
            <a:ext cx="936000" cy="93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4B220F00-B4B7-ADCB-8B81-D3FF45F570A9}"/>
              </a:ext>
            </a:extLst>
          </p:cNvPr>
          <p:cNvSpPr/>
          <p:nvPr/>
        </p:nvSpPr>
        <p:spPr>
          <a:xfrm>
            <a:off x="1153741" y="4093770"/>
            <a:ext cx="1008000" cy="1008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AB0EAC83-D6F8-2E41-9A79-42AF625A7BC4}"/>
              </a:ext>
            </a:extLst>
          </p:cNvPr>
          <p:cNvSpPr/>
          <p:nvPr/>
        </p:nvSpPr>
        <p:spPr>
          <a:xfrm>
            <a:off x="1189741" y="4129770"/>
            <a:ext cx="936000" cy="93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6738BCDA-4D82-F4AA-E4C1-5810CA7B1D15}"/>
              </a:ext>
            </a:extLst>
          </p:cNvPr>
          <p:cNvSpPr/>
          <p:nvPr/>
        </p:nvSpPr>
        <p:spPr>
          <a:xfrm>
            <a:off x="1153741" y="5406357"/>
            <a:ext cx="1008000" cy="1008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D56CF3F8-2B42-8EF1-A403-2AD2C10EEF56}"/>
              </a:ext>
            </a:extLst>
          </p:cNvPr>
          <p:cNvSpPr/>
          <p:nvPr/>
        </p:nvSpPr>
        <p:spPr>
          <a:xfrm>
            <a:off x="1189741" y="5442357"/>
            <a:ext cx="936000" cy="9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6" name="Grafik 55" descr="Benutzer Silhouette">
            <a:extLst>
              <a:ext uri="{FF2B5EF4-FFF2-40B4-BE49-F238E27FC236}">
                <a16:creationId xmlns:a16="http://schemas.microsoft.com/office/drawing/2014/main" id="{45168989-AD14-3029-FBFC-AFFBD4122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6076" y="1503183"/>
            <a:ext cx="864000" cy="864000"/>
          </a:xfrm>
          <a:prstGeom prst="rect">
            <a:avLst/>
          </a:prstGeom>
        </p:spPr>
      </p:pic>
      <p:pic>
        <p:nvPicPr>
          <p:cNvPr id="58" name="Grafik 57" descr="Benutzer Silhouette">
            <a:extLst>
              <a:ext uri="{FF2B5EF4-FFF2-40B4-BE49-F238E27FC236}">
                <a16:creationId xmlns:a16="http://schemas.microsoft.com/office/drawing/2014/main" id="{7EB09E02-7EEC-E85D-56A5-04B78F5EF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6076" y="4120219"/>
            <a:ext cx="864000" cy="864000"/>
          </a:xfrm>
          <a:prstGeom prst="rect">
            <a:avLst/>
          </a:prstGeom>
        </p:spPr>
      </p:pic>
      <p:sp>
        <p:nvSpPr>
          <p:cNvPr id="63" name="Pfeil: nach rechts 62">
            <a:extLst>
              <a:ext uri="{FF2B5EF4-FFF2-40B4-BE49-F238E27FC236}">
                <a16:creationId xmlns:a16="http://schemas.microsoft.com/office/drawing/2014/main" id="{45154E74-061E-B352-AD08-6E6DFA18439B}"/>
              </a:ext>
            </a:extLst>
          </p:cNvPr>
          <p:cNvSpPr/>
          <p:nvPr/>
        </p:nvSpPr>
        <p:spPr>
          <a:xfrm rot="18837960">
            <a:off x="2761129" y="2474469"/>
            <a:ext cx="1440330" cy="345141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Pfeil: nach rechts 63">
            <a:extLst>
              <a:ext uri="{FF2B5EF4-FFF2-40B4-BE49-F238E27FC236}">
                <a16:creationId xmlns:a16="http://schemas.microsoft.com/office/drawing/2014/main" id="{A02542BB-7C58-D07D-4730-D9F7DC4E394B}"/>
              </a:ext>
            </a:extLst>
          </p:cNvPr>
          <p:cNvSpPr/>
          <p:nvPr/>
        </p:nvSpPr>
        <p:spPr>
          <a:xfrm rot="18837960">
            <a:off x="2746257" y="5076850"/>
            <a:ext cx="1440330" cy="345141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A8F523BA-FEBE-19EA-9E44-7D1C887980E9}"/>
              </a:ext>
            </a:extLst>
          </p:cNvPr>
          <p:cNvSpPr txBox="1"/>
          <p:nvPr/>
        </p:nvSpPr>
        <p:spPr>
          <a:xfrm rot="1795765">
            <a:off x="279755" y="1933821"/>
            <a:ext cx="158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3"/>
                </a:solidFill>
              </a:rPr>
              <a:t>Needs </a:t>
            </a:r>
            <a:r>
              <a:rPr lang="de-DE" dirty="0" err="1">
                <a:solidFill>
                  <a:schemeClr val="accent3"/>
                </a:solidFill>
              </a:rPr>
              <a:t>picture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0C84482A-41D6-1901-2214-73DDA2AEDF16}"/>
              </a:ext>
            </a:extLst>
          </p:cNvPr>
          <p:cNvSpPr txBox="1"/>
          <p:nvPr/>
        </p:nvSpPr>
        <p:spPr>
          <a:xfrm rot="1795765">
            <a:off x="277813" y="4579504"/>
            <a:ext cx="158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3"/>
                </a:solidFill>
              </a:rPr>
              <a:t>Needs </a:t>
            </a:r>
            <a:r>
              <a:rPr lang="de-DE" dirty="0" err="1">
                <a:solidFill>
                  <a:schemeClr val="accent3"/>
                </a:solidFill>
              </a:rPr>
              <a:t>picture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33E245E-53D4-6D01-E4AC-044EEE3E3AAB}"/>
              </a:ext>
            </a:extLst>
          </p:cNvPr>
          <p:cNvSpPr/>
          <p:nvPr/>
        </p:nvSpPr>
        <p:spPr>
          <a:xfrm>
            <a:off x="1193148" y="2826734"/>
            <a:ext cx="936000" cy="936000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 descr="Ein Bild, das Menschliches Gesicht, Person, Kleidung, Krawatte enthält.&#10;&#10;Automatisch generierte Beschreibung">
            <a:extLst>
              <a:ext uri="{FF2B5EF4-FFF2-40B4-BE49-F238E27FC236}">
                <a16:creationId xmlns:a16="http://schemas.microsoft.com/office/drawing/2014/main" id="{E25827DE-1599-3779-2241-014890DBAD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44" r="21592" b="40516"/>
          <a:stretch/>
        </p:blipFill>
        <p:spPr>
          <a:xfrm>
            <a:off x="1189741" y="5442357"/>
            <a:ext cx="936000" cy="936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8008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0CD1E9-D012-A6EF-A052-BC04937C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3. The </a:t>
            </a:r>
            <a:r>
              <a:rPr lang="de-DE" dirty="0">
                <a:solidFill>
                  <a:schemeClr val="bg1"/>
                </a:solidFill>
              </a:rPr>
              <a:t>Problem(s)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BA3763C7-63C5-6C5A-8F2F-DFCAD63226AB}"/>
              </a:ext>
            </a:extLst>
          </p:cNvPr>
          <p:cNvSpPr/>
          <p:nvPr/>
        </p:nvSpPr>
        <p:spPr>
          <a:xfrm>
            <a:off x="8473800" y="4864836"/>
            <a:ext cx="2880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Fine-tuning</a:t>
            </a:r>
          </a:p>
          <a:p>
            <a:pPr algn="ctr"/>
            <a:r>
              <a:rPr lang="de-DE" dirty="0" err="1"/>
              <a:t>the</a:t>
            </a:r>
            <a:r>
              <a:rPr lang="de-DE" dirty="0"/>
              <a:t> Base LLM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50F73DA-E361-7566-1A72-AB3F9CC21389}"/>
              </a:ext>
            </a:extLst>
          </p:cNvPr>
          <p:cNvSpPr/>
          <p:nvPr/>
        </p:nvSpPr>
        <p:spPr>
          <a:xfrm>
            <a:off x="838200" y="4864836"/>
            <a:ext cx="2880000" cy="14400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Finding</a:t>
            </a:r>
            <a:r>
              <a:rPr lang="de-DE" dirty="0"/>
              <a:t> a</a:t>
            </a:r>
          </a:p>
          <a:p>
            <a:pPr algn="ctr"/>
            <a:r>
              <a:rPr lang="de-DE" dirty="0"/>
              <a:t>Base LLM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F8A0584-D9CF-9BFA-D015-A75842297A2D}"/>
              </a:ext>
            </a:extLst>
          </p:cNvPr>
          <p:cNvSpPr/>
          <p:nvPr/>
        </p:nvSpPr>
        <p:spPr>
          <a:xfrm>
            <a:off x="4656000" y="4864836"/>
            <a:ext cx="2880000" cy="14400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Finding</a:t>
            </a:r>
            <a:endParaRPr lang="de-DE" dirty="0"/>
          </a:p>
          <a:p>
            <a:pPr algn="ctr"/>
            <a:r>
              <a:rPr lang="de-DE" dirty="0"/>
              <a:t>Training Data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A4F6DA5-93FD-A1D0-0827-542C6EE49CCF}"/>
              </a:ext>
            </a:extLst>
          </p:cNvPr>
          <p:cNvSpPr/>
          <p:nvPr/>
        </p:nvSpPr>
        <p:spPr>
          <a:xfrm>
            <a:off x="3718200" y="5378648"/>
            <a:ext cx="937800" cy="412376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/>
              </a:solidFill>
            </a:endParaRP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ABAF9889-DD1C-8280-8B56-3C54EE717FCF}"/>
              </a:ext>
            </a:extLst>
          </p:cNvPr>
          <p:cNvSpPr/>
          <p:nvPr/>
        </p:nvSpPr>
        <p:spPr>
          <a:xfrm>
            <a:off x="7536000" y="5378648"/>
            <a:ext cx="937800" cy="412376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08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0CD1E9-D012-A6EF-A052-BC04937C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4. The </a:t>
            </a:r>
            <a:r>
              <a:rPr lang="de-DE" dirty="0">
                <a:solidFill>
                  <a:schemeClr val="bg1"/>
                </a:solidFill>
              </a:rPr>
              <a:t>Approach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CE84811-8FC5-99DC-DDA7-93EB30D9C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85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0CD1E9-D012-A6EF-A052-BC04937C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5. The </a:t>
            </a:r>
            <a:r>
              <a:rPr lang="de-DE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CE84811-8FC5-99DC-DDA7-93EB30D9C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777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Technical Palette">
      <a:dk1>
        <a:srgbClr val="050634"/>
      </a:dk1>
      <a:lt1>
        <a:srgbClr val="FCFFFF"/>
      </a:lt1>
      <a:dk2>
        <a:srgbClr val="0E2841"/>
      </a:dk2>
      <a:lt2>
        <a:srgbClr val="1C8AFB"/>
      </a:lt2>
      <a:accent1>
        <a:srgbClr val="FFBE0B"/>
      </a:accent1>
      <a:accent2>
        <a:srgbClr val="FB5607"/>
      </a:accent2>
      <a:accent3>
        <a:srgbClr val="FF006E"/>
      </a:accent3>
      <a:accent4>
        <a:srgbClr val="8338EC"/>
      </a:accent4>
      <a:accent5>
        <a:srgbClr val="FF333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Microsoft Office PowerPoint</Application>
  <PresentationFormat>Breitbild</PresentationFormat>
  <Paragraphs>69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Open Sans</vt:lpstr>
      <vt:lpstr>Office</vt:lpstr>
      <vt:lpstr>Synthetic Data Generation for Event Data</vt:lpstr>
      <vt:lpstr>1. The Vision</vt:lpstr>
      <vt:lpstr>1. The Project</vt:lpstr>
      <vt:lpstr>1. The Project</vt:lpstr>
      <vt:lpstr>1. The Project</vt:lpstr>
      <vt:lpstr>2. The Team</vt:lpstr>
      <vt:lpstr>3. The Problem(s)</vt:lpstr>
      <vt:lpstr>4. The Approach</vt:lpstr>
      <vt:lpstr>5. The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Yorck Zisgen</dc:creator>
  <cp:lastModifiedBy>Yorck Zisgen</cp:lastModifiedBy>
  <cp:revision>10</cp:revision>
  <dcterms:created xsi:type="dcterms:W3CDTF">2024-06-21T09:56:23Z</dcterms:created>
  <dcterms:modified xsi:type="dcterms:W3CDTF">2024-06-21T13:01:16Z</dcterms:modified>
</cp:coreProperties>
</file>