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ru-RU" dirty="0"/>
              <a:t>И ВНЕДРЕНИЕ ПОЛИТИКИ БЕЗОПАСНОСТИ ПОЛИКЛИНИКИ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401"/>
            <a:ext cx="8689976" cy="13715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Выполнил: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Студент </a:t>
            </a:r>
            <a:r>
              <a:rPr lang="ru-RU" dirty="0">
                <a:solidFill>
                  <a:schemeClr val="tx1"/>
                </a:solidFill>
              </a:rPr>
              <a:t>3 курса 5 группы ФИТ</a:t>
            </a:r>
          </a:p>
          <a:p>
            <a:pPr algn="l"/>
            <a:r>
              <a:rPr lang="ru-RU" dirty="0" err="1" smtClean="0">
                <a:solidFill>
                  <a:schemeClr val="tx1"/>
                </a:solidFill>
              </a:rPr>
              <a:t>Древотень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Евгений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419005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8537" y="1536174"/>
            <a:ext cx="94749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b="1" dirty="0">
                <a:solidFill>
                  <a:srgbClr val="000000"/>
                </a:solidFill>
                <a:ea typeface="Times New Roman" panose="02020603050405020304" pitchFamily="18" charset="0"/>
              </a:rPr>
              <a:t>Цель </a:t>
            </a:r>
            <a:r>
              <a:rPr lang="ru-RU" sz="4000" b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работы</a:t>
            </a:r>
            <a:r>
              <a:rPr lang="ru-RU" sz="4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4000" dirty="0">
                <a:solidFill>
                  <a:srgbClr val="000000"/>
                </a:solidFill>
                <a:ea typeface="Times New Roman" panose="02020603050405020304" pitchFamily="18" charset="0"/>
              </a:rPr>
              <a:t>	</a:t>
            </a:r>
            <a:r>
              <a:rPr lang="ru-RU" sz="4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Приобретение </a:t>
            </a:r>
            <a:r>
              <a:rPr lang="ru-RU" sz="4000" dirty="0">
                <a:solidFill>
                  <a:srgbClr val="000000"/>
                </a:solidFill>
                <a:ea typeface="Times New Roman" panose="02020603050405020304" pitchFamily="18" charset="0"/>
              </a:rPr>
              <a:t>практических навыков разработки и внедрения эффективной политики информационной безопасности организации или учреждения на примере поликлиники.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2981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70346"/>
            <a:ext cx="12192000" cy="6317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b="1" dirty="0">
                <a:ea typeface="Times New Roman" panose="02020603050405020304" pitchFamily="18" charset="0"/>
              </a:rPr>
              <a:t>Задачи: </a:t>
            </a:r>
            <a:endParaRPr lang="ru-RU" sz="24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Научиться выделять и классифицировать особенности информационной или информационно-вычислительной системы (ИВС) конкретной организации или учреждения как объекта защиты. </a:t>
            </a: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Овладеть навыками принятия обоснованных решений по организационному и правовому регулированию проблем, относящихся к состоянию безопасности ИВС, обеспечению необходимого уровня защиты информации в ИВС. </a:t>
            </a: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Овладеть основными приемами анализа угроз информационной безопасности ИВС. </a:t>
            </a: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Научиться выявлять все возможные угрозы и их источники информационной безопасности в организации или учреждении, анализировать и оценивать собранные данные. </a:t>
            </a: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концепцию, основные элементы политики безопасности для организации или учреждения по указанному преподавателем варианту задания. </a:t>
            </a: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мероприятия по внедрению предложенной Вами политики безопасности. 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Результаты выполнения лабораторной работы оформить в виде описания разработанной политики безопасности, а также плана мероприятий по ее реализации.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8047" y="118550"/>
            <a:ext cx="44759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Структура </a:t>
            </a:r>
            <a:r>
              <a:rPr lang="ru-RU" sz="3200" b="1" dirty="0">
                <a:solidFill>
                  <a:srgbClr val="000000"/>
                </a:solidFill>
                <a:ea typeface="Times New Roman" panose="02020603050405020304" pitchFamily="18" charset="0"/>
              </a:rPr>
              <a:t>поликлиники</a:t>
            </a:r>
            <a:endParaRPr lang="ru-RU" sz="32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39634" y="844731"/>
            <a:ext cx="11512731" cy="2279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9634" y="3810000"/>
            <a:ext cx="11512731" cy="2279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26868" y="1015636"/>
            <a:ext cx="2137955" cy="1937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руководство поликлиники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27021" y="1015636"/>
            <a:ext cx="2137955" cy="1937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хозяйственная часть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789069" y="1015636"/>
            <a:ext cx="2137955" cy="1937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регистратура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289222" y="1015636"/>
            <a:ext cx="2137955" cy="1937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система материально-технического обеспечения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570793" y="1015636"/>
            <a:ext cx="2137955" cy="1937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персонал, принимающий, опрашивающий, исследующий пациентов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26868" y="3980904"/>
            <a:ext cx="2137955" cy="8991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>
                <a:solidFill>
                  <a:schemeClr val="tx1"/>
                </a:solidFill>
              </a:rPr>
              <a:t>распределённая система хранения медицинских данных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27021" y="5019398"/>
            <a:ext cx="4400155" cy="8991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веб-приложение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789069" y="3980904"/>
            <a:ext cx="2137955" cy="1937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терминалы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27022" y="3980904"/>
            <a:ext cx="4400156" cy="8675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>
                <a:solidFill>
                  <a:schemeClr val="tx1"/>
                </a:solidFill>
              </a:rPr>
              <a:t>локальные базы данных для ведения хозяйственной работы и материально-технического обеспечения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26868" y="5019399"/>
            <a:ext cx="2137955" cy="8991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>
                <a:solidFill>
                  <a:schemeClr val="tx1"/>
                </a:solidFill>
              </a:rPr>
              <a:t>локальная база данных с медицинскими сведениями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570793" y="5019399"/>
            <a:ext cx="2137955" cy="8991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>
                <a:solidFill>
                  <a:schemeClr val="tx1"/>
                </a:solidFill>
              </a:rPr>
              <a:t>специализированное оборудование для предоставления услуг и анализа получаемого биоматериала</a:t>
            </a:r>
          </a:p>
        </p:txBody>
      </p:sp>
      <p:sp>
        <p:nvSpPr>
          <p:cNvPr id="18" name="Стрелка вниз 17"/>
          <p:cNvSpPr/>
          <p:nvPr/>
        </p:nvSpPr>
        <p:spPr>
          <a:xfrm>
            <a:off x="3644686" y="2953294"/>
            <a:ext cx="426720" cy="102761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Стрелка вниз 18"/>
          <p:cNvSpPr/>
          <p:nvPr/>
        </p:nvSpPr>
        <p:spPr>
          <a:xfrm>
            <a:off x="5882640" y="2947852"/>
            <a:ext cx="426720" cy="102761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Стрелка вниз 19"/>
          <p:cNvSpPr/>
          <p:nvPr/>
        </p:nvSpPr>
        <p:spPr>
          <a:xfrm>
            <a:off x="8144391" y="2947852"/>
            <a:ext cx="426720" cy="102761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560688" y="6149126"/>
            <a:ext cx="5070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Структура ИС </a:t>
            </a:r>
            <a:r>
              <a:rPr lang="ru-RU" sz="3200" b="1" dirty="0">
                <a:solidFill>
                  <a:srgbClr val="000000"/>
                </a:solidFill>
                <a:ea typeface="Times New Roman" panose="02020603050405020304" pitchFamily="18" charset="0"/>
              </a:rPr>
              <a:t>поликлиники</a:t>
            </a:r>
            <a:endParaRPr lang="ru-RU" sz="3200" dirty="0"/>
          </a:p>
        </p:txBody>
      </p:sp>
      <p:sp>
        <p:nvSpPr>
          <p:cNvPr id="23" name="Стрелка вниз 22"/>
          <p:cNvSpPr/>
          <p:nvPr/>
        </p:nvSpPr>
        <p:spPr>
          <a:xfrm>
            <a:off x="9787980" y="2947852"/>
            <a:ext cx="426720" cy="207154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10835488" y="2956015"/>
            <a:ext cx="426720" cy="102761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382794" y="3980904"/>
            <a:ext cx="1325954" cy="8991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терминалы </a:t>
            </a:r>
            <a:endParaRPr lang="ru-RU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99686"/>
              </p:ext>
            </p:extLst>
          </p:nvPr>
        </p:nvGraphicFramePr>
        <p:xfrm>
          <a:off x="1062445" y="1314995"/>
          <a:ext cx="10067109" cy="51641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15102">
                  <a:extLst>
                    <a:ext uri="{9D8B030D-6E8A-4147-A177-3AD203B41FA5}">
                      <a16:colId xmlns:a16="http://schemas.microsoft.com/office/drawing/2014/main" val="2585535738"/>
                    </a:ext>
                  </a:extLst>
                </a:gridCol>
                <a:gridCol w="7652007">
                  <a:extLst>
                    <a:ext uri="{9D8B030D-6E8A-4147-A177-3AD203B41FA5}">
                      <a16:colId xmlns:a16="http://schemas.microsoft.com/office/drawing/2014/main" val="1663419863"/>
                    </a:ext>
                  </a:extLst>
                </a:gridCol>
              </a:tblGrid>
              <a:tr h="3442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Величина ущерба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332266"/>
                  </a:ext>
                </a:extLst>
              </a:tr>
              <a:tr h="688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Раскрытие информации принесет ничтожный моральный и финансовый ущерб поликлинике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860929"/>
                  </a:ext>
                </a:extLst>
              </a:tr>
              <a:tr h="688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Ущерб от атаки есть, но он незначителен, основные операции и положение поликлиники на рынке не затронуты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56626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Финансовые операции и предоставление услуг не ведутся в течение некоторого времени, за это время поликлиника терпит убытки, но её положение на рынке и количество пациентов изменяются минимально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6861772"/>
                  </a:ext>
                </a:extLst>
              </a:tr>
              <a:tr h="688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Значительные потери на рынке и в прибыли. От поликлиники уходит ощутимая часть пациентов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695518"/>
                  </a:ext>
                </a:extLst>
              </a:tr>
              <a:tr h="1032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Потери очень значительны, поликлиника на период до года теряет положение на рынке. Для восстановления положения требуются крупные финансовые займы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100257"/>
                  </a:ext>
                </a:extLst>
              </a:tr>
              <a:tr h="344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Поликлиника прекращает существование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45935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577327" y="344379"/>
            <a:ext cx="9037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Условная шкала для оценки ущерба поликлинике от НСД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88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3554" y="633438"/>
            <a:ext cx="9744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Вероятностно-временная шкала реализации несанкционированного доступа к информационным ресурсам</a:t>
            </a: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96526"/>
              </p:ext>
            </p:extLst>
          </p:nvPr>
        </p:nvGraphicFramePr>
        <p:xfrm>
          <a:off x="1269274" y="1802674"/>
          <a:ext cx="9653452" cy="45931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25114">
                  <a:extLst>
                    <a:ext uri="{9D8B030D-6E8A-4147-A177-3AD203B41FA5}">
                      <a16:colId xmlns:a16="http://schemas.microsoft.com/office/drawing/2014/main" val="1431920647"/>
                    </a:ext>
                  </a:extLst>
                </a:gridCol>
                <a:gridCol w="6928338">
                  <a:extLst>
                    <a:ext uri="{9D8B030D-6E8A-4147-A177-3AD203B41FA5}">
                      <a16:colId xmlns:a16="http://schemas.microsoft.com/office/drawing/2014/main" val="3728318530"/>
                    </a:ext>
                  </a:extLst>
                </a:gridCol>
              </a:tblGrid>
              <a:tr h="623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Вероятность события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spcAft>
                          <a:spcPts val="0"/>
                        </a:spcAft>
                        <a:tabLst>
                          <a:tab pos="24130" algn="l"/>
                        </a:tabLst>
                      </a:pPr>
                      <a:r>
                        <a:rPr lang="ru-RU" sz="2800">
                          <a:effectLst/>
                        </a:rPr>
                        <a:t>Средняя частота события (НСД)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7942646"/>
                  </a:ext>
                </a:extLst>
              </a:tr>
              <a:tr h="623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spcAft>
                          <a:spcPts val="0"/>
                        </a:spcAft>
                        <a:tabLst>
                          <a:tab pos="24130" algn="l"/>
                        </a:tabLst>
                      </a:pPr>
                      <a:r>
                        <a:rPr lang="ru-RU" sz="2800">
                          <a:effectLst/>
                        </a:rPr>
                        <a:t>Данный вид атаки отсутствует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392950"/>
                  </a:ext>
                </a:extLst>
              </a:tr>
              <a:tr h="623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spcAft>
                          <a:spcPts val="0"/>
                        </a:spcAft>
                        <a:tabLst>
                          <a:tab pos="24130" algn="l"/>
                        </a:tabLst>
                      </a:pPr>
                      <a:r>
                        <a:rPr lang="ru-RU" sz="2800">
                          <a:effectLst/>
                        </a:rPr>
                        <a:t>Реже, чем раз в год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92222"/>
                  </a:ext>
                </a:extLst>
              </a:tr>
              <a:tr h="623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spcAft>
                          <a:spcPts val="0"/>
                        </a:spcAft>
                        <a:tabLst>
                          <a:tab pos="24130" algn="l"/>
                        </a:tabLst>
                      </a:pPr>
                      <a:r>
                        <a:rPr lang="ru-RU" sz="2800">
                          <a:effectLst/>
                        </a:rPr>
                        <a:t>Около 1 раза в год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768104"/>
                  </a:ext>
                </a:extLst>
              </a:tr>
              <a:tr h="623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0,3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spcAft>
                          <a:spcPts val="0"/>
                        </a:spcAft>
                        <a:tabLst>
                          <a:tab pos="24130" algn="l"/>
                        </a:tabLst>
                      </a:pPr>
                      <a:r>
                        <a:rPr lang="ru-RU" sz="2800">
                          <a:effectLst/>
                        </a:rPr>
                        <a:t>Около 1 раза в месяц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85383"/>
                  </a:ext>
                </a:extLst>
              </a:tr>
              <a:tr h="623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0,4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spcAft>
                          <a:spcPts val="0"/>
                        </a:spcAft>
                        <a:tabLst>
                          <a:tab pos="24130" algn="l"/>
                        </a:tabLst>
                      </a:pPr>
                      <a:r>
                        <a:rPr lang="ru-RU" sz="2800">
                          <a:effectLst/>
                        </a:rPr>
                        <a:t>Около 1 раза в неделю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500375"/>
                  </a:ext>
                </a:extLst>
              </a:tr>
              <a:tr h="623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spcAft>
                          <a:spcPts val="0"/>
                        </a:spcAft>
                        <a:tabLst>
                          <a:tab pos="24130" algn="l"/>
                        </a:tabLst>
                      </a:pPr>
                      <a:r>
                        <a:rPr lang="ru-RU" sz="2800" dirty="0">
                          <a:effectLst/>
                        </a:rPr>
                        <a:t>Практически ежедневно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44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2907" y="3136612"/>
            <a:ext cx="2804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a typeface="Times New Roman" panose="02020603050405020304" pitchFamily="18" charset="0"/>
              </a:rPr>
              <a:t>Оценка рисков</a:t>
            </a:r>
            <a:endParaRPr lang="ru-RU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53602"/>
              </p:ext>
            </p:extLst>
          </p:nvPr>
        </p:nvGraphicFramePr>
        <p:xfrm>
          <a:off x="5582297" y="13467"/>
          <a:ext cx="5225040" cy="69671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61562">
                  <a:extLst>
                    <a:ext uri="{9D8B030D-6E8A-4147-A177-3AD203B41FA5}">
                      <a16:colId xmlns:a16="http://schemas.microsoft.com/office/drawing/2014/main" val="1908832320"/>
                    </a:ext>
                  </a:extLst>
                </a:gridCol>
                <a:gridCol w="636907">
                  <a:extLst>
                    <a:ext uri="{9D8B030D-6E8A-4147-A177-3AD203B41FA5}">
                      <a16:colId xmlns:a16="http://schemas.microsoft.com/office/drawing/2014/main" val="875239816"/>
                    </a:ext>
                  </a:extLst>
                </a:gridCol>
                <a:gridCol w="1042205">
                  <a:extLst>
                    <a:ext uri="{9D8B030D-6E8A-4147-A177-3AD203B41FA5}">
                      <a16:colId xmlns:a16="http://schemas.microsoft.com/office/drawing/2014/main" val="4237238901"/>
                    </a:ext>
                  </a:extLst>
                </a:gridCol>
                <a:gridCol w="1184366">
                  <a:extLst>
                    <a:ext uri="{9D8B030D-6E8A-4147-A177-3AD203B41FA5}">
                      <a16:colId xmlns:a16="http://schemas.microsoft.com/office/drawing/2014/main" val="401117119"/>
                    </a:ext>
                  </a:extLst>
                </a:gridCol>
              </a:tblGrid>
              <a:tr h="420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Описание атаки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Ущерб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Вероятность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Риск (У*В)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122459041"/>
                  </a:ext>
                </a:extLst>
              </a:tr>
              <a:tr h="351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Копирование жесткого диска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3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0,2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0,6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2860334888"/>
                  </a:ext>
                </a:extLst>
              </a:tr>
              <a:tr h="345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Террористическая атака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5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347998679"/>
                  </a:ext>
                </a:extLst>
              </a:tr>
              <a:tr h="345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Кибератака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4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0,3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1,2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4052535061"/>
                  </a:ext>
                </a:extLst>
              </a:tr>
              <a:tr h="58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Утечка персональных данных сотрудников или пациентов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4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0,1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0,4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3269452269"/>
                  </a:ext>
                </a:extLst>
              </a:tr>
              <a:tr h="341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Слив данных сотрудниками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5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0,3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1,5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1314703118"/>
                  </a:ext>
                </a:extLst>
              </a:tr>
              <a:tr h="341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Мошенничество сотрудниками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2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0,4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0,8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4172967210"/>
                  </a:ext>
                </a:extLst>
              </a:tr>
              <a:tr h="341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Социальная инженерия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4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0,1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0,4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4716954"/>
                  </a:ext>
                </a:extLst>
              </a:tr>
              <a:tr h="282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НИИ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4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0,3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1,2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3646198299"/>
                  </a:ext>
                </a:extLst>
              </a:tr>
              <a:tr h="3442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НСД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0,5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1,0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3212693207"/>
                  </a:ext>
                </a:extLst>
              </a:tr>
              <a:tr h="3442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Фишинг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0,3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0,3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2258801169"/>
                  </a:ext>
                </a:extLst>
              </a:tr>
              <a:tr h="3442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Физический износ ИВС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0,2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0,4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274548780"/>
                  </a:ext>
                </a:extLst>
              </a:tr>
              <a:tr h="846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Землетрясения, наводнения, ураганы и прочие природные катаклизмы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5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0,1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0,5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146281399"/>
                  </a:ext>
                </a:extLst>
              </a:tr>
              <a:tr h="348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Забастовка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0,1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0,5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462780093"/>
                  </a:ext>
                </a:extLst>
              </a:tr>
              <a:tr h="341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Отключение электричества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0,2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0,4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3491759837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Вирусы, бактерии и прочие виды заболевания (заражения)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0,3</a:t>
                      </a:r>
                      <a:endParaRPr lang="ru-RU" sz="135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0,6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2670500772"/>
                  </a:ext>
                </a:extLst>
              </a:tr>
              <a:tr h="351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Итого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endParaRPr lang="ru-RU" sz="135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endParaRPr lang="ru-RU" sz="135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9,8</a:t>
                      </a:r>
                      <a:endParaRPr lang="ru-RU" sz="13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69" marR="45969" marT="0" marB="0"/>
                </a:tc>
                <a:extLst>
                  <a:ext uri="{0D108BD9-81ED-4DB2-BD59-A6C34878D82A}">
                    <a16:rowId xmlns:a16="http://schemas.microsoft.com/office/drawing/2014/main" val="190873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856357"/>
            <a:ext cx="1182624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на терминальных устройствах не хранить какие-либо данные для минимизации потерь при копировании жёсткого диска устройства из кабинетов с приёмом пациентов;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добавить охранников внутри и снаружи поликлиники для минимизации шанса успешной минимизации шанса террористического акта;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укрепление защиты от внешних </a:t>
            </a:r>
            <a:r>
              <a:rPr lang="ru-RU" sz="1600" dirty="0" err="1"/>
              <a:t>кибератак</a:t>
            </a:r>
            <a:r>
              <a:rPr lang="ru-RU" sz="1600" dirty="0"/>
              <a:t> – минимизация данных в открытых базах данных, укрепление защиты локальной базы данных;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инвестирование в систему укрепления защиты локальной и глобальной баз данных от несанкционированного доступа для минимизации ущерба от утечки персональных данных работников и/или пациентов и обнуления шанса несанкционированного доступа;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увеличить </a:t>
            </a:r>
            <a:r>
              <a:rPr lang="en-US" sz="1600" dirty="0"/>
              <a:t>HR </a:t>
            </a:r>
            <a:r>
              <a:rPr lang="ru-RU" sz="1600" dirty="0"/>
              <a:t>отдел для общения с сотрудниками и исследованием их настроений – это позволит минимизировать шанс, что сотрудник начнёт сливать данные, мошенничать, бастовать, а также минимизирует ущерб от внешней социальной инженерии путём затмения её своей социальной инженерией;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добавить в ПО избыточное количество проверок при вводе данных и требование от сотрудников повторять пациентам их информацию для минимизации шанса НИИ;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обучение сотрудников правилам информационной безопасности;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требовать от </a:t>
            </a:r>
            <a:r>
              <a:rPr lang="en-US" sz="1600" dirty="0"/>
              <a:t>IT </a:t>
            </a:r>
            <a:r>
              <a:rPr lang="ru-RU" sz="1600" dirty="0"/>
              <a:t>отдела регулярного исследование на наличие клонов веб-страницы поликлиники для уменьшения ущерба от </a:t>
            </a:r>
            <a:r>
              <a:rPr lang="ru-RU" sz="1600" dirty="0" err="1"/>
              <a:t>фишинга</a:t>
            </a:r>
            <a:r>
              <a:rPr lang="ru-RU" sz="1600" dirty="0"/>
              <a:t>;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регулярно проводить осмотр целостности всех ИВС для принятия своевременных мер по восстановлению/замене ИВС и минимизации шанса получения ущерба от износа ИВС;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внимательно следить за погодными условиями и разработать планы эвакуации и укрепление подвалов для потенциального использования оных как бункеров для минимизации ущерба от стихийных бедствий;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реализация автономной системы питания для значительного снижения ущерба от отключения электричества;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/>
              <a:t>реализация системы автономного анализа среды внутри поликлиники и системы быстрого оповещения внутри поликлиники для минимизации ущерба от заражений внутри учреждения.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37022"/>
            <a:ext cx="12192000" cy="40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ctr">
              <a:lnSpc>
                <a:spcPct val="106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Меры по обеспечению информационной безопасности программно-технического уровня: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75</TotalTime>
  <Words>721</Words>
  <Application>Microsoft Office PowerPoint</Application>
  <PresentationFormat>Широкоэкранный</PresentationFormat>
  <Paragraphs>138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Wingdings</vt:lpstr>
      <vt:lpstr>Капля</vt:lpstr>
      <vt:lpstr>РАЗРАБОТКА И ВНЕДРЕНИЕ ПОЛИТИКИ БЕЗОПАСНОСТИ ПОЛИКЛИНИКИ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ПОЛИКЛИНИКИ</dc:title>
  <dc:creator>Lenovo</dc:creator>
  <cp:lastModifiedBy>Lenovo</cp:lastModifiedBy>
  <cp:revision>10</cp:revision>
  <dcterms:created xsi:type="dcterms:W3CDTF">2023-03-21T06:41:25Z</dcterms:created>
  <dcterms:modified xsi:type="dcterms:W3CDTF">2023-04-07T08:48:58Z</dcterms:modified>
</cp:coreProperties>
</file>