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ctiveX/activeX1.xml" ContentType="application/vnd.ms-office.activeX+xml"/>
  <Override PartName="/ppt/notesSlides/notesSlide8.xml" ContentType="application/vnd.openxmlformats-officedocument.presentationml.notesSlide+xml"/>
  <Override PartName="/ppt/activeX/activeX2.xml" ContentType="application/vnd.ms-office.activeX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ctiveX/activeX3.xml" ContentType="application/vnd.ms-office.activeX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1" r:id="rId2"/>
    <p:sldId id="621" r:id="rId3"/>
    <p:sldId id="622" r:id="rId4"/>
    <p:sldId id="575" r:id="rId5"/>
    <p:sldId id="566" r:id="rId6"/>
    <p:sldId id="542" r:id="rId7"/>
    <p:sldId id="614" r:id="rId8"/>
    <p:sldId id="593" r:id="rId9"/>
    <p:sldId id="546" r:id="rId10"/>
    <p:sldId id="617" r:id="rId11"/>
    <p:sldId id="618" r:id="rId12"/>
    <p:sldId id="609" r:id="rId13"/>
    <p:sldId id="549" r:id="rId14"/>
    <p:sldId id="620" r:id="rId15"/>
    <p:sldId id="612" r:id="rId16"/>
    <p:sldId id="429" r:id="rId17"/>
  </p:sldIdLst>
  <p:sldSz cx="23039388" cy="1296035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621"/>
            <p14:sldId id="622"/>
            <p14:sldId id="575"/>
            <p14:sldId id="566"/>
            <p14:sldId id="542"/>
            <p14:sldId id="614"/>
            <p14:sldId id="593"/>
            <p14:sldId id="546"/>
            <p14:sldId id="617"/>
            <p14:sldId id="618"/>
            <p14:sldId id="609"/>
            <p14:sldId id="549"/>
            <p14:sldId id="620"/>
            <p14:sldId id="612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82">
          <p15:clr>
            <a:srgbClr val="A4A3A4"/>
          </p15:clr>
        </p15:guide>
        <p15:guide id="2" pos="72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000000"/>
    <a:srgbClr val="FFFFFF"/>
    <a:srgbClr val="EEF2FB"/>
    <a:srgbClr val="F6F6F6"/>
    <a:srgbClr val="FEFEFE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7456" autoAdjust="0"/>
  </p:normalViewPr>
  <p:slideViewPr>
    <p:cSldViewPr snapToGrid="0" showGuides="1">
      <p:cViewPr varScale="1">
        <p:scale>
          <a:sx n="40" d="100"/>
          <a:sy n="40" d="100"/>
        </p:scale>
        <p:origin x="749" y="48"/>
      </p:cViewPr>
      <p:guideLst>
        <p:guide orient="horz" pos="4082"/>
        <p:guide pos="725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73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baseline="0" dirty="0"/>
              <a:t>引用：</a:t>
            </a:r>
          </a:p>
          <a:p>
            <a:pPr indent="0">
              <a:buNone/>
            </a:pPr>
            <a:r>
              <a:rPr lang="zh-CN" altLang="en-US" baseline="0" dirty="0"/>
              <a:t>http://www.opencv.org.cn/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引用 </a:t>
            </a:r>
          </a:p>
          <a:p>
            <a:r>
              <a:rPr kumimoji="1" lang="en-US" altLang="zh-CN" dirty="0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http://www.aihot.net/tutorial/opencv/339_3.html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引用 </a:t>
            </a:r>
          </a:p>
          <a:p>
            <a:r>
              <a:rPr kumimoji="1" lang="en-US" altLang="zh-CN" dirty="0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https://www.codetd.com/article/956054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>
                <a:solidFill>
                  <a:schemeClr val="accent5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https://zh.wikipedia.org/wiki/OpenCV</a:t>
            </a:r>
          </a:p>
        </p:txBody>
      </p:sp>
    </p:spTree>
    <p:extLst>
      <p:ext uri="{BB962C8B-B14F-4D97-AF65-F5344CB8AC3E}">
        <p14:creationId xmlns:p14="http://schemas.microsoft.com/office/powerpoint/2010/main" val="63322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>
                <a:solidFill>
                  <a:schemeClr val="accent5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https://zh.wikipedia.org/wiki/OpenCV</a:t>
            </a:r>
          </a:p>
        </p:txBody>
      </p:sp>
    </p:spTree>
    <p:extLst>
      <p:ext uri="{BB962C8B-B14F-4D97-AF65-F5344CB8AC3E}">
        <p14:creationId xmlns:p14="http://schemas.microsoft.com/office/powerpoint/2010/main" val="1212327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>
                <a:solidFill>
                  <a:schemeClr val="accent5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https://zh.wikipedia.org/wiki/OpenCV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aseline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aseline="0" dirty="0"/>
              <a:t>引用：</a:t>
            </a:r>
          </a:p>
          <a:p>
            <a:pPr marL="0" indent="0">
              <a:buNone/>
            </a:pPr>
            <a:r>
              <a:rPr lang="zh-CN" altLang="en-US" baseline="0" dirty="0"/>
              <a:t>http://www.aihot.net/tutorial/opencv/339.html</a:t>
            </a:r>
          </a:p>
          <a:p>
            <a:pPr marL="0" indent="0">
              <a:buNone/>
            </a:pPr>
            <a:endParaRPr lang="zh-CN" altLang="en-US" baseline="0" dirty="0"/>
          </a:p>
          <a:p>
            <a:pPr marL="0" indent="0">
              <a:buNone/>
            </a:pPr>
            <a:endParaRPr lang="zh-CN" altLang="en-US" baseline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引用</a:t>
            </a:r>
            <a:r>
              <a:rPr kumimoji="1" lang="en-US" altLang="zh-CN" dirty="0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 http://opencv.jp/opencv-2svn_org/cpp/core_basic_structures.html#mat</a:t>
            </a:r>
          </a:p>
          <a:p>
            <a:r>
              <a:rPr kumimoji="1" lang="en-US" altLang="zh-CN" dirty="0" err="1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Mat类</a:t>
            </a:r>
            <a:r>
              <a:rPr kumimoji="1" lang="en-US" altLang="zh-CN" dirty="0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 </a:t>
            </a:r>
            <a:r>
              <a:rPr kumimoji="1" lang="en-US" altLang="zh-CN" dirty="0" err="1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表示n维</a:t>
            </a:r>
            <a:r>
              <a:rPr kumimoji="1" lang="en-US" altLang="zh-CN" dirty="0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 </a:t>
            </a:r>
            <a:r>
              <a:rPr kumimoji="1" lang="zh-CN" altLang="en-US" dirty="0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密</a:t>
            </a:r>
            <a:r>
              <a:rPr kumimoji="1" lang="en-US" altLang="zh-CN" dirty="0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集数值单通道或多通道阵列。它可用于存储实数或复值矢量和矩阵，灰度或彩色图像，体素体积，矢量场，点云，张量，直方图（但是，非常高维的直方图可以更好地存储在 </a:t>
            </a:r>
            <a:r>
              <a:rPr kumimoji="1" lang="en-US" altLang="zh-CN" dirty="0" err="1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SparseMat中</a:t>
            </a:r>
            <a:r>
              <a:rPr kumimoji="1" lang="en-US" altLang="zh-CN" dirty="0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 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3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引用 https://github.com/opencv/opencv/blob/8f4e5c2fb8d473c69a3b14983583332738d33372/modules/core/include/opencv2/core/types_c.h</a:t>
            </a:r>
            <a:endParaRPr kumimoji="1" lang="en-US" altLang="zh-CN" dirty="0">
              <a:solidFill>
                <a:srgbClr val="E8BF6A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815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E8BF6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+mn-ea"/>
              </a:rPr>
              <a:t>引用 https://github.com/opencv/opencv/blob/8f4e5c2fb8d473c69a3b14983583332738d33372/modules/core/include/opencv2/core/types_c.h</a:t>
            </a:r>
            <a:endParaRPr kumimoji="1" lang="en-US" altLang="zh-CN" dirty="0">
              <a:solidFill>
                <a:srgbClr val="E8BF6A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58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E5C5708-F34A-46FD-8080-09CFB1242EF8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08" y="1889970"/>
            <a:ext cx="21599654" cy="96870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9779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10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452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580102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9907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879731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879731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519735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719908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719908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1C1A7AE-E083-43D4-BF21-3A103874AE37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9045016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6BAFA96C-746A-4C40-B380-E1C8AA697EB6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11811" y="12012001"/>
            <a:ext cx="14087750" cy="690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4701007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A5500BB1-14CC-4B6E-B0FC-82131E108CCA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519735" y="1889971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8100011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5669997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11519735" y="5669997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0"/>
            <a:ext cx="23039471" cy="12959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4089600" cy="36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2ACB2B-1903-44A0-84E5-3FF920F9DC6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578" indent="-863578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777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30DA29C-0567-47A7-BFD2-B939BD2FE0C6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7" y="518997"/>
            <a:ext cx="21599654" cy="11009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8" y="12348000"/>
            <a:ext cx="3253266" cy="303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hf sldNum="0" hdr="0" dt="0"/>
  <p:txStyles>
    <p:titleStyle>
      <a:lvl1pPr algn="l" defTabSz="2303145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145" rtl="0" eaLnBrk="1" latinLnBrk="0" hangingPunct="1">
        <a:spcBef>
          <a:spcPts val="245"/>
        </a:spcBef>
        <a:buFont typeface="Arial" panose="020B060402020209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145" rtl="0" eaLnBrk="1" latinLnBrk="0" hangingPunct="1">
        <a:spcBef>
          <a:spcPts val="245"/>
        </a:spcBef>
        <a:buFont typeface="Arial" panose="020B060402020209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145" rtl="0" eaLnBrk="1" latinLnBrk="0" hangingPunct="1">
        <a:spcBef>
          <a:spcPts val="245"/>
        </a:spcBef>
        <a:buFont typeface="Arial" panose="020B060402020209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145" rtl="0" eaLnBrk="1" latinLnBrk="0" hangingPunct="1">
        <a:spcBef>
          <a:spcPts val="245"/>
        </a:spcBef>
        <a:buFont typeface="Arial" panose="020B060402020209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wmf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1277" y="-5755"/>
            <a:ext cx="23039471" cy="1192285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19" name="组合 18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20" name="网易云课堂logo.png" descr="网易云课堂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1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2" name="图片 21" descr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B4345D2-9A97-48DA-9B83-AFF9FE066077}"/>
              </a:ext>
            </a:extLst>
          </p:cNvPr>
          <p:cNvGrpSpPr/>
          <p:nvPr/>
        </p:nvGrpSpPr>
        <p:grpSpPr>
          <a:xfrm>
            <a:off x="2682509" y="4481724"/>
            <a:ext cx="17674371" cy="3221377"/>
            <a:chOff x="5266365" y="4481724"/>
            <a:chExt cx="13633330" cy="3221377"/>
          </a:xfrm>
        </p:grpSpPr>
        <p:sp>
          <p:nvSpPr>
            <p:cNvPr id="13" name="TextBox 29">
              <a:extLst>
                <a:ext uri="{FF2B5EF4-FFF2-40B4-BE49-F238E27FC236}">
                  <a16:creationId xmlns:a16="http://schemas.microsoft.com/office/drawing/2014/main" id="{604A81C9-5AB2-4592-8923-81E46CA3205D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2699911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</a:rPr>
                <a:t>云信项目实战</a:t>
              </a:r>
            </a:p>
          </p:txBody>
        </p:sp>
        <p:sp>
          <p:nvSpPr>
            <p:cNvPr id="14" name="TextBox 53">
              <a:extLst>
                <a:ext uri="{FF2B5EF4-FFF2-40B4-BE49-F238E27FC236}">
                  <a16:creationId xmlns:a16="http://schemas.microsoft.com/office/drawing/2014/main" id="{D37ACAA2-74E5-49A3-BA8F-51EEBA1A90FF}"/>
                </a:ext>
              </a:extLst>
            </p:cNvPr>
            <p:cNvSpPr txBox="1"/>
            <p:nvPr/>
          </p:nvSpPr>
          <p:spPr>
            <a:xfrm>
              <a:off x="6615250" y="6595105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直播技术详解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CvMat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结构体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8" name="TextBox1" r:id="rId2" imgW="12588120" imgH="8961120"/>
        </mc:Choice>
        <mc:Fallback>
          <p:control name="TextBox1" r:id="rId2" imgW="12588120" imgH="8961120">
            <p:pic>
              <p:nvPicPr>
                <p:cNvPr id="3" name="TextBox1">
                  <a:extLst>
                    <a:ext uri="{FF2B5EF4-FFF2-40B4-BE49-F238E27FC236}">
                      <a16:creationId xmlns:a16="http://schemas.microsoft.com/office/drawing/2014/main" id="{1E3857E5-DD5C-4C9F-ADA2-A9ABA63CB78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26734" y="2000673"/>
                  <a:ext cx="12585921" cy="895900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3067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IplImage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结构体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7" name="TextBox1" r:id="rId2" imgW="12588120" imgH="8961120"/>
        </mc:Choice>
        <mc:Fallback>
          <p:control name="TextBox1" r:id="rId2" imgW="12588120" imgH="8961120">
            <p:pic>
              <p:nvPicPr>
                <p:cNvPr id="3" name="TextBox1">
                  <a:extLst>
                    <a:ext uri="{FF2B5EF4-FFF2-40B4-BE49-F238E27FC236}">
                      <a16:creationId xmlns:a16="http://schemas.microsoft.com/office/drawing/2014/main" id="{1E3857E5-DD5C-4C9F-ADA2-A9ABA63CB78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26734" y="2000673"/>
                  <a:ext cx="12585921" cy="895900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3503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CvMat, Mat, IplImage之间的互相转换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08315EB-435E-4BC7-9F74-BF93047F154B}"/>
              </a:ext>
            </a:extLst>
          </p:cNvPr>
          <p:cNvGrpSpPr/>
          <p:nvPr/>
        </p:nvGrpSpPr>
        <p:grpSpPr>
          <a:xfrm>
            <a:off x="2606798" y="2655175"/>
            <a:ext cx="17825792" cy="8841840"/>
            <a:chOff x="2606798" y="2655175"/>
            <a:chExt cx="17825792" cy="884184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ECD0874-477B-4415-A7B2-19C7016A3F23}"/>
                </a:ext>
              </a:extLst>
            </p:cNvPr>
            <p:cNvSpPr/>
            <p:nvPr/>
          </p:nvSpPr>
          <p:spPr>
            <a:xfrm>
              <a:off x="10425529" y="2655176"/>
              <a:ext cx="10007061" cy="8841839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kumimoji="1" lang="en-US" altLang="zh-CN" sz="3600">
                <a:solidFill>
                  <a:srgbClr val="E8BF6A"/>
                </a:solidFill>
                <a:ea typeface="+mn-lt"/>
                <a:cs typeface="+mn-lt"/>
              </a:endParaRPr>
            </a:p>
          </p:txBody>
        </p:sp>
        <p:sp>
          <p:nvSpPr>
            <p:cNvPr id="6" name="矩形">
              <a:extLst>
                <a:ext uri="{FF2B5EF4-FFF2-40B4-BE49-F238E27FC236}">
                  <a16:creationId xmlns:a16="http://schemas.microsoft.com/office/drawing/2014/main" id="{C14D6BBB-FE72-4240-945C-B73EFDDC4524}"/>
                </a:ext>
              </a:extLst>
            </p:cNvPr>
            <p:cNvSpPr/>
            <p:nvPr/>
          </p:nvSpPr>
          <p:spPr>
            <a:xfrm>
              <a:off x="2606798" y="2655175"/>
              <a:ext cx="7818731" cy="8841840"/>
            </a:xfrm>
            <a:prstGeom prst="rect">
              <a:avLst/>
            </a:prstGeom>
            <a:solidFill>
              <a:srgbClr val="218DD6"/>
            </a:solidFill>
            <a:ln w="12700" cap="flat">
              <a:noFill/>
              <a:miter lim="400000"/>
            </a:ln>
            <a:effectLst/>
          </p:spPr>
          <p:txBody>
            <a:bodyPr wrap="square" lIns="67466" tIns="67466" rIns="67466" bIns="67466" numCol="1" anchor="ctr">
              <a:noAutofit/>
            </a:bodyPr>
            <a:lstStyle/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" name="2018-01-01  01:01:01">
              <a:extLst>
                <a:ext uri="{FF2B5EF4-FFF2-40B4-BE49-F238E27FC236}">
                  <a16:creationId xmlns:a16="http://schemas.microsoft.com/office/drawing/2014/main" id="{F98D1966-4ACB-4B6E-809F-6DBDAADD443B}"/>
                </a:ext>
              </a:extLst>
            </p:cNvPr>
            <p:cNvSpPr txBox="1"/>
            <p:nvPr/>
          </p:nvSpPr>
          <p:spPr>
            <a:xfrm>
              <a:off x="3024524" y="3137461"/>
              <a:ext cx="6560169" cy="751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7466" tIns="67466" rIns="67466" bIns="67466" numCol="1" anchor="ctr">
              <a:spAutoFit/>
            </a:bodyPr>
            <a:lstStyle>
              <a:lvl1pPr algn="l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algn="ctr"/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Source Han Sans CN" charset="-122"/>
                </a:rPr>
                <a:t>互相转换</a:t>
              </a:r>
              <a:endPara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endParaRPr>
            </a:p>
          </p:txBody>
        </p:sp>
        <p:sp>
          <p:nvSpPr>
            <p:cNvPr id="8" name="线条">
              <a:extLst>
                <a:ext uri="{FF2B5EF4-FFF2-40B4-BE49-F238E27FC236}">
                  <a16:creationId xmlns:a16="http://schemas.microsoft.com/office/drawing/2014/main" id="{ADF2D8FD-6564-45BF-8194-BD50B5984444}"/>
                </a:ext>
              </a:extLst>
            </p:cNvPr>
            <p:cNvSpPr/>
            <p:nvPr/>
          </p:nvSpPr>
          <p:spPr>
            <a:xfrm>
              <a:off x="3094973" y="4074726"/>
              <a:ext cx="6842383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" name="代码书写：…">
              <a:extLst>
                <a:ext uri="{FF2B5EF4-FFF2-40B4-BE49-F238E27FC236}">
                  <a16:creationId xmlns:a16="http://schemas.microsoft.com/office/drawing/2014/main" id="{67874D41-5254-4DB7-81A5-8B2D00935556}"/>
                </a:ext>
              </a:extLst>
            </p:cNvPr>
            <p:cNvSpPr txBox="1"/>
            <p:nvPr/>
          </p:nvSpPr>
          <p:spPr>
            <a:xfrm>
              <a:off x="3024524" y="4151945"/>
              <a:ext cx="6912832" cy="5745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7466" tIns="67466" rIns="67466" bIns="67466" numCol="1" anchor="ctr">
              <a:spAutoFit/>
            </a:bodyPr>
            <a:lstStyle/>
            <a:p>
              <a:pPr algn="just" defTabSz="914400">
                <a:lnSpc>
                  <a:spcPct val="120000"/>
                </a:lnSpc>
                <a:defRPr sz="34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IpIImage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-&gt; </a:t>
              </a:r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CvMat</a:t>
              </a:r>
              <a:endPara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just" defTabSz="914400">
                <a:lnSpc>
                  <a:spcPct val="120000"/>
                </a:lnSpc>
                <a:defRPr sz="34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endPara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just" defTabSz="914400">
                <a:lnSpc>
                  <a:spcPct val="120000"/>
                </a:lnSpc>
                <a:defRPr sz="34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IplImage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-&gt; Mat</a:t>
              </a:r>
            </a:p>
            <a:p>
              <a:pPr algn="just" defTabSz="914400">
                <a:lnSpc>
                  <a:spcPct val="120000"/>
                </a:lnSpc>
                <a:defRPr sz="34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endPara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just" defTabSz="914400">
                <a:lnSpc>
                  <a:spcPct val="120000"/>
                </a:lnSpc>
                <a:defRPr sz="34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Mat -&gt; </a:t>
              </a:r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IplImage</a:t>
              </a:r>
              <a:endPara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just" defTabSz="914400">
                <a:lnSpc>
                  <a:spcPct val="120000"/>
                </a:lnSpc>
                <a:defRPr sz="34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endPara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just" defTabSz="914400">
                <a:lnSpc>
                  <a:spcPct val="120000"/>
                </a:lnSpc>
                <a:defRPr sz="34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CvMat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-&gt; Mat</a:t>
              </a:r>
            </a:p>
            <a:p>
              <a:pPr algn="just" defTabSz="914400">
                <a:lnSpc>
                  <a:spcPct val="120000"/>
                </a:lnSpc>
                <a:defRPr sz="34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endPara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just" defTabSz="914400">
                <a:lnSpc>
                  <a:spcPct val="120000"/>
                </a:lnSpc>
                <a:defRPr sz="34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Mat -&gt; </a:t>
              </a:r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CvMat</a:t>
              </a:r>
              <a:endPara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C88A9DD-134B-4956-960C-7DFC9ACD1642}"/>
                </a:ext>
              </a:extLst>
            </p:cNvPr>
            <p:cNvSpPr txBox="1"/>
            <p:nvPr/>
          </p:nvSpPr>
          <p:spPr>
            <a:xfrm>
              <a:off x="10913702" y="3438862"/>
              <a:ext cx="9174947" cy="717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IpIImage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-&gt;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CvMat</a:t>
              </a:r>
              <a:endParaRPr kumimoji="1" lang="en-US" altLang="zh-CN" sz="2000" dirty="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  <a:p>
              <a:pPr defTabSz="1219170"/>
              <a:endParaRPr kumimoji="1" lang="en-US" altLang="zh-CN" sz="2000" dirty="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  <a:p>
              <a:pPr defTabSz="1219170"/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CvMat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matheader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;</a:t>
              </a:r>
            </a:p>
            <a:p>
              <a:pPr defTabSz="1219170"/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CvMat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* mat =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cvGetMat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img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, &amp;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matheader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);</a:t>
              </a:r>
            </a:p>
            <a:p>
              <a:pPr defTabSz="1219170"/>
              <a:endParaRPr kumimoji="1" lang="en-US" altLang="zh-CN" sz="2000" dirty="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  <a:p>
              <a:pPr defTabSz="1219170"/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CvMat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* mat =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cvCreateMat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img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-&gt;height,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img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-&gt;width, CV_64FC3);</a:t>
              </a:r>
            </a:p>
            <a:p>
              <a:pPr defTabSz="1219170"/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cvConvert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img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, mat)</a:t>
              </a:r>
            </a:p>
            <a:p>
              <a:pPr defTabSz="1219170"/>
              <a:endParaRPr kumimoji="1" lang="en-US" altLang="zh-CN" sz="2000" dirty="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  <a:p>
              <a:pPr defTabSz="1219170"/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IplImage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-&gt; Mat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Mat::Mat(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constIplImage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*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img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,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boolcopyData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=false);</a:t>
              </a:r>
            </a:p>
            <a:p>
              <a:pPr defTabSz="1219170"/>
              <a:r>
                <a:rPr kumimoji="1" lang="zh-CN" altLang="en-US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例子：</a:t>
              </a:r>
            </a:p>
            <a:p>
              <a:pPr defTabSz="1219170"/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IplImage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*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iplImg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=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cvLoadImage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("greatwave.jpg", 1);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Mat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mtx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iplImg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); 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Mat -&gt;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IplImage</a:t>
              </a:r>
              <a:endParaRPr kumimoji="1" lang="en-US" altLang="zh-CN" sz="2000" dirty="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Mat M</a:t>
              </a:r>
            </a:p>
            <a:p>
              <a:pPr defTabSz="1219170"/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IplImage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iplimage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= M;</a:t>
              </a:r>
            </a:p>
            <a:p>
              <a:pPr defTabSz="1219170"/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CvMat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-&gt; Mat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Mat::Mat(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constCvMat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* m,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boolcopyData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=false); 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Mat -&gt;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CvMat</a:t>
              </a:r>
              <a:endParaRPr kumimoji="1" lang="en-US" altLang="zh-CN" sz="2000" dirty="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  <a:p>
              <a:pPr defTabSz="1219170"/>
              <a:r>
                <a:rPr kumimoji="1" lang="zh-CN" altLang="en-US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例子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</a:t>
              </a:r>
              <a:r>
                <a:rPr kumimoji="1" lang="zh-CN" altLang="en-US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假设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Mat</a:t>
              </a:r>
              <a:r>
                <a:rPr kumimoji="1" lang="zh-CN" altLang="en-US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类型的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imgMat</a:t>
              </a:r>
              <a:r>
                <a:rPr kumimoji="1" lang="zh-CN" altLang="en-US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图像数据存在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)</a:t>
              </a:r>
              <a:r>
                <a:rPr kumimoji="1" lang="zh-CN" altLang="en-US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：</a:t>
              </a:r>
            </a:p>
            <a:p>
              <a:pPr defTabSz="1219170"/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CvMat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cvMat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=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imgMat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;/*Mat -&gt;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CvMat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, </a:t>
              </a:r>
              <a:r>
                <a:rPr kumimoji="1" lang="zh-CN" altLang="en-US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类似转换到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IplImage</a:t>
              </a:r>
              <a:r>
                <a:rPr kumimoji="1" lang="zh-CN" altLang="en-US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，不复制数据只创建矩阵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OpenCV-</a:t>
            </a:r>
            <a:r>
              <a:rPr lang="zh-CN" altLang="en-US" dirty="0"/>
              <a:t>颜色通道的分离、合并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B85297-E2AF-47A9-BD08-47BDB5597499}"/>
              </a:ext>
            </a:extLst>
          </p:cNvPr>
          <p:cNvGrpSpPr/>
          <p:nvPr/>
        </p:nvGrpSpPr>
        <p:grpSpPr>
          <a:xfrm>
            <a:off x="18917224" y="9584500"/>
            <a:ext cx="2419320" cy="1733619"/>
            <a:chOff x="18383197" y="8751556"/>
            <a:chExt cx="2419320" cy="173361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811049A-6C19-4BA3-99DB-FEEAC6993C78}"/>
              </a:ext>
            </a:extLst>
          </p:cNvPr>
          <p:cNvGrpSpPr/>
          <p:nvPr/>
        </p:nvGrpSpPr>
        <p:grpSpPr>
          <a:xfrm>
            <a:off x="2908258" y="5037597"/>
            <a:ext cx="16764000" cy="4349381"/>
            <a:chOff x="2743200" y="5388177"/>
            <a:chExt cx="16764000" cy="4349381"/>
          </a:xfrm>
        </p:grpSpPr>
        <p:sp>
          <p:nvSpPr>
            <p:cNvPr id="15" name="圆角矩形">
              <a:extLst>
                <a:ext uri="{FF2B5EF4-FFF2-40B4-BE49-F238E27FC236}">
                  <a16:creationId xmlns:a16="http://schemas.microsoft.com/office/drawing/2014/main" id="{5B8A1EC9-6EA5-4D01-9B93-67B2B2B5BB38}"/>
                </a:ext>
              </a:extLst>
            </p:cNvPr>
            <p:cNvSpPr/>
            <p:nvPr/>
          </p:nvSpPr>
          <p:spPr>
            <a:xfrm>
              <a:off x="2743200" y="5388177"/>
              <a:ext cx="16764000" cy="4349381"/>
            </a:xfrm>
            <a:prstGeom prst="rect">
              <a:avLst/>
            </a:prstGeom>
            <a:solidFill>
              <a:srgbClr val="EDEDED"/>
            </a:solidFill>
            <a:ln w="12700">
              <a:miter lim="400000"/>
            </a:ln>
          </p:spPr>
          <p:txBody>
            <a:bodyPr lIns="67466" tIns="67466" rIns="67466" bIns="67466" anchor="ctr"/>
            <a:lstStyle/>
            <a:p>
              <a:pPr algn="just"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  <a:extLst>
                <a:ext uri="{FF2B5EF4-FFF2-40B4-BE49-F238E27FC236}">
                  <a16:creationId xmlns:a16="http://schemas.microsoft.com/office/drawing/2014/main" id="{D62EC769-F804-4EE8-83D2-C319ECC8DA77}"/>
                </a:ext>
              </a:extLst>
            </p:cNvPr>
            <p:cNvSpPr txBox="1"/>
            <p:nvPr/>
          </p:nvSpPr>
          <p:spPr>
            <a:xfrm>
              <a:off x="2962907" y="5708291"/>
              <a:ext cx="16324586" cy="37091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 algn="l" defTabSz="457200">
                <a:lnSpc>
                  <a:spcPct val="120000"/>
                </a:lnSpc>
                <a:defRPr sz="32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c++: void split(const mat&amp; </a:t>
              </a:r>
              <a:r>
                <a:rPr lang="en-US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src</a:t>
              </a:r>
              <a:r>
                <a:rPr 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 mat* </a:t>
              </a:r>
              <a:r>
                <a:rPr lang="en-US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mvbegin</a:t>
              </a:r>
              <a:r>
                <a:rPr 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); 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c++</a:t>
              </a:r>
              <a:r>
                <a:rPr 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: void split(</a:t>
              </a:r>
              <a:r>
                <a:rPr lang="en-US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inputarray</a:t>
              </a:r>
              <a:r>
                <a:rPr 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m, </a:t>
              </a:r>
              <a:r>
                <a:rPr lang="en-US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outputarrayofarrays</a:t>
              </a:r>
              <a:r>
                <a:rPr 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mv);</a:t>
              </a:r>
            </a:p>
            <a:p>
              <a:pPr marL="457200" indent="-4572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第一个参数，</a:t>
              </a:r>
              <a:r>
                <a:rPr lang="en-US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inputarray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类型的</a:t>
              </a:r>
              <a:r>
                <a:rPr 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或者</a:t>
              </a:r>
              <a:r>
                <a:rPr 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const mat&amp;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类型的</a:t>
              </a:r>
              <a:r>
                <a:rPr lang="en-US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src</a:t>
              </a:r>
              <a:r>
                <a:rPr 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，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填我们需要进行分离的多通道数组。</a:t>
              </a:r>
            </a:p>
            <a:p>
              <a:pPr marL="457200" indent="-4572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第二个参数，</a:t>
              </a:r>
              <a:r>
                <a:rPr lang="en-US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outputarrayofarrays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类型的</a:t>
              </a:r>
              <a:r>
                <a:rPr 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mv，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填函数的输出数组或者输出的</a:t>
              </a:r>
              <a:r>
                <a:rPr 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vector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容器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E533A22-6BEB-46E0-B1DB-BA830CABF061}"/>
              </a:ext>
            </a:extLst>
          </p:cNvPr>
          <p:cNvGrpSpPr/>
          <p:nvPr/>
        </p:nvGrpSpPr>
        <p:grpSpPr>
          <a:xfrm>
            <a:off x="1702844" y="2765171"/>
            <a:ext cx="7012656" cy="2074905"/>
            <a:chOff x="1702844" y="2765171"/>
            <a:chExt cx="7012656" cy="207490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833EA7B-FD49-4A2A-B188-6886806920C3}"/>
                </a:ext>
              </a:extLst>
            </p:cNvPr>
            <p:cNvGrpSpPr/>
            <p:nvPr/>
          </p:nvGrpSpPr>
          <p:grpSpPr>
            <a:xfrm>
              <a:off x="1702844" y="2765171"/>
              <a:ext cx="2544312" cy="1701928"/>
              <a:chOff x="1537786" y="2918229"/>
              <a:chExt cx="2544312" cy="1701928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25AA726-A83F-4467-8D81-D1054FD60C8D}"/>
                  </a:ext>
                </a:extLst>
              </p:cNvPr>
              <p:cNvSpPr/>
              <p:nvPr/>
            </p:nvSpPr>
            <p:spPr>
              <a:xfrm>
                <a:off x="2040018" y="2918229"/>
                <a:ext cx="1163683" cy="1188839"/>
              </a:xfrm>
              <a:prstGeom prst="rect">
                <a:avLst/>
              </a:prstGeom>
              <a:solidFill>
                <a:srgbClr val="218D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7C13873-F9E3-4AD4-810B-77372A2CA329}"/>
                  </a:ext>
                </a:extLst>
              </p:cNvPr>
              <p:cNvSpPr/>
              <p:nvPr/>
            </p:nvSpPr>
            <p:spPr>
              <a:xfrm>
                <a:off x="1537786" y="4107068"/>
                <a:ext cx="502232" cy="513089"/>
              </a:xfrm>
              <a:prstGeom prst="rect">
                <a:avLst/>
              </a:prstGeom>
              <a:solidFill>
                <a:srgbClr val="218D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065FC7-9215-4D2A-A7C9-64B3C6F5001D}"/>
                  </a:ext>
                </a:extLst>
              </p:cNvPr>
              <p:cNvSpPr/>
              <p:nvPr/>
            </p:nvSpPr>
            <p:spPr>
              <a:xfrm>
                <a:off x="3685457" y="2918229"/>
                <a:ext cx="396641" cy="405215"/>
              </a:xfrm>
              <a:prstGeom prst="rect">
                <a:avLst/>
              </a:prstGeom>
              <a:solidFill>
                <a:srgbClr val="218D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7" name="作为一个双边市场，">
              <a:extLst>
                <a:ext uri="{FF2B5EF4-FFF2-40B4-BE49-F238E27FC236}">
                  <a16:creationId xmlns:a16="http://schemas.microsoft.com/office/drawing/2014/main" id="{47EF1A9D-6783-4815-8CCE-105D930EBD9D}"/>
                </a:ext>
              </a:extLst>
            </p:cNvPr>
            <p:cNvSpPr txBox="1"/>
            <p:nvPr/>
          </p:nvSpPr>
          <p:spPr>
            <a:xfrm>
              <a:off x="2970622" y="4255305"/>
              <a:ext cx="5744878" cy="5847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 algn="just" defTabSz="457200">
                <a:defRPr sz="32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lvl1pPr>
            </a:lstStyle>
            <a:p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颜色通道的分离：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split()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9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OpenCV-</a:t>
            </a:r>
            <a:r>
              <a:rPr lang="zh-CN" altLang="en-US" dirty="0"/>
              <a:t>颜色通道的分离、合并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B85297-E2AF-47A9-BD08-47BDB5597499}"/>
              </a:ext>
            </a:extLst>
          </p:cNvPr>
          <p:cNvGrpSpPr/>
          <p:nvPr/>
        </p:nvGrpSpPr>
        <p:grpSpPr>
          <a:xfrm>
            <a:off x="18917224" y="9584500"/>
            <a:ext cx="2419320" cy="1733619"/>
            <a:chOff x="18383197" y="8751556"/>
            <a:chExt cx="2419320" cy="173361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811049A-6C19-4BA3-99DB-FEEAC6993C78}"/>
              </a:ext>
            </a:extLst>
          </p:cNvPr>
          <p:cNvGrpSpPr/>
          <p:nvPr/>
        </p:nvGrpSpPr>
        <p:grpSpPr>
          <a:xfrm>
            <a:off x="2908258" y="4813009"/>
            <a:ext cx="17208542" cy="5341036"/>
            <a:chOff x="2743200" y="5388177"/>
            <a:chExt cx="16764000" cy="5341036"/>
          </a:xfrm>
        </p:grpSpPr>
        <p:sp>
          <p:nvSpPr>
            <p:cNvPr id="15" name="圆角矩形">
              <a:extLst>
                <a:ext uri="{FF2B5EF4-FFF2-40B4-BE49-F238E27FC236}">
                  <a16:creationId xmlns:a16="http://schemas.microsoft.com/office/drawing/2014/main" id="{5B8A1EC9-6EA5-4D01-9B93-67B2B2B5BB38}"/>
                </a:ext>
              </a:extLst>
            </p:cNvPr>
            <p:cNvSpPr/>
            <p:nvPr/>
          </p:nvSpPr>
          <p:spPr>
            <a:xfrm>
              <a:off x="2743200" y="5388177"/>
              <a:ext cx="16764000" cy="5020922"/>
            </a:xfrm>
            <a:prstGeom prst="rect">
              <a:avLst/>
            </a:prstGeom>
            <a:solidFill>
              <a:srgbClr val="EDEDED"/>
            </a:solidFill>
            <a:ln w="12700">
              <a:miter lim="400000"/>
            </a:ln>
          </p:spPr>
          <p:txBody>
            <a:bodyPr lIns="67466" tIns="67466" rIns="67466" bIns="67466" anchor="ctr"/>
            <a:lstStyle/>
            <a:p>
              <a:pPr algn="just"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  <a:extLst>
                <a:ext uri="{FF2B5EF4-FFF2-40B4-BE49-F238E27FC236}">
                  <a16:creationId xmlns:a16="http://schemas.microsoft.com/office/drawing/2014/main" id="{D62EC769-F804-4EE8-83D2-C319ECC8DA77}"/>
                </a:ext>
              </a:extLst>
            </p:cNvPr>
            <p:cNvSpPr txBox="1"/>
            <p:nvPr/>
          </p:nvSpPr>
          <p:spPr>
            <a:xfrm>
              <a:off x="2962906" y="5708291"/>
              <a:ext cx="16331109" cy="50209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 algn="l" defTabSz="457200">
                <a:lnSpc>
                  <a:spcPct val="120000"/>
                </a:lnSpc>
                <a:defRPr sz="32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merge()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函数是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split()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函数的逆向操作，将多个数组合并成一个多通道的数组。它通过组合一些给定的单通道数组，将这些孤立的单通道数组合并成一个多通道的数组，从而创建出一个由多个单通道阵列组成的多通道阵列。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C++; void merge(const Mat* mv, </a:t>
              </a:r>
              <a:r>
                <a:rPr lang="en-US" altLang="zh-CN" sz="2400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size_tcount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 </a:t>
              </a:r>
              <a:r>
                <a:rPr lang="en-US" altLang="zh-CN" sz="2400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OutputArray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</a:t>
              </a:r>
              <a:r>
                <a:rPr lang="en-US" altLang="zh-CN" sz="2400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dst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)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C++: void merge(</a:t>
              </a:r>
              <a:r>
                <a:rPr lang="en-US" altLang="zh-CN" sz="2400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InputArrayOfArrays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mv, </a:t>
              </a:r>
              <a:r>
                <a:rPr lang="en-US" altLang="zh-CN" sz="2400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OutputArray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</a:t>
              </a:r>
              <a:r>
                <a:rPr lang="en-US" altLang="zh-CN" sz="2400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dst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第一个参数，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mv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。填需要被合并的输入矩阵或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vector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容器的阵列，这个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mv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参数中所有的矩阵必须有着一样的尺寸和深度。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第二个参数，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count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。当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mv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为一个空白的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数组时，代表输入矩阵的个数，这个参数显然必须大于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第三个参数，</a:t>
              </a:r>
              <a:r>
                <a:rPr lang="en-US" altLang="zh-CN" sz="2400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dst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。即输出矩阵，和</a:t>
              </a:r>
              <a:r>
                <a:rPr lang="en-US" altLang="zh-CN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mv[0]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拥有一样的尺寸和深度，并且通洞数量是矩阵阵列中的通道的总数。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E533A22-6BEB-46E0-B1DB-BA830CABF061}"/>
              </a:ext>
            </a:extLst>
          </p:cNvPr>
          <p:cNvGrpSpPr/>
          <p:nvPr/>
        </p:nvGrpSpPr>
        <p:grpSpPr>
          <a:xfrm>
            <a:off x="1702844" y="2604751"/>
            <a:ext cx="7012656" cy="2074905"/>
            <a:chOff x="1702844" y="2765171"/>
            <a:chExt cx="7012656" cy="207490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833EA7B-FD49-4A2A-B188-6886806920C3}"/>
                </a:ext>
              </a:extLst>
            </p:cNvPr>
            <p:cNvGrpSpPr/>
            <p:nvPr/>
          </p:nvGrpSpPr>
          <p:grpSpPr>
            <a:xfrm>
              <a:off x="1702844" y="2765171"/>
              <a:ext cx="2544312" cy="1701928"/>
              <a:chOff x="1537786" y="2918229"/>
              <a:chExt cx="2544312" cy="1701928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25AA726-A83F-4467-8D81-D1054FD60C8D}"/>
                  </a:ext>
                </a:extLst>
              </p:cNvPr>
              <p:cNvSpPr/>
              <p:nvPr/>
            </p:nvSpPr>
            <p:spPr>
              <a:xfrm>
                <a:off x="2040018" y="2918229"/>
                <a:ext cx="1163683" cy="1188839"/>
              </a:xfrm>
              <a:prstGeom prst="rect">
                <a:avLst/>
              </a:prstGeom>
              <a:solidFill>
                <a:srgbClr val="218D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7C13873-F9E3-4AD4-810B-77372A2CA329}"/>
                  </a:ext>
                </a:extLst>
              </p:cNvPr>
              <p:cNvSpPr/>
              <p:nvPr/>
            </p:nvSpPr>
            <p:spPr>
              <a:xfrm>
                <a:off x="1537786" y="4107068"/>
                <a:ext cx="502232" cy="513089"/>
              </a:xfrm>
              <a:prstGeom prst="rect">
                <a:avLst/>
              </a:prstGeom>
              <a:solidFill>
                <a:srgbClr val="218D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065FC7-9215-4D2A-A7C9-64B3C6F5001D}"/>
                  </a:ext>
                </a:extLst>
              </p:cNvPr>
              <p:cNvSpPr/>
              <p:nvPr/>
            </p:nvSpPr>
            <p:spPr>
              <a:xfrm>
                <a:off x="3685457" y="2918229"/>
                <a:ext cx="396641" cy="405215"/>
              </a:xfrm>
              <a:prstGeom prst="rect">
                <a:avLst/>
              </a:prstGeom>
              <a:solidFill>
                <a:srgbClr val="218D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7" name="作为一个双边市场，">
              <a:extLst>
                <a:ext uri="{FF2B5EF4-FFF2-40B4-BE49-F238E27FC236}">
                  <a16:creationId xmlns:a16="http://schemas.microsoft.com/office/drawing/2014/main" id="{47EF1A9D-6783-4815-8CCE-105D930EBD9D}"/>
                </a:ext>
              </a:extLst>
            </p:cNvPr>
            <p:cNvSpPr txBox="1"/>
            <p:nvPr/>
          </p:nvSpPr>
          <p:spPr>
            <a:xfrm>
              <a:off x="2970622" y="4255305"/>
              <a:ext cx="5744878" cy="5847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 algn="just" defTabSz="457200">
                <a:defRPr sz="32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lvl1pPr>
            </a:lstStyle>
            <a:p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颜色通道的合并：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merge()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0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OpenCV-多通道图像混合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8588" y="1970639"/>
            <a:ext cx="9786620" cy="938149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3092" name="TextBox1" r:id="rId2" imgW="8153280" imgH="8961120"/>
        </mc:Choice>
        <mc:Fallback>
          <p:control name="TextBox1" r:id="rId2" imgW="8153280" imgH="8961120">
            <p:pic>
              <p:nvPicPr>
                <p:cNvPr id="5" name="TextBox1">
                  <a:extLst>
                    <a:ext uri="{FF2B5EF4-FFF2-40B4-BE49-F238E27FC236}">
                      <a16:creationId xmlns:a16="http://schemas.microsoft.com/office/drawing/2014/main" id="{F050EF21-DBCA-4AA8-ACDF-AABE752B06F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22030" y="2181882"/>
                  <a:ext cx="8152411" cy="8959004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150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4867" y="4365175"/>
            <a:ext cx="11250738" cy="2755149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703060505090304" pitchFamily="18" charset="0"/>
              </a:rPr>
              <a:t>谢谢观看</a:t>
            </a: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00" y="12060000"/>
            <a:ext cx="40896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推送服务器流程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4FDF73-78F6-4A46-9F34-E500A0B5E3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038" y="1930388"/>
            <a:ext cx="2368373" cy="29119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B89C6B-ED47-4477-8A49-48A0906497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450" y="8367199"/>
            <a:ext cx="2721680" cy="24373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FCD443-88EC-4021-8085-6288E5845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70" y="8367198"/>
            <a:ext cx="2721680" cy="24373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DAFB7BF-EE7D-4C0B-9D41-35F8FC0D0D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90" y="8367198"/>
            <a:ext cx="2721680" cy="24373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CB6C61-E7B2-4EA8-930A-5B7A75163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52" y="6825533"/>
            <a:ext cx="4372285" cy="4372285"/>
          </a:xfrm>
          <a:prstGeom prst="rect">
            <a:avLst/>
          </a:prstGeom>
        </p:spPr>
      </p:pic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3E05AD1-5DB0-4F70-8EB4-A63A8DBA35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71246" y="2587736"/>
            <a:ext cx="3110783" cy="491396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F0B337A-2FB6-4073-9B4C-425E97B19399}"/>
              </a:ext>
            </a:extLst>
          </p:cNvPr>
          <p:cNvSpPr txBox="1"/>
          <p:nvPr/>
        </p:nvSpPr>
        <p:spPr>
          <a:xfrm>
            <a:off x="5913838" y="274002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推流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76D16500-209C-44AD-ACA1-1AA621251971}"/>
              </a:ext>
            </a:extLst>
          </p:cNvPr>
          <p:cNvCxnSpPr>
            <a:stCxn id="10" idx="3"/>
          </p:cNvCxnSpPr>
          <p:nvPr/>
        </p:nvCxnSpPr>
        <p:spPr>
          <a:xfrm>
            <a:off x="11787411" y="3386355"/>
            <a:ext cx="3787199" cy="45765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B0D60F2-753E-4F16-B9CD-057286034400}"/>
              </a:ext>
            </a:extLst>
          </p:cNvPr>
          <p:cNvSpPr txBox="1"/>
          <p:nvPr/>
        </p:nvSpPr>
        <p:spPr>
          <a:xfrm>
            <a:off x="15953188" y="5044717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拉流</a:t>
            </a:r>
          </a:p>
        </p:txBody>
      </p:sp>
    </p:spTree>
    <p:extLst>
      <p:ext uri="{BB962C8B-B14F-4D97-AF65-F5344CB8AC3E}">
        <p14:creationId xmlns:p14="http://schemas.microsoft.com/office/powerpoint/2010/main" val="196856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推送服务器流程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4FDF73-78F6-4A46-9F34-E500A0B5E3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38" y="6156079"/>
            <a:ext cx="2102237" cy="258471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CB6C61-E7B2-4EA8-930A-5B7A75163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63" y="6480175"/>
            <a:ext cx="2102237" cy="210223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F0B337A-2FB6-4073-9B4C-425E97B19399}"/>
              </a:ext>
            </a:extLst>
          </p:cNvPr>
          <p:cNvSpPr txBox="1"/>
          <p:nvPr/>
        </p:nvSpPr>
        <p:spPr>
          <a:xfrm>
            <a:off x="5672925" y="504471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Nginx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0D60F2-753E-4F16-B9CD-057286034400}"/>
              </a:ext>
            </a:extLst>
          </p:cNvPr>
          <p:cNvSpPr txBox="1"/>
          <p:nvPr/>
        </p:nvSpPr>
        <p:spPr>
          <a:xfrm>
            <a:off x="14695888" y="479421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房间服务器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B99EE6D-4554-4D16-958A-CE92B615C6E0}"/>
              </a:ext>
            </a:extLst>
          </p:cNvPr>
          <p:cNvCxnSpPr/>
          <p:nvPr/>
        </p:nvCxnSpPr>
        <p:spPr>
          <a:xfrm>
            <a:off x="3124200" y="7524750"/>
            <a:ext cx="2133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9E18DBD-D9B0-4501-8A24-9D92BD73516E}"/>
              </a:ext>
            </a:extLst>
          </p:cNvPr>
          <p:cNvSpPr txBox="1"/>
          <p:nvPr/>
        </p:nvSpPr>
        <p:spPr>
          <a:xfrm>
            <a:off x="3505200" y="6645903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推流</a:t>
            </a:r>
          </a:p>
        </p:txBody>
      </p:sp>
    </p:spTree>
    <p:extLst>
      <p:ext uri="{BB962C8B-B14F-4D97-AF65-F5344CB8AC3E}">
        <p14:creationId xmlns:p14="http://schemas.microsoft.com/office/powerpoint/2010/main" val="235229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AB5754-783A-4D65-AC69-504D6D0BBA55}"/>
              </a:ext>
            </a:extLst>
          </p:cNvPr>
          <p:cNvSpPr/>
          <p:nvPr/>
        </p:nvSpPr>
        <p:spPr>
          <a:xfrm>
            <a:off x="1255060" y="1889970"/>
            <a:ext cx="20529270" cy="3955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opencv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4378" y="2189163"/>
            <a:ext cx="19970633" cy="3356633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6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OpenCV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的全称是Open Source Computer Vision Library，是一个跨平台的计算机视觉库。</a:t>
            </a:r>
            <a:endParaRPr lang="en-US" altLang="zh-CN" sz="3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just">
              <a:buNone/>
            </a:pP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简介：英特尔公司发起并参与开发，以BSD许可证授权发行，可以在商业和研究领域中</a:t>
            </a:r>
            <a:r>
              <a:rPr lang="zh-CN" altLang="en-US" sz="3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免费使用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。用途：OpenCV可用于开发实时的图像处理、计算机视觉以及模式识别程序。（该程序库也可以使用英特尔公司的IPP进行加速处理。）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7805" y="6592904"/>
            <a:ext cx="3606053" cy="36060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624992-3447-4AF5-86B0-A68A7B3EA42B}"/>
              </a:ext>
            </a:extLst>
          </p:cNvPr>
          <p:cNvSpPr/>
          <p:nvPr/>
        </p:nvSpPr>
        <p:spPr>
          <a:xfrm>
            <a:off x="2962462" y="7588242"/>
            <a:ext cx="11518900" cy="26107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常用链接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opencv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官方主页：https://opencv.org/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opencv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github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主页：https://github.com/opencv/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opencv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中国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wiki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论坛：http://www.opencv.org.cn/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opencv </a:t>
            </a:r>
            <a:r>
              <a:rPr lang="zh-CN" altLang="en-US"/>
              <a:t>能干啥？</a:t>
            </a: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647700" y="514350"/>
            <a:ext cx="21671915" cy="1105535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6600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30" y="7310120"/>
            <a:ext cx="3175000" cy="2006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5206" y="2228490"/>
            <a:ext cx="6421755" cy="3969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041" y="2240753"/>
            <a:ext cx="7248433" cy="39452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3758" y="6880262"/>
            <a:ext cx="6320012" cy="45122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9553" y="2240753"/>
            <a:ext cx="5950009" cy="39452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829" y="6878320"/>
            <a:ext cx="6421755" cy="2171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090" y="9841865"/>
            <a:ext cx="3759200" cy="12280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01805" y="7145020"/>
            <a:ext cx="3403600" cy="1905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3318" y="9487535"/>
            <a:ext cx="5431082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opencv</a:t>
            </a:r>
            <a:r>
              <a:rPr lang="en-US" altLang="zh-CN" dirty="0"/>
              <a:t> </a:t>
            </a:r>
            <a:r>
              <a:rPr lang="zh-CN" altLang="en-US" dirty="0"/>
              <a:t>由哪些组件组成？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7807AF-B76F-46E4-B72F-1032A91DD7F2}"/>
              </a:ext>
            </a:extLst>
          </p:cNvPr>
          <p:cNvGrpSpPr/>
          <p:nvPr/>
        </p:nvGrpSpPr>
        <p:grpSpPr>
          <a:xfrm>
            <a:off x="2429695" y="2763116"/>
            <a:ext cx="18179999" cy="7434118"/>
            <a:chOff x="2339695" y="2713929"/>
            <a:chExt cx="18179999" cy="743411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7FD57A8-EBC2-4D34-9382-4700749070E5}"/>
                </a:ext>
              </a:extLst>
            </p:cNvPr>
            <p:cNvSpPr/>
            <p:nvPr/>
          </p:nvSpPr>
          <p:spPr>
            <a:xfrm>
              <a:off x="2339695" y="2713929"/>
              <a:ext cx="18179999" cy="7434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0" dist="50800" dir="5400000" sx="101000" sy="101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10">
              <a:extLst>
                <a:ext uri="{FF2B5EF4-FFF2-40B4-BE49-F238E27FC236}">
                  <a16:creationId xmlns:a16="http://schemas.microsoft.com/office/drawing/2014/main" id="{B93D995B-8464-41E5-80F3-05607ECF1D1F}"/>
                </a:ext>
              </a:extLst>
            </p:cNvPr>
            <p:cNvSpPr txBox="1"/>
            <p:nvPr/>
          </p:nvSpPr>
          <p:spPr>
            <a:xfrm>
              <a:off x="2575944" y="3468414"/>
              <a:ext cx="17707501" cy="592514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Core functionality (core)</a:t>
              </a:r>
              <a:r>
                <a:rPr lang="zh-CN" altLang="en-US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核心功能 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 定义基本数据结构的紧凑模块，包括密集的多维数组</a:t>
              </a:r>
              <a:r>
                <a:rPr lang="en-US" altLang="zh-CN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Mat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和所有其他模块使用的基本功能。</a:t>
              </a: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Image Processing (</a:t>
              </a:r>
              <a:r>
                <a:rPr lang="en-US" altLang="zh-CN" sz="3200" dirty="0" err="1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imgproc</a:t>
              </a: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)</a:t>
              </a:r>
              <a:r>
                <a:rPr lang="zh-CN" altLang="en-US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图像处理 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：一种图像处理模块，包括线性和非线性图像滤波，几何图像变换（调整大小，仿射和透视扭曲，基于通用表的重新映射），颜色空间转换，直方图等。</a:t>
              </a: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Video Analysis (video)</a:t>
              </a:r>
              <a:r>
                <a:rPr lang="zh-CN" altLang="en-US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视频分析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 视频分析模块，包括运动估计，背景减法和对象跟踪算法。</a:t>
              </a: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Camera Calibration and 3D Reconstruction (calib3d) </a:t>
              </a:r>
              <a:r>
                <a:rPr lang="zh-CN" altLang="en-US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相机校准和</a:t>
              </a: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3D</a:t>
              </a:r>
              <a:r>
                <a:rPr lang="zh-CN" altLang="en-US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重建 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 基本的多视图几何算法，单一和立体相机校准，物体姿态估计，立体对应算法和</a:t>
              </a:r>
              <a:r>
                <a:rPr lang="en-US" altLang="zh-CN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3D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重建元素。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5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opencv</a:t>
            </a:r>
            <a:r>
              <a:rPr lang="en-US" altLang="zh-CN" dirty="0"/>
              <a:t> </a:t>
            </a:r>
            <a:r>
              <a:rPr lang="zh-CN" altLang="en-US" dirty="0"/>
              <a:t>由哪些组件组成？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7807AF-B76F-46E4-B72F-1032A91DD7F2}"/>
              </a:ext>
            </a:extLst>
          </p:cNvPr>
          <p:cNvGrpSpPr/>
          <p:nvPr/>
        </p:nvGrpSpPr>
        <p:grpSpPr>
          <a:xfrm>
            <a:off x="2429695" y="2763116"/>
            <a:ext cx="18179999" cy="7434118"/>
            <a:chOff x="2339695" y="2713929"/>
            <a:chExt cx="18179999" cy="743411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7FD57A8-EBC2-4D34-9382-4700749070E5}"/>
                </a:ext>
              </a:extLst>
            </p:cNvPr>
            <p:cNvSpPr/>
            <p:nvPr/>
          </p:nvSpPr>
          <p:spPr>
            <a:xfrm>
              <a:off x="2339695" y="2713929"/>
              <a:ext cx="18179999" cy="7434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0" dist="50800" dir="5400000" sx="101000" sy="101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10">
              <a:extLst>
                <a:ext uri="{FF2B5EF4-FFF2-40B4-BE49-F238E27FC236}">
                  <a16:creationId xmlns:a16="http://schemas.microsoft.com/office/drawing/2014/main" id="{B93D995B-8464-41E5-80F3-05607ECF1D1F}"/>
                </a:ext>
              </a:extLst>
            </p:cNvPr>
            <p:cNvSpPr txBox="1"/>
            <p:nvPr/>
          </p:nvSpPr>
          <p:spPr>
            <a:xfrm>
              <a:off x="2575944" y="3468414"/>
              <a:ext cx="17707501" cy="44478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2D Features Framework (features2d)2D</a:t>
              </a:r>
              <a:r>
                <a:rPr lang="zh-CN" altLang="en-US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特征框架 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：显着特征检测器，描述符和描述符匹配器。</a:t>
              </a: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Object Detection (</a:t>
              </a:r>
              <a:r>
                <a:rPr lang="en-US" altLang="zh-CN" sz="3200" dirty="0" err="1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objdetect</a:t>
              </a: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) </a:t>
              </a:r>
              <a:r>
                <a:rPr lang="zh-CN" altLang="en-US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对象检测 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 检测预定义类的对象和实例（例如，面部，眼睛，马克杯，人，汽车等）。</a:t>
              </a: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High-level GUI (</a:t>
              </a:r>
              <a:r>
                <a:rPr lang="en-US" altLang="zh-CN" sz="3200" dirty="0" err="1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highgui</a:t>
              </a: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)</a:t>
              </a:r>
              <a:r>
                <a:rPr lang="zh-CN" altLang="en-US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高级</a:t>
              </a: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GUI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  易于使用的简单</a:t>
              </a:r>
              <a:r>
                <a:rPr lang="en-US" altLang="zh-CN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UI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功能界面。</a:t>
              </a: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Video I/O (</a:t>
              </a:r>
              <a:r>
                <a:rPr lang="en-US" altLang="zh-CN" sz="3200" dirty="0" err="1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videoio</a:t>
              </a: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) </a:t>
              </a:r>
              <a:r>
                <a:rPr lang="zh-CN" altLang="en-US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视频</a:t>
              </a: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I/O 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 一个易于使用的视频捕获和视频编解码器接口。</a:t>
              </a: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等等</a:t>
              </a:r>
              <a:r>
                <a:rPr lang="en-US" altLang="zh-CN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... 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：一些其他辅助模块，例如</a:t>
              </a:r>
              <a:r>
                <a:rPr lang="en-US" altLang="zh-CN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FLANN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和</a:t>
              </a:r>
              <a:r>
                <a:rPr lang="en-US" altLang="zh-CN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Google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测试包装器，</a:t>
              </a:r>
              <a:r>
                <a:rPr lang="en-US" altLang="zh-CN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Python</a:t>
              </a:r>
              <a:r>
                <a:rPr lang="zh-CN" altLang="en-US" sz="32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绑定等。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3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opencv </a:t>
            </a:r>
            <a:r>
              <a:rPr lang="zh-CN" altLang="en-US"/>
              <a:t>常用结构体有哪些？</a:t>
            </a: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647700" y="514350"/>
            <a:ext cx="21671915" cy="1105535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6600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0206758-A055-4644-BB90-697B5BB077F3}"/>
              </a:ext>
            </a:extLst>
          </p:cNvPr>
          <p:cNvGrpSpPr/>
          <p:nvPr/>
        </p:nvGrpSpPr>
        <p:grpSpPr>
          <a:xfrm>
            <a:off x="3070000" y="5557837"/>
            <a:ext cx="3610610" cy="1844675"/>
            <a:chOff x="2952862" y="4635500"/>
            <a:chExt cx="3610610" cy="1844675"/>
          </a:xfrm>
        </p:grpSpPr>
        <p:sp>
          <p:nvSpPr>
            <p:cNvPr id="4" name="云形标注 3"/>
            <p:cNvSpPr/>
            <p:nvPr/>
          </p:nvSpPr>
          <p:spPr>
            <a:xfrm>
              <a:off x="2952862" y="4635500"/>
              <a:ext cx="3610610" cy="1844675"/>
            </a:xfrm>
            <a:prstGeom prst="cloudCallout">
              <a:avLst>
                <a:gd name="adj1" fmla="val -24314"/>
                <a:gd name="adj2" fmla="val 96657"/>
              </a:avLst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Mat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175730" y="5235257"/>
              <a:ext cx="1164874" cy="6451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Mat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18343DA-4529-4F9F-A8AA-99EA0FDC3D11}"/>
              </a:ext>
            </a:extLst>
          </p:cNvPr>
          <p:cNvGrpSpPr/>
          <p:nvPr/>
        </p:nvGrpSpPr>
        <p:grpSpPr>
          <a:xfrm>
            <a:off x="9673383" y="2526665"/>
            <a:ext cx="3611880" cy="1806575"/>
            <a:chOff x="9731375" y="2526665"/>
            <a:chExt cx="3611880" cy="1806575"/>
          </a:xfrm>
        </p:grpSpPr>
        <p:sp>
          <p:nvSpPr>
            <p:cNvPr id="6" name="云形标注 5"/>
            <p:cNvSpPr/>
            <p:nvPr/>
          </p:nvSpPr>
          <p:spPr>
            <a:xfrm>
              <a:off x="9731375" y="2526665"/>
              <a:ext cx="3611880" cy="1806575"/>
            </a:xfrm>
            <a:prstGeom prst="cloudCallout">
              <a:avLst>
                <a:gd name="adj1" fmla="val -24314"/>
                <a:gd name="adj2" fmla="val 96657"/>
              </a:avLst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Mat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15587" y="3104950"/>
              <a:ext cx="2243455" cy="6451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cvMat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B08EF0-7ADC-4367-8BA4-B4ECC46F9BEE}"/>
              </a:ext>
            </a:extLst>
          </p:cNvPr>
          <p:cNvGrpSpPr/>
          <p:nvPr/>
        </p:nvGrpSpPr>
        <p:grpSpPr>
          <a:xfrm>
            <a:off x="9664176" y="8073390"/>
            <a:ext cx="3630295" cy="1960245"/>
            <a:chOff x="9273540" y="8073390"/>
            <a:chExt cx="3630295" cy="1960245"/>
          </a:xfrm>
        </p:grpSpPr>
        <p:sp>
          <p:nvSpPr>
            <p:cNvPr id="8" name="云形标注 7"/>
            <p:cNvSpPr/>
            <p:nvPr/>
          </p:nvSpPr>
          <p:spPr>
            <a:xfrm>
              <a:off x="9273540" y="8073390"/>
              <a:ext cx="3630295" cy="1960245"/>
            </a:xfrm>
            <a:prstGeom prst="cloudCallout">
              <a:avLst>
                <a:gd name="adj1" fmla="val -24314"/>
                <a:gd name="adj2" fmla="val 96657"/>
              </a:avLst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942860" y="8730932"/>
              <a:ext cx="2540000" cy="6451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IplImage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46908" y="8444753"/>
            <a:ext cx="6677100" cy="2499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Mat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类型侧重于计算，数学性较高，openCV对Mat类型的计算进行了优化。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484263" y="5968647"/>
            <a:ext cx="5208217" cy="1668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CvMat和IplImage类型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更侧重于“图像”</a:t>
            </a: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56399FFE-7EFC-492D-971A-3C1B141D62D0}"/>
              </a:ext>
            </a:extLst>
          </p:cNvPr>
          <p:cNvSpPr/>
          <p:nvPr/>
        </p:nvSpPr>
        <p:spPr>
          <a:xfrm>
            <a:off x="14299301" y="3750110"/>
            <a:ext cx="1703295" cy="5985561"/>
          </a:xfrm>
          <a:prstGeom prst="rightBrace">
            <a:avLst>
              <a:gd name="adj1" fmla="val 8333"/>
              <a:gd name="adj2" fmla="val 503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结构体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C9A849B-BFDE-4AA1-8AA4-2AA938BA04C9}"/>
              </a:ext>
            </a:extLst>
          </p:cNvPr>
          <p:cNvGrpSpPr/>
          <p:nvPr/>
        </p:nvGrpSpPr>
        <p:grpSpPr>
          <a:xfrm>
            <a:off x="2606798" y="2655175"/>
            <a:ext cx="17825792" cy="9176869"/>
            <a:chOff x="2606798" y="2655175"/>
            <a:chExt cx="17825792" cy="917686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56102A-F5FB-4F6B-8BA9-3846E17BEFA0}"/>
                </a:ext>
              </a:extLst>
            </p:cNvPr>
            <p:cNvSpPr/>
            <p:nvPr/>
          </p:nvSpPr>
          <p:spPr>
            <a:xfrm>
              <a:off x="10425529" y="2655176"/>
              <a:ext cx="10007061" cy="8841839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kumimoji="1" lang="en-US" altLang="zh-CN" sz="3600">
                <a:solidFill>
                  <a:srgbClr val="E8BF6A"/>
                </a:solidFill>
                <a:ea typeface="+mn-lt"/>
                <a:cs typeface="+mn-lt"/>
              </a:endParaRPr>
            </a:p>
          </p:txBody>
        </p:sp>
        <p:sp>
          <p:nvSpPr>
            <p:cNvPr id="10" name="矩形">
              <a:extLst>
                <a:ext uri="{FF2B5EF4-FFF2-40B4-BE49-F238E27FC236}">
                  <a16:creationId xmlns:a16="http://schemas.microsoft.com/office/drawing/2014/main" id="{2F3E0898-CC15-4236-B87E-990C7988D411}"/>
                </a:ext>
              </a:extLst>
            </p:cNvPr>
            <p:cNvSpPr/>
            <p:nvPr/>
          </p:nvSpPr>
          <p:spPr>
            <a:xfrm>
              <a:off x="2606798" y="2655175"/>
              <a:ext cx="7818731" cy="8841840"/>
            </a:xfrm>
            <a:prstGeom prst="rect">
              <a:avLst/>
            </a:prstGeom>
            <a:solidFill>
              <a:srgbClr val="218DD6"/>
            </a:solidFill>
            <a:ln w="12700" cap="flat">
              <a:noFill/>
              <a:miter lim="400000"/>
            </a:ln>
            <a:effectLst/>
          </p:spPr>
          <p:txBody>
            <a:bodyPr wrap="square" lIns="67466" tIns="67466" rIns="67466" bIns="67466" numCol="1" anchor="ctr">
              <a:noAutofit/>
            </a:bodyPr>
            <a:lstStyle/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" name="2018-01-01  01:01:01">
              <a:extLst>
                <a:ext uri="{FF2B5EF4-FFF2-40B4-BE49-F238E27FC236}">
                  <a16:creationId xmlns:a16="http://schemas.microsoft.com/office/drawing/2014/main" id="{A43608EB-1C89-4CF2-A2A1-1A4F287F1E30}"/>
                </a:ext>
              </a:extLst>
            </p:cNvPr>
            <p:cNvSpPr txBox="1"/>
            <p:nvPr/>
          </p:nvSpPr>
          <p:spPr>
            <a:xfrm>
              <a:off x="3024524" y="3137461"/>
              <a:ext cx="6560169" cy="751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7466" tIns="67466" rIns="67466" bIns="67466" numCol="1" anchor="ctr">
              <a:spAutoFit/>
            </a:bodyPr>
            <a:lstStyle>
              <a:lvl1pPr algn="l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algn="ctr"/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Source Han Sans CN" charset="-122"/>
                </a:rPr>
                <a:t>Mat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Source Han Sans CN" charset="-122"/>
                </a:rPr>
                <a:t>类</a:t>
              </a:r>
              <a:endPara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endParaRPr>
            </a:p>
          </p:txBody>
        </p:sp>
        <p:sp>
          <p:nvSpPr>
            <p:cNvPr id="12" name="线条">
              <a:extLst>
                <a:ext uri="{FF2B5EF4-FFF2-40B4-BE49-F238E27FC236}">
                  <a16:creationId xmlns:a16="http://schemas.microsoft.com/office/drawing/2014/main" id="{24280F5B-F4DC-4031-9A68-D1E305DC28B6}"/>
                </a:ext>
              </a:extLst>
            </p:cNvPr>
            <p:cNvSpPr/>
            <p:nvPr/>
          </p:nvSpPr>
          <p:spPr>
            <a:xfrm>
              <a:off x="3094973" y="4074726"/>
              <a:ext cx="6842383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代码书写：…">
              <a:extLst>
                <a:ext uri="{FF2B5EF4-FFF2-40B4-BE49-F238E27FC236}">
                  <a16:creationId xmlns:a16="http://schemas.microsoft.com/office/drawing/2014/main" id="{606AD394-D772-4F4A-ACDB-5BDB3BCAEBA7}"/>
                </a:ext>
              </a:extLst>
            </p:cNvPr>
            <p:cNvSpPr txBox="1"/>
            <p:nvPr/>
          </p:nvSpPr>
          <p:spPr>
            <a:xfrm>
              <a:off x="3024524" y="4465877"/>
              <a:ext cx="6912832" cy="5117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7466" tIns="67466" rIns="67466" bIns="67466" numCol="1" anchor="ctr">
              <a:spAutoFit/>
            </a:bodyPr>
            <a:lstStyle/>
            <a:p>
              <a:pPr algn="just" defTabSz="914400">
                <a:lnSpc>
                  <a:spcPct val="120000"/>
                </a:lnSpc>
                <a:defRPr sz="34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Mat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类表示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维密集数值单通道或多通道阵列。它可用于存储实数或复值矢量和矩阵，灰度或彩色图像，体素体积，矢量场，点云，张量，直方图</a:t>
              </a:r>
              <a:endPara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just" defTabSz="914400">
                <a:lnSpc>
                  <a:spcPct val="120000"/>
                </a:lnSpc>
                <a:defRPr sz="34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endPara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just" defTabSz="914400">
                <a:lnSpc>
                  <a:spcPct val="120000"/>
                </a:lnSpc>
                <a:defRPr sz="34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Tips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：非常高维的直方图可以更好地存储在 </a:t>
              </a:r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SparseMat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中 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FAE1781-08A1-4438-A79D-67E85AFE0BF7}"/>
                </a:ext>
              </a:extLst>
            </p:cNvPr>
            <p:cNvSpPr txBox="1"/>
            <p:nvPr/>
          </p:nvSpPr>
          <p:spPr>
            <a:xfrm>
              <a:off x="11122930" y="2814191"/>
              <a:ext cx="9174947" cy="901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class CV_EXPORTS Mat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{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public: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// ... a lot of methods ...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...</a:t>
              </a:r>
            </a:p>
            <a:p>
              <a:pPr defTabSz="1219170"/>
              <a:endParaRPr kumimoji="1" lang="en-US" altLang="zh-CN" sz="2000" dirty="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/*! includes several bit-fields: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   - the magic signature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   - continuity flag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   - depth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   - number of channels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*/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int flags;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//! the array dimensionality, &gt;= 2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int dims;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//! the number of rows and columns or (-1, -1) when the array has more than 2 dimensions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int rows, cols;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//! pointer to the data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uchar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* data;</a:t>
              </a:r>
            </a:p>
            <a:p>
              <a:pPr defTabSz="1219170"/>
              <a:endParaRPr kumimoji="1" lang="en-US" altLang="zh-CN" sz="2000" dirty="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//! pointer to the reference counter;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// when array points to user-allocated data, the pointer is NULL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int* </a:t>
              </a:r>
              <a:r>
                <a:rPr kumimoji="1" lang="en-US" altLang="zh-CN" sz="2000" dirty="0" err="1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refcount</a:t>
              </a:r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;</a:t>
              </a:r>
            </a:p>
            <a:p>
              <a:pPr defTabSz="1219170"/>
              <a:endParaRPr kumimoji="1" lang="en-US" altLang="zh-CN" sz="2000" dirty="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// other members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...</a:t>
              </a:r>
            </a:p>
            <a:p>
              <a:pPr defTabSz="1219170"/>
              <a:r>
                <a:rPr kumimoji="1" lang="en-US" altLang="zh-CN" sz="2000" dirty="0">
                  <a:solidFill>
                    <a:srgbClr val="E8BF6A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76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1305</Words>
  <Application>Microsoft Office PowerPoint</Application>
  <PresentationFormat>自定义</PresentationFormat>
  <Paragraphs>136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DejaVu Sans</vt:lpstr>
      <vt:lpstr>Helvetica Neue Medium</vt:lpstr>
      <vt:lpstr>Menlo</vt:lpstr>
      <vt:lpstr>思源黑体 CN Bold</vt:lpstr>
      <vt:lpstr>思源黑体 CN Heavy</vt:lpstr>
      <vt:lpstr>思源黑体 CN Medium</vt:lpstr>
      <vt:lpstr>思源黑体 CN Normal</vt:lpstr>
      <vt:lpstr>Arial</vt:lpstr>
      <vt:lpstr>Calibri</vt:lpstr>
      <vt:lpstr>Wingdings</vt:lpstr>
      <vt:lpstr>《成为前端开发工程师》走进高校</vt:lpstr>
      <vt:lpstr>PowerPoint 演示文稿</vt:lpstr>
      <vt:lpstr>推送服务器流程</vt:lpstr>
      <vt:lpstr>推送服务器流程</vt:lpstr>
      <vt:lpstr>opencv是什么？</vt:lpstr>
      <vt:lpstr>opencv 能干啥？</vt:lpstr>
      <vt:lpstr>opencv 由哪些组件组成？</vt:lpstr>
      <vt:lpstr>opencv 由哪些组件组成？</vt:lpstr>
      <vt:lpstr>opencv 常用结构体有哪些？</vt:lpstr>
      <vt:lpstr>Mat结构体</vt:lpstr>
      <vt:lpstr>CvMat 结构体</vt:lpstr>
      <vt:lpstr>IplImage 结构体</vt:lpstr>
      <vt:lpstr>CvMat, Mat, IplImage之间的互相转换</vt:lpstr>
      <vt:lpstr>OpenCV-颜色通道的分离、合并</vt:lpstr>
      <vt:lpstr>OpenCV-颜色通道的分离、合并</vt:lpstr>
      <vt:lpstr>OpenCV-多通道图像混合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张峰</dc:creator>
  <cp:lastModifiedBy>xb21cn</cp:lastModifiedBy>
  <cp:revision>363</cp:revision>
  <dcterms:created xsi:type="dcterms:W3CDTF">2019-05-09T02:33:12Z</dcterms:created>
  <dcterms:modified xsi:type="dcterms:W3CDTF">2019-05-27T08:46:38Z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