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21" r:id="rId2"/>
    <p:sldId id="548" r:id="rId3"/>
    <p:sldId id="629" r:id="rId4"/>
    <p:sldId id="575" r:id="rId5"/>
    <p:sldId id="616" r:id="rId6"/>
    <p:sldId id="628" r:id="rId7"/>
    <p:sldId id="627" r:id="rId8"/>
    <p:sldId id="429" r:id="rId9"/>
  </p:sldIdLst>
  <p:sldSz cx="23039388" cy="12960350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21"/>
            <p14:sldId id="548"/>
            <p14:sldId id="629"/>
            <p14:sldId id="575"/>
            <p14:sldId id="616"/>
            <p14:sldId id="628"/>
            <p14:sldId id="627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82">
          <p15:clr>
            <a:srgbClr val="A4A3A4"/>
          </p15:clr>
        </p15:guide>
        <p15:guide id="2" pos="7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0">
          <p15:clr>
            <a:srgbClr val="A4A3A4"/>
          </p15:clr>
        </p15:guide>
        <p15:guide id="2" pos="215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46C0A"/>
    <a:srgbClr val="1577BA"/>
    <a:srgbClr val="FFFFFF"/>
    <a:srgbClr val="EEF2FB"/>
    <a:srgbClr val="F6F6F6"/>
    <a:srgbClr val="FEFEFE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84408" autoAdjust="0"/>
  </p:normalViewPr>
  <p:slideViewPr>
    <p:cSldViewPr snapToGrid="0" showGuides="1">
      <p:cViewPr varScale="1">
        <p:scale>
          <a:sx n="37" d="100"/>
          <a:sy n="37" d="100"/>
        </p:scale>
        <p:origin x="178" y="58"/>
      </p:cViewPr>
      <p:guideLst>
        <p:guide orient="horz" pos="4082"/>
        <p:guide pos="723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44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2730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en-US" baseline="0" dirty="0"/>
              <a:t>引用：</a:t>
            </a:r>
          </a:p>
          <a:p>
            <a:pPr indent="0">
              <a:buNone/>
            </a:pPr>
            <a:r>
              <a:rPr lang="zh-CN" altLang="en-US" baseline="0" dirty="0"/>
              <a:t>https://blog.csdn.net/leixiaohua1020/article/details/18893769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>
                <a:solidFill>
                  <a:schemeClr val="accent5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引用：</a:t>
            </a:r>
          </a:p>
          <a:p>
            <a:r>
              <a:rPr lang="en-US" altLang="zh-CN" sz="1600" dirty="0">
                <a:solidFill>
                  <a:schemeClr val="accent5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https://www.jianshu.com/p/558855026e95</a:t>
            </a:r>
          </a:p>
          <a:p>
            <a:r>
              <a:rPr lang="en-US" altLang="zh-CN" sz="1600" dirty="0">
                <a:solidFill>
                  <a:schemeClr val="accent5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https://blog.csdn.net/leixiaohua1020/article/details/28114081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600" dirty="0">
              <a:solidFill>
                <a:schemeClr val="accent5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14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600" dirty="0">
              <a:solidFill>
                <a:schemeClr val="accent5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600" dirty="0">
              <a:solidFill>
                <a:schemeClr val="accent5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338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600" dirty="0">
              <a:solidFill>
                <a:schemeClr val="accent5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6666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600" dirty="0">
              <a:solidFill>
                <a:schemeClr val="accent5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2403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BE5C5708-F34A-46FD-8080-09CFB1242EF8}" type="datetime1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11699733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11699732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719908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719908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719908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908" y="1889970"/>
            <a:ext cx="21599654" cy="968703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1DE5B55E-66C2-4EEB-B3ED-94DE45C4B0DA}" type="datetime1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19779" y="1889970"/>
            <a:ext cx="13499785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10" y="1889970"/>
            <a:ext cx="7739876" cy="9687032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068FA05D-6727-4413-A937-5FF688DC09C8}" type="datetime1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452" y="1889970"/>
            <a:ext cx="13499785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580102" y="1889970"/>
            <a:ext cx="7739876" cy="9687032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068FA05D-6727-4413-A937-5FF688DC09C8}" type="datetime1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11699733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719908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11699733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719908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11699733" y="1889970"/>
            <a:ext cx="10611832" cy="9687032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719908" y="1889970"/>
            <a:ext cx="10611832" cy="9687032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11699733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19907" y="1889970"/>
            <a:ext cx="10799827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11879731" y="1889971"/>
            <a:ext cx="10439833" cy="4590029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11879731" y="6885001"/>
            <a:ext cx="10439833" cy="4725034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519735" y="1889970"/>
            <a:ext cx="10799827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719908" y="1889971"/>
            <a:ext cx="10439833" cy="4590029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719908" y="6885001"/>
            <a:ext cx="10439833" cy="4725034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B1C1A7AE-E083-43D4-BF21-3A103874AE37}" type="datetime1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756004" y="1889968"/>
            <a:ext cx="21563558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19908" y="1889971"/>
            <a:ext cx="21599654" cy="7044030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9045016"/>
            <a:ext cx="21599654" cy="2618983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6BAFA96C-746A-4C40-B380-E1C8AA697EB6}" type="datetime1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411811" y="12012001"/>
            <a:ext cx="14087750" cy="690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页面制作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719908" y="4701007"/>
            <a:ext cx="21599654" cy="7044030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1889968"/>
            <a:ext cx="21599654" cy="2618983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A5500BB1-14CC-4B6E-B0FC-82131E108CCA}" type="datetime1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719908" y="1889971"/>
            <a:ext cx="10439833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11519735" y="1889971"/>
            <a:ext cx="10799827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8100011"/>
            <a:ext cx="21599654" cy="356398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719908" y="5669997"/>
            <a:ext cx="10439833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11519735" y="5669997"/>
            <a:ext cx="10799827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1889968"/>
            <a:ext cx="21599654" cy="356398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2019/6/28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C0BB8137-6CA5-45A6-81AF-5B893A33D86C}" type="datetime1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C0BB8137-6CA5-45A6-81AF-5B893A33D86C}" type="datetime1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0" y="1"/>
            <a:ext cx="23039471" cy="1192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图片 444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0" y="1"/>
            <a:ext cx="23039471" cy="11923123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0" y="0"/>
            <a:ext cx="23039471" cy="12959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11699732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B1C1A7AE-E083-43D4-BF21-3A103874AE37}" type="datetime1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756004" y="1889968"/>
            <a:ext cx="21563558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BE5C5708-F34A-46FD-8080-09CFB1242EF8}" type="datetime1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11699733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4089600" cy="360000"/>
          </a:xfrm>
          <a:prstGeom prst="rect">
            <a:avLst/>
          </a:prstGeom>
        </p:spPr>
        <p:txBody>
          <a:bodyPr/>
          <a:lstStyle/>
          <a:p>
            <a:fld id="{B1C1A7AE-E083-43D4-BF21-3A103874AE37}" type="datetime1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756004" y="1889968"/>
            <a:ext cx="21563558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BE5C5708-F34A-46FD-8080-09CFB1242EF8}" type="datetime1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11699733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719907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130DA29C-0567-47A7-BFD2-B939BD2FE0C6}" type="datetime1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11699733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719908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719908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11699733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11699733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11699733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000">
                <a:solidFill>
                  <a:srgbClr val="1577BA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11699732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7" y="518997"/>
            <a:ext cx="21599654" cy="1100967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719907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11699733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719907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11699733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11699733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11699733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908" y="2024969"/>
            <a:ext cx="21599654" cy="955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08" y="12348000"/>
            <a:ext cx="3253266" cy="303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</p:sldLayoutIdLst>
  <p:hf sldNum="0" hdr="0" dt="0"/>
  <p:txStyles>
    <p:titleStyle>
      <a:lvl1pPr algn="l" defTabSz="2303145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600" indent="-863600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90204" pitchFamily="34" charset="0"/>
        <a:buChar char="•"/>
        <a:defRPr sz="604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1871980" indent="-71945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9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2880360" indent="-57594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90204" pitchFamily="34" charset="0"/>
        <a:buChar char="•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4031615" indent="-57594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9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5184140" indent="-57594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90204" pitchFamily="34" charset="0"/>
        <a:buChar char="»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6335395" indent="-575945" algn="l" defTabSz="2303145" rtl="0" eaLnBrk="1" latinLnBrk="0" hangingPunct="1">
        <a:spcBef>
          <a:spcPts val="245"/>
        </a:spcBef>
        <a:buFont typeface="Arial" panose="020B060402020209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920" indent="-575945" algn="l" defTabSz="2303145" rtl="0" eaLnBrk="1" latinLnBrk="0" hangingPunct="1">
        <a:spcBef>
          <a:spcPts val="245"/>
        </a:spcBef>
        <a:buFont typeface="Arial" panose="020B060402020209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39810" indent="-575945" algn="l" defTabSz="2303145" rtl="0" eaLnBrk="1" latinLnBrk="0" hangingPunct="1">
        <a:spcBef>
          <a:spcPts val="245"/>
        </a:spcBef>
        <a:buFont typeface="Arial" panose="020B060402020209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700" indent="-575945" algn="l" defTabSz="2303145" rtl="0" eaLnBrk="1" latinLnBrk="0" hangingPunct="1">
        <a:spcBef>
          <a:spcPts val="245"/>
        </a:spcBef>
        <a:buFont typeface="Arial" panose="020B060402020209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1pPr>
      <a:lvl2pPr marL="115252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30378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3pPr>
      <a:lvl4pPr marL="345630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460819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575945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691197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06323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21575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图片 444"/>
          <p:cNvPicPr>
            <a:picLocks noChangeAspect="1"/>
          </p:cNvPicPr>
          <p:nvPr/>
        </p:nvPicPr>
        <p:blipFill rotWithShape="1">
          <a:blip r:embed="rId3"/>
          <a:srcRect l="2676" t="13262" r="34397" b="22052"/>
          <a:stretch>
            <a:fillRect/>
          </a:stretch>
        </p:blipFill>
        <p:spPr>
          <a:xfrm>
            <a:off x="-15533" y="-29850"/>
            <a:ext cx="23039471" cy="11922850"/>
          </a:xfrm>
          <a:prstGeom prst="rect">
            <a:avLst/>
          </a:prstGeom>
        </p:spPr>
      </p:pic>
      <p:sp>
        <p:nvSpPr>
          <p:cNvPr id="16" name="流程图: 过程 15"/>
          <p:cNvSpPr/>
          <p:nvPr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grpSp>
        <p:nvGrpSpPr>
          <p:cNvPr id="19" name="组合 18"/>
          <p:cNvGrpSpPr/>
          <p:nvPr/>
        </p:nvGrpSpPr>
        <p:grpSpPr>
          <a:xfrm>
            <a:off x="701975" y="12150175"/>
            <a:ext cx="4697719" cy="415832"/>
            <a:chOff x="7733871" y="10770757"/>
            <a:chExt cx="6896570" cy="610470"/>
          </a:xfrm>
        </p:grpSpPr>
        <p:pic>
          <p:nvPicPr>
            <p:cNvPr id="20" name="网易云课堂logo.png" descr="网易云课堂logo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33871" y="10770757"/>
              <a:ext cx="3730635" cy="610470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21" name="线条"/>
            <p:cNvSpPr/>
            <p:nvPr/>
          </p:nvSpPr>
          <p:spPr>
            <a:xfrm flipV="1">
              <a:off x="11963469" y="10834162"/>
              <a:ext cx="2" cy="483664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2" name="图片 21" descr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31590" y="10834162"/>
              <a:ext cx="2198851" cy="507932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3" name="TextBox 29">
            <a:extLst>
              <a:ext uri="{FF2B5EF4-FFF2-40B4-BE49-F238E27FC236}">
                <a16:creationId xmlns:a16="http://schemas.microsoft.com/office/drawing/2014/main" id="{6FEE4AC1-B20C-4A97-9AB3-512B1888E2A2}"/>
              </a:ext>
            </a:extLst>
          </p:cNvPr>
          <p:cNvSpPr txBox="1"/>
          <p:nvPr/>
        </p:nvSpPr>
        <p:spPr>
          <a:xfrm>
            <a:off x="2666409" y="4211560"/>
            <a:ext cx="18801207" cy="1067021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altLang="zh-CN" sz="8000" b="1" dirty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</a:rPr>
              <a:t>FBO</a:t>
            </a:r>
            <a:r>
              <a:rPr lang="zh-CN" altLang="en-US" sz="8000" b="1" dirty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</a:rPr>
              <a:t>坐标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719866" y="552932"/>
            <a:ext cx="21599657" cy="1100941"/>
          </a:xfrm>
          <a:prstGeom prst="rect">
            <a:avLst/>
          </a:prstGeom>
        </p:spPr>
        <p:txBody>
          <a:bodyPr vert="horz" lIns="121917" tIns="60959" rIns="121917" bIns="60959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6600" dirty="0">
                <a:solidFill>
                  <a:srgbClr val="1577B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课程目标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4050780" y="4683011"/>
            <a:ext cx="14278783" cy="149427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1600" lvl="3" indent="0"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zh-CN" altLang="en-US" sz="4800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          如何在</a:t>
            </a:r>
            <a:r>
              <a:rPr lang="en-US" altLang="zh-CN" sz="4800" dirty="0" err="1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OpenGl</a:t>
            </a:r>
            <a:r>
              <a:rPr lang="zh-CN" altLang="en-US" sz="4800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显示过程做手脚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4050780" y="7540814"/>
            <a:ext cx="14278783" cy="149427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1600" lvl="3" indent="0"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zh-CN" altLang="en-US" sz="4800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学习</a:t>
            </a:r>
            <a:r>
              <a:rPr lang="en-US" altLang="zh-CN" sz="4800" dirty="0" err="1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OpenCv</a:t>
            </a:r>
            <a:r>
              <a:rPr lang="zh-CN" altLang="en-US" sz="4800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对人脸定位 为后续美颜做准备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SurfaceTexture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C235E8-CF54-4D5F-8CC8-F57D194F1494}"/>
              </a:ext>
            </a:extLst>
          </p:cNvPr>
          <p:cNvSpPr txBox="1"/>
          <p:nvPr/>
        </p:nvSpPr>
        <p:spPr>
          <a:xfrm>
            <a:off x="17031714" y="4153237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DA3477-565D-47F7-8187-0099D154D3DA}"/>
              </a:ext>
            </a:extLst>
          </p:cNvPr>
          <p:cNvSpPr txBox="1"/>
          <p:nvPr/>
        </p:nvSpPr>
        <p:spPr>
          <a:xfrm>
            <a:off x="1819499" y="8892108"/>
            <a:ext cx="17707501" cy="2968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609600" indent="-609600">
              <a:lnSpc>
                <a:spcPct val="150000"/>
              </a:lnSpc>
              <a:buClr>
                <a:srgbClr val="1577BA"/>
              </a:buClr>
              <a:buSzPct val="100000"/>
              <a:buFont typeface="Wingdings" panose="05000000000000000000" pitchFamily="2" charset="2"/>
              <a:buChar char="n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200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注意事项</a:t>
            </a:r>
            <a:endParaRPr lang="en-US" altLang="zh-CN" sz="3200" dirty="0">
              <a:solidFill>
                <a:schemeClr val="accent5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buClr>
                <a:srgbClr val="1577BA"/>
              </a:buClr>
              <a:buSzPct val="100000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3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另外还要主要的就是要记得</a:t>
            </a:r>
            <a:r>
              <a:rPr lang="en-US" altLang="zh-CN" sz="32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onPreviewFrame</a:t>
            </a:r>
            <a:r>
              <a:rPr lang="zh-CN" altLang="en-US" sz="3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回调函数中添加</a:t>
            </a:r>
            <a:r>
              <a:rPr lang="en-US" altLang="zh-CN" sz="32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addCallbackBuffer</a:t>
            </a:r>
            <a:r>
              <a:rPr lang="zh-CN" altLang="en-US" sz="3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调用，不然缓存不会自动更新，就不能获取到后续的数据帧；在</a:t>
            </a:r>
            <a:r>
              <a:rPr lang="en-US" altLang="zh-CN" sz="32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onPreviewFrame</a:t>
            </a:r>
            <a:r>
              <a:rPr lang="zh-CN" altLang="en-US" sz="3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中还要调用</a:t>
            </a:r>
            <a:r>
              <a:rPr lang="en-US" altLang="zh-CN" sz="32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updateTexImage</a:t>
            </a:r>
            <a:r>
              <a:rPr lang="en-US" altLang="zh-CN" sz="3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</a:t>
            </a:r>
            <a:endParaRPr lang="zh-CN" altLang="en-US" sz="3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11515DC-6E8E-4E67-A4EB-37C4388CE0FD}"/>
              </a:ext>
            </a:extLst>
          </p:cNvPr>
          <p:cNvSpPr txBox="1"/>
          <p:nvPr/>
        </p:nvSpPr>
        <p:spPr>
          <a:xfrm>
            <a:off x="1819499" y="1823394"/>
            <a:ext cx="18403567" cy="835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en-US" altLang="zh-CN" sz="3600" dirty="0" err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SurfaceTexture</a:t>
            </a:r>
            <a:endParaRPr lang="en-US" altLang="zh-CN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075C13E-DC84-429B-87C7-EEC5C66907D9}"/>
              </a:ext>
            </a:extLst>
          </p:cNvPr>
          <p:cNvGrpSpPr/>
          <p:nvPr/>
        </p:nvGrpSpPr>
        <p:grpSpPr>
          <a:xfrm>
            <a:off x="1819499" y="2863147"/>
            <a:ext cx="19361314" cy="5490958"/>
            <a:chOff x="1839037" y="2862179"/>
            <a:chExt cx="19361314" cy="3108315"/>
          </a:xfrm>
        </p:grpSpPr>
        <p:sp>
          <p:nvSpPr>
            <p:cNvPr id="8" name="圆角矩形">
              <a:extLst>
                <a:ext uri="{FF2B5EF4-FFF2-40B4-BE49-F238E27FC236}">
                  <a16:creationId xmlns:a16="http://schemas.microsoft.com/office/drawing/2014/main" id="{C13C6702-F06E-4264-8487-BC1B3DDE409B}"/>
                </a:ext>
              </a:extLst>
            </p:cNvPr>
            <p:cNvSpPr/>
            <p:nvPr/>
          </p:nvSpPr>
          <p:spPr>
            <a:xfrm>
              <a:off x="1839037" y="2862179"/>
              <a:ext cx="19361314" cy="3108315"/>
            </a:xfrm>
            <a:prstGeom prst="rect">
              <a:avLst/>
            </a:prstGeom>
            <a:solidFill>
              <a:srgbClr val="EDEDED"/>
            </a:solidFill>
            <a:ln w="12700">
              <a:miter lim="400000"/>
            </a:ln>
          </p:spPr>
          <p:txBody>
            <a:bodyPr lIns="67466" tIns="67466" rIns="67466" bIns="67466" anchor="ctr"/>
            <a:lstStyle/>
            <a:p>
              <a:pPr algn="just">
                <a:defRPr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C611C20-A61D-44B2-BB2A-24C6FD494FCD}"/>
                </a:ext>
              </a:extLst>
            </p:cNvPr>
            <p:cNvSpPr txBox="1"/>
            <p:nvPr/>
          </p:nvSpPr>
          <p:spPr>
            <a:xfrm>
              <a:off x="2365952" y="3166731"/>
              <a:ext cx="18403567" cy="235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3600" dirty="0" err="1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SurfaceTexture</a:t>
              </a:r>
              <a:r>
                <a:rPr lang="zh-CN" altLang="en-US" sz="3600" dirty="0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是直接继承自</a:t>
              </a:r>
              <a:r>
                <a:rPr lang="en-US" altLang="zh-CN" sz="3600" dirty="0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Object</a:t>
              </a:r>
              <a:r>
                <a:rPr lang="zh-CN" altLang="en-US" sz="3600" dirty="0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类</a:t>
              </a:r>
              <a:endParaRPr lang="en-US" altLang="zh-CN" sz="36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36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3600" dirty="0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可以把</a:t>
              </a:r>
              <a:r>
                <a:rPr lang="en-US" altLang="zh-CN" sz="3600" dirty="0" err="1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SurfaceTexture</a:t>
              </a:r>
              <a:r>
                <a:rPr lang="zh-CN" altLang="en-US" sz="3600" dirty="0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作为预览数据缓存地方，而不用再屏幕上显示出来，显然你要为设置一个足够大的缓存区域。有了</a:t>
              </a:r>
              <a:r>
                <a:rPr lang="en-US" altLang="zh-CN" sz="3600" dirty="0" err="1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SurfaceTexture</a:t>
              </a:r>
              <a:r>
                <a:rPr lang="zh-CN" altLang="en-US" sz="3600" dirty="0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，那么接下来的工作就变得容易多了，下面说说本文提到的另一个重点就是获取到精确的时间截。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741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为什么要用</a:t>
            </a:r>
            <a:r>
              <a:rPr lang="en-US" altLang="zh-CN" dirty="0"/>
              <a:t>FBO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C235E8-CF54-4D5F-8CC8-F57D194F1494}"/>
              </a:ext>
            </a:extLst>
          </p:cNvPr>
          <p:cNvSpPr txBox="1"/>
          <p:nvPr/>
        </p:nvSpPr>
        <p:spPr>
          <a:xfrm>
            <a:off x="17031714" y="4153237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DA3477-565D-47F7-8187-0099D154D3DA}"/>
              </a:ext>
            </a:extLst>
          </p:cNvPr>
          <p:cNvSpPr txBox="1"/>
          <p:nvPr/>
        </p:nvSpPr>
        <p:spPr>
          <a:xfrm>
            <a:off x="1819499" y="8892108"/>
            <a:ext cx="17707501" cy="1491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609600" indent="-609600">
              <a:lnSpc>
                <a:spcPct val="150000"/>
              </a:lnSpc>
              <a:buClr>
                <a:srgbClr val="1577BA"/>
              </a:buClr>
              <a:buSzPct val="100000"/>
              <a:buFont typeface="Wingdings" panose="05000000000000000000" pitchFamily="2" charset="2"/>
              <a:buChar char="n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200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优势</a:t>
            </a:r>
            <a:endParaRPr lang="en-US" altLang="zh-CN" sz="3200" dirty="0">
              <a:solidFill>
                <a:schemeClr val="accent5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buClr>
                <a:srgbClr val="1577BA"/>
              </a:buClr>
              <a:buSzPct val="100000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3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提高渲染效率，避免闪屏，可以很方便的实现纹理共享等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11515DC-6E8E-4E67-A4EB-37C4388CE0FD}"/>
              </a:ext>
            </a:extLst>
          </p:cNvPr>
          <p:cNvSpPr txBox="1"/>
          <p:nvPr/>
        </p:nvSpPr>
        <p:spPr>
          <a:xfrm>
            <a:off x="1819499" y="1823394"/>
            <a:ext cx="18403567" cy="835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en-US" altLang="zh-CN" sz="36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FBO</a:t>
            </a:r>
            <a:r>
              <a:rPr lang="zh-CN" altLang="en-US" sz="36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</a:t>
            </a:r>
            <a:endParaRPr lang="en-US" altLang="zh-CN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075C13E-DC84-429B-87C7-EEC5C66907D9}"/>
              </a:ext>
            </a:extLst>
          </p:cNvPr>
          <p:cNvGrpSpPr/>
          <p:nvPr/>
        </p:nvGrpSpPr>
        <p:grpSpPr>
          <a:xfrm>
            <a:off x="1819499" y="2863147"/>
            <a:ext cx="19361314" cy="5490958"/>
            <a:chOff x="1839037" y="2862179"/>
            <a:chExt cx="19361314" cy="3108315"/>
          </a:xfrm>
        </p:grpSpPr>
        <p:sp>
          <p:nvSpPr>
            <p:cNvPr id="8" name="圆角矩形">
              <a:extLst>
                <a:ext uri="{FF2B5EF4-FFF2-40B4-BE49-F238E27FC236}">
                  <a16:creationId xmlns:a16="http://schemas.microsoft.com/office/drawing/2014/main" id="{C13C6702-F06E-4264-8487-BC1B3DDE409B}"/>
                </a:ext>
              </a:extLst>
            </p:cNvPr>
            <p:cNvSpPr/>
            <p:nvPr/>
          </p:nvSpPr>
          <p:spPr>
            <a:xfrm>
              <a:off x="1839037" y="2862179"/>
              <a:ext cx="19361314" cy="3108315"/>
            </a:xfrm>
            <a:prstGeom prst="rect">
              <a:avLst/>
            </a:prstGeom>
            <a:solidFill>
              <a:srgbClr val="EDEDED"/>
            </a:solidFill>
            <a:ln w="12700">
              <a:miter lim="400000"/>
            </a:ln>
          </p:spPr>
          <p:txBody>
            <a:bodyPr lIns="67466" tIns="67466" rIns="67466" bIns="67466" anchor="ctr"/>
            <a:lstStyle/>
            <a:p>
              <a:pPr algn="just">
                <a:defRPr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C611C20-A61D-44B2-BB2A-24C6FD494FCD}"/>
                </a:ext>
              </a:extLst>
            </p:cNvPr>
            <p:cNvSpPr txBox="1"/>
            <p:nvPr/>
          </p:nvSpPr>
          <p:spPr>
            <a:xfrm>
              <a:off x="2365952" y="3166731"/>
              <a:ext cx="18403567" cy="1413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3600" dirty="0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我们需要对纹理进行多次渲染采样时，而这些渲染采样是不需要展示给用户看的，所以我们就可以用一个单独的缓冲对象（离屏渲染）来存储我们的这几次渲染采样的结果，等处理完后才显示到窗口上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FBO</a:t>
            </a:r>
            <a:r>
              <a:rPr lang="zh-CN" altLang="en-US" dirty="0"/>
              <a:t>纹理的坐标系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C235E8-CF54-4D5F-8CC8-F57D194F1494}"/>
              </a:ext>
            </a:extLst>
          </p:cNvPr>
          <p:cNvSpPr txBox="1"/>
          <p:nvPr/>
        </p:nvSpPr>
        <p:spPr>
          <a:xfrm>
            <a:off x="17031714" y="4153237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026" name="Picture 2" descr="https://upload-images.jianshu.io/upload_images/4658633-c9c9522d9ef4a8ed?imageMogr2/auto-orient/">
            <a:extLst>
              <a:ext uri="{FF2B5EF4-FFF2-40B4-BE49-F238E27FC236}">
                <a16:creationId xmlns:a16="http://schemas.microsoft.com/office/drawing/2014/main" id="{B8893E3E-A234-4471-BF4C-E34154CDB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6" y="1723778"/>
            <a:ext cx="18584863" cy="1022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07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渲染到纹理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C235E8-CF54-4D5F-8CC8-F57D194F1494}"/>
              </a:ext>
            </a:extLst>
          </p:cNvPr>
          <p:cNvSpPr txBox="1"/>
          <p:nvPr/>
        </p:nvSpPr>
        <p:spPr>
          <a:xfrm>
            <a:off x="17031714" y="4153237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050" name="Picture 2" descr="https://upload-images.jianshu.io/upload_images/4658633-e1af0cfead325122?imageMogr2/auto-orient/">
            <a:extLst>
              <a:ext uri="{FF2B5EF4-FFF2-40B4-BE49-F238E27FC236}">
                <a16:creationId xmlns:a16="http://schemas.microsoft.com/office/drawing/2014/main" id="{D91D4897-8BEC-42A9-A478-BFD2DD6B8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2227263"/>
            <a:ext cx="16486188" cy="89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86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FBO</a:t>
            </a:r>
            <a:r>
              <a:rPr lang="zh-CN" altLang="en-US" dirty="0"/>
              <a:t>纹理的坐标系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C235E8-CF54-4D5F-8CC8-F57D194F1494}"/>
              </a:ext>
            </a:extLst>
          </p:cNvPr>
          <p:cNvSpPr txBox="1"/>
          <p:nvPr/>
        </p:nvSpPr>
        <p:spPr>
          <a:xfrm>
            <a:off x="17031714" y="4153237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DA3477-565D-47F7-8187-0099D154D3DA}"/>
              </a:ext>
            </a:extLst>
          </p:cNvPr>
          <p:cNvSpPr txBox="1"/>
          <p:nvPr/>
        </p:nvSpPr>
        <p:spPr>
          <a:xfrm>
            <a:off x="1819499" y="8892108"/>
            <a:ext cx="17707501" cy="223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609600" indent="-609600">
              <a:lnSpc>
                <a:spcPct val="150000"/>
              </a:lnSpc>
              <a:buClr>
                <a:srgbClr val="1577BA"/>
              </a:buClr>
              <a:buSzPct val="100000"/>
              <a:buFont typeface="Wingdings" panose="05000000000000000000" pitchFamily="2" charset="2"/>
              <a:buChar char="n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200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OpenGL</a:t>
            </a:r>
            <a:r>
              <a:rPr lang="zh-CN" altLang="en-US" sz="3200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是一个跨平台的操作</a:t>
            </a:r>
            <a:r>
              <a:rPr lang="en-US" altLang="zh-CN" sz="3200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GPU</a:t>
            </a:r>
            <a:r>
              <a:rPr lang="zh-CN" altLang="en-US" sz="3200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3200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API</a:t>
            </a:r>
            <a:r>
              <a:rPr lang="zh-CN" altLang="en-US" sz="3200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，但</a:t>
            </a:r>
            <a:r>
              <a:rPr lang="en-US" altLang="zh-CN" sz="3200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OpenGL</a:t>
            </a:r>
            <a:r>
              <a:rPr lang="zh-CN" altLang="en-US" sz="3200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需要本地视窗系统进行交互，这就需要一个中间控制层， </a:t>
            </a:r>
            <a:r>
              <a:rPr lang="en-US" altLang="zh-CN" sz="3200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EGL</a:t>
            </a:r>
            <a:r>
              <a:rPr lang="zh-CN" altLang="en-US" sz="3200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就是连接</a:t>
            </a:r>
            <a:r>
              <a:rPr lang="en-US" altLang="zh-CN" sz="3200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OpenGL ES</a:t>
            </a:r>
            <a:r>
              <a:rPr lang="zh-CN" altLang="en-US" sz="3200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和本地窗口系统的接口，引入</a:t>
            </a:r>
            <a:r>
              <a:rPr lang="en-US" altLang="zh-CN" sz="3200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EGL</a:t>
            </a:r>
            <a:r>
              <a:rPr lang="zh-CN" altLang="en-US" sz="3200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就是为了屏蔽不同平台上的区别。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11515DC-6E8E-4E67-A4EB-37C4388CE0FD}"/>
              </a:ext>
            </a:extLst>
          </p:cNvPr>
          <p:cNvSpPr txBox="1"/>
          <p:nvPr/>
        </p:nvSpPr>
        <p:spPr>
          <a:xfrm>
            <a:off x="1819499" y="1823394"/>
            <a:ext cx="18403567" cy="835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en-US" altLang="zh-CN" sz="3600" dirty="0" err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GLSurfaceView</a:t>
            </a:r>
            <a:endParaRPr lang="en-US" altLang="zh-CN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075C13E-DC84-429B-87C7-EEC5C66907D9}"/>
              </a:ext>
            </a:extLst>
          </p:cNvPr>
          <p:cNvGrpSpPr/>
          <p:nvPr/>
        </p:nvGrpSpPr>
        <p:grpSpPr>
          <a:xfrm>
            <a:off x="1819499" y="2863147"/>
            <a:ext cx="19361314" cy="5490958"/>
            <a:chOff x="1839037" y="2862179"/>
            <a:chExt cx="19361314" cy="3108315"/>
          </a:xfrm>
        </p:grpSpPr>
        <p:sp>
          <p:nvSpPr>
            <p:cNvPr id="8" name="圆角矩形">
              <a:extLst>
                <a:ext uri="{FF2B5EF4-FFF2-40B4-BE49-F238E27FC236}">
                  <a16:creationId xmlns:a16="http://schemas.microsoft.com/office/drawing/2014/main" id="{C13C6702-F06E-4264-8487-BC1B3DDE409B}"/>
                </a:ext>
              </a:extLst>
            </p:cNvPr>
            <p:cNvSpPr/>
            <p:nvPr/>
          </p:nvSpPr>
          <p:spPr>
            <a:xfrm>
              <a:off x="1839037" y="2862179"/>
              <a:ext cx="19361314" cy="3108315"/>
            </a:xfrm>
            <a:prstGeom prst="rect">
              <a:avLst/>
            </a:prstGeom>
            <a:solidFill>
              <a:srgbClr val="EDEDED"/>
            </a:solidFill>
            <a:ln w="12700">
              <a:miter lim="400000"/>
            </a:ln>
          </p:spPr>
          <p:txBody>
            <a:bodyPr lIns="67466" tIns="67466" rIns="67466" bIns="67466" anchor="ctr"/>
            <a:lstStyle/>
            <a:p>
              <a:pPr algn="just">
                <a:defRPr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C611C20-A61D-44B2-BB2A-24C6FD494FCD}"/>
                </a:ext>
              </a:extLst>
            </p:cNvPr>
            <p:cNvSpPr txBox="1"/>
            <p:nvPr/>
          </p:nvSpPr>
          <p:spPr>
            <a:xfrm>
              <a:off x="2365952" y="3166731"/>
              <a:ext cx="18403567" cy="2354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3600" dirty="0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继承至</a:t>
              </a:r>
              <a:r>
                <a:rPr lang="en-US" altLang="zh-CN" sz="3600" dirty="0" err="1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SurfaceView</a:t>
              </a:r>
              <a:r>
                <a:rPr lang="zh-CN" altLang="en-US" sz="3600" dirty="0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，它内嵌的</a:t>
              </a:r>
              <a:r>
                <a:rPr lang="en-US" altLang="zh-CN" sz="3600" dirty="0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surface</a:t>
              </a:r>
              <a:r>
                <a:rPr lang="zh-CN" altLang="en-US" sz="3600" dirty="0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专门负责</a:t>
              </a:r>
              <a:r>
                <a:rPr lang="en-US" altLang="zh-CN" sz="3600" dirty="0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OpenGL</a:t>
              </a:r>
              <a:r>
                <a:rPr lang="zh-CN" altLang="en-US" sz="3600" dirty="0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渲染。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3600" dirty="0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	管理</a:t>
              </a:r>
              <a:r>
                <a:rPr lang="en-US" altLang="zh-CN" sz="3600" dirty="0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Surface</a:t>
              </a:r>
              <a:r>
                <a:rPr lang="zh-CN" altLang="en-US" sz="3600" dirty="0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与</a:t>
              </a:r>
              <a:r>
                <a:rPr lang="en-US" altLang="zh-CN" sz="3600" dirty="0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EGL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3600" dirty="0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	</a:t>
              </a:r>
              <a:r>
                <a:rPr lang="zh-CN" altLang="en-US" sz="3600" dirty="0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允许自定义渲染器</a:t>
              </a:r>
              <a:r>
                <a:rPr lang="en-US" altLang="zh-CN" sz="3600" dirty="0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(render)</a:t>
              </a:r>
              <a:r>
                <a:rPr lang="zh-CN" altLang="en-US" sz="3600" dirty="0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3600" dirty="0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	让渲染器在独立的线程里运作，和</a:t>
              </a:r>
              <a:r>
                <a:rPr lang="en-US" altLang="zh-CN" sz="3600" dirty="0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UI</a:t>
              </a:r>
              <a:r>
                <a:rPr lang="zh-CN" altLang="en-US" sz="3600" dirty="0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线程分离。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3600" dirty="0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       支持按需渲染</a:t>
              </a:r>
              <a:r>
                <a:rPr lang="en-US" altLang="zh-CN" sz="3600" dirty="0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(on-demand)</a:t>
              </a:r>
              <a:r>
                <a:rPr lang="zh-CN" altLang="en-US" sz="3600" dirty="0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和连续渲染</a:t>
              </a:r>
              <a:r>
                <a:rPr lang="en-US" altLang="zh-CN" sz="3600" dirty="0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(continuous)</a:t>
              </a:r>
              <a:r>
                <a:rPr lang="zh-CN" altLang="en-US" sz="3600" dirty="0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20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>
            <a:off x="1" y="150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矩形 10"/>
          <p:cNvSpPr/>
          <p:nvPr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5" name="直线连接符 14"/>
          <p:cNvCxnSpPr/>
          <p:nvPr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4867" y="4365175"/>
            <a:ext cx="11250738" cy="2755149"/>
          </a:xfrm>
        </p:spPr>
        <p:txBody>
          <a:bodyPr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Times New Roman" panose="02020703060505090304" pitchFamily="18" charset="0"/>
              </a:rPr>
              <a:t>谢谢观看</a:t>
            </a:r>
          </a:p>
        </p:txBody>
      </p:sp>
      <p:pic>
        <p:nvPicPr>
          <p:cNvPr id="8" name="图片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200" y="12060000"/>
            <a:ext cx="4089600" cy="36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289</Words>
  <Application>Microsoft Office PowerPoint</Application>
  <PresentationFormat>自定义</PresentationFormat>
  <Paragraphs>32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思源黑体 CN Bold</vt:lpstr>
      <vt:lpstr>思源黑体 CN Heavy</vt:lpstr>
      <vt:lpstr>思源黑体 CN Medium</vt:lpstr>
      <vt:lpstr>思源黑体 CN Normal</vt:lpstr>
      <vt:lpstr>Arial</vt:lpstr>
      <vt:lpstr>Calibri</vt:lpstr>
      <vt:lpstr>Wingdings</vt:lpstr>
      <vt:lpstr>《成为前端开发工程师》走进高校</vt:lpstr>
      <vt:lpstr>PowerPoint 演示文稿</vt:lpstr>
      <vt:lpstr>PowerPoint 演示文稿</vt:lpstr>
      <vt:lpstr>SurfaceTexture</vt:lpstr>
      <vt:lpstr>为什么要用FBO</vt:lpstr>
      <vt:lpstr>FBO纹理的坐标系</vt:lpstr>
      <vt:lpstr>渲染到纹理</vt:lpstr>
      <vt:lpstr>FBO纹理的坐标系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张峰</dc:creator>
  <cp:lastModifiedBy>xb21cn</cp:lastModifiedBy>
  <cp:revision>417</cp:revision>
  <dcterms:created xsi:type="dcterms:W3CDTF">2019-05-08T08:09:36Z</dcterms:created>
  <dcterms:modified xsi:type="dcterms:W3CDTF">2019-06-28T14:37:31Z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2052-1.0.1.1354</vt:lpwstr>
  </property>
</Properties>
</file>