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80" r:id="rId10"/>
    <p:sldId id="261" r:id="rId11"/>
    <p:sldId id="268" r:id="rId12"/>
    <p:sldId id="269" r:id="rId13"/>
    <p:sldId id="270" r:id="rId14"/>
    <p:sldId id="281" r:id="rId15"/>
    <p:sldId id="282" r:id="rId16"/>
    <p:sldId id="262" r:id="rId17"/>
    <p:sldId id="263" r:id="rId18"/>
    <p:sldId id="264" r:id="rId19"/>
    <p:sldId id="265" r:id="rId20"/>
    <p:sldId id="266" r:id="rId21"/>
    <p:sldId id="267" r:id="rId22"/>
    <p:sldId id="286" r:id="rId23"/>
    <p:sldId id="279" r:id="rId24"/>
    <p:sldId id="274" r:id="rId25"/>
    <p:sldId id="284" r:id="rId26"/>
    <p:sldId id="283" r:id="rId27"/>
    <p:sldId id="285" r:id="rId28"/>
    <p:sldId id="278" r:id="rId29"/>
    <p:sldId id="27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F5133-4B64-4A17-B1EA-F3FDC42104AD}" v="1231" dt="2025-01-08T12:15:24.90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12C14-BDB4-42B6-82BB-6B49770F6B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408876-D7AE-4751-8CE1-CE9CE4F73779}">
      <dgm:prSet/>
      <dgm:spPr/>
      <dgm:t>
        <a:bodyPr/>
        <a:lstStyle/>
        <a:p>
          <a:r>
            <a:rPr lang="de-DE" dirty="0"/>
            <a:t>Einführung</a:t>
          </a:r>
          <a:endParaRPr lang="en-US" dirty="0"/>
        </a:p>
      </dgm:t>
    </dgm:pt>
    <dgm:pt modelId="{F9107B2B-5B53-4A5C-9F71-2739FB46E94B}" type="parTrans" cxnId="{2E5B4179-8009-4DFF-B94A-7D6B8066E859}">
      <dgm:prSet/>
      <dgm:spPr/>
      <dgm:t>
        <a:bodyPr/>
        <a:lstStyle/>
        <a:p>
          <a:endParaRPr lang="en-US"/>
        </a:p>
      </dgm:t>
    </dgm:pt>
    <dgm:pt modelId="{E1AC8490-3172-4278-83C0-14737CF13924}" type="sibTrans" cxnId="{2E5B4179-8009-4DFF-B94A-7D6B8066E859}">
      <dgm:prSet/>
      <dgm:spPr/>
      <dgm:t>
        <a:bodyPr/>
        <a:lstStyle/>
        <a:p>
          <a:endParaRPr lang="en-US"/>
        </a:p>
      </dgm:t>
    </dgm:pt>
    <dgm:pt modelId="{4009A7B0-BA01-4312-A96B-F2B5C917608E}">
      <dgm:prSet/>
      <dgm:spPr/>
      <dgm:t>
        <a:bodyPr/>
        <a:lstStyle/>
        <a:p>
          <a:r>
            <a:rPr lang="de-DE" dirty="0"/>
            <a:t>Bedeutung von Dummy-Variablen</a:t>
          </a:r>
          <a:endParaRPr lang="en-US" dirty="0"/>
        </a:p>
      </dgm:t>
    </dgm:pt>
    <dgm:pt modelId="{DCD054CA-F1C1-407D-B98C-1B2F2FFEE232}" type="parTrans" cxnId="{B291EFF0-E39F-4039-8125-998AA0962B39}">
      <dgm:prSet/>
      <dgm:spPr/>
      <dgm:t>
        <a:bodyPr/>
        <a:lstStyle/>
        <a:p>
          <a:endParaRPr lang="en-US"/>
        </a:p>
      </dgm:t>
    </dgm:pt>
    <dgm:pt modelId="{4C4AFB72-15AA-4C8A-B089-248ADEFA436E}" type="sibTrans" cxnId="{B291EFF0-E39F-4039-8125-998AA0962B39}">
      <dgm:prSet/>
      <dgm:spPr/>
      <dgm:t>
        <a:bodyPr/>
        <a:lstStyle/>
        <a:p>
          <a:endParaRPr lang="en-US"/>
        </a:p>
      </dgm:t>
    </dgm:pt>
    <dgm:pt modelId="{CF02AE9C-F7A6-4B59-AEEC-8C387C411D1C}">
      <dgm:prSet/>
      <dgm:spPr/>
      <dgm:t>
        <a:bodyPr/>
        <a:lstStyle/>
        <a:p>
          <a:r>
            <a:rPr lang="de-DE"/>
            <a:t>Notwendigkeit der „ Dummifizierung“</a:t>
          </a:r>
          <a:endParaRPr lang="en-US"/>
        </a:p>
      </dgm:t>
    </dgm:pt>
    <dgm:pt modelId="{942DBAC0-B349-4B6E-90EA-7BF6D092A6F7}" type="parTrans" cxnId="{CBD2FD2C-7E04-4B46-80D2-13880BB0D744}">
      <dgm:prSet/>
      <dgm:spPr/>
      <dgm:t>
        <a:bodyPr/>
        <a:lstStyle/>
        <a:p>
          <a:endParaRPr lang="en-US"/>
        </a:p>
      </dgm:t>
    </dgm:pt>
    <dgm:pt modelId="{3F4F6D1F-29AC-4C79-819F-CC25F16F8153}" type="sibTrans" cxnId="{CBD2FD2C-7E04-4B46-80D2-13880BB0D744}">
      <dgm:prSet/>
      <dgm:spPr/>
      <dgm:t>
        <a:bodyPr/>
        <a:lstStyle/>
        <a:p>
          <a:endParaRPr lang="en-US"/>
        </a:p>
      </dgm:t>
    </dgm:pt>
    <dgm:pt modelId="{097C486E-24FC-4440-ACB5-0986D158835F}">
      <dgm:prSet/>
      <dgm:spPr/>
      <dgm:t>
        <a:bodyPr/>
        <a:lstStyle/>
        <a:p>
          <a:r>
            <a:rPr lang="de-DE"/>
            <a:t>Interpretation der geschätzten Koeffizienten</a:t>
          </a:r>
          <a:endParaRPr lang="en-US"/>
        </a:p>
      </dgm:t>
    </dgm:pt>
    <dgm:pt modelId="{E270FE53-9888-443C-BA3D-D5E100948895}" type="parTrans" cxnId="{5B8F0950-8866-4A97-82D5-F02229F0AB22}">
      <dgm:prSet/>
      <dgm:spPr/>
      <dgm:t>
        <a:bodyPr/>
        <a:lstStyle/>
        <a:p>
          <a:endParaRPr lang="en-US"/>
        </a:p>
      </dgm:t>
    </dgm:pt>
    <dgm:pt modelId="{0F33EF8B-874A-4E6A-A41A-1EBEE6FE0F6A}" type="sibTrans" cxnId="{5B8F0950-8866-4A97-82D5-F02229F0AB22}">
      <dgm:prSet/>
      <dgm:spPr/>
      <dgm:t>
        <a:bodyPr/>
        <a:lstStyle/>
        <a:p>
          <a:endParaRPr lang="en-US"/>
        </a:p>
      </dgm:t>
    </dgm:pt>
    <dgm:pt modelId="{6C1756F1-0785-465A-98EC-C503A71FCCEC}">
      <dgm:prSet/>
      <dgm:spPr/>
      <dgm:t>
        <a:bodyPr/>
        <a:lstStyle/>
        <a:p>
          <a:r>
            <a:rPr lang="de-DE"/>
            <a:t>Besispiel: Analyse eines Immobiliendatensatzes</a:t>
          </a:r>
          <a:endParaRPr lang="en-US"/>
        </a:p>
      </dgm:t>
    </dgm:pt>
    <dgm:pt modelId="{29290E6C-C586-4CD5-9841-75F4F95F9C7A}" type="parTrans" cxnId="{3550A3D8-CF34-40D4-A6CF-20C005AEEA9F}">
      <dgm:prSet/>
      <dgm:spPr/>
      <dgm:t>
        <a:bodyPr/>
        <a:lstStyle/>
        <a:p>
          <a:endParaRPr lang="en-US"/>
        </a:p>
      </dgm:t>
    </dgm:pt>
    <dgm:pt modelId="{F66BF2B5-E780-4AD2-926B-ADBE3489A673}" type="sibTrans" cxnId="{3550A3D8-CF34-40D4-A6CF-20C005AEEA9F}">
      <dgm:prSet/>
      <dgm:spPr/>
      <dgm:t>
        <a:bodyPr/>
        <a:lstStyle/>
        <a:p>
          <a:endParaRPr lang="en-US"/>
        </a:p>
      </dgm:t>
    </dgm:pt>
    <dgm:pt modelId="{8217EE14-7F3F-45FF-9768-328DAF9A3275}">
      <dgm:prSet/>
      <dgm:spPr/>
      <dgm:t>
        <a:bodyPr/>
        <a:lstStyle/>
        <a:p>
          <a:r>
            <a:rPr lang="de-DE"/>
            <a:t>Fazit</a:t>
          </a:r>
          <a:endParaRPr lang="en-US"/>
        </a:p>
      </dgm:t>
    </dgm:pt>
    <dgm:pt modelId="{64418F28-7431-4448-9ECE-6AB0A0397854}" type="parTrans" cxnId="{E51D458B-279D-4E3F-972D-06B76F94505A}">
      <dgm:prSet/>
      <dgm:spPr/>
      <dgm:t>
        <a:bodyPr/>
        <a:lstStyle/>
        <a:p>
          <a:endParaRPr lang="en-US"/>
        </a:p>
      </dgm:t>
    </dgm:pt>
    <dgm:pt modelId="{A96BBDC9-E09D-4E92-B62F-4C82554B0CB9}" type="sibTrans" cxnId="{E51D458B-279D-4E3F-972D-06B76F94505A}">
      <dgm:prSet/>
      <dgm:spPr/>
      <dgm:t>
        <a:bodyPr/>
        <a:lstStyle/>
        <a:p>
          <a:endParaRPr lang="en-US"/>
        </a:p>
      </dgm:t>
    </dgm:pt>
    <dgm:pt modelId="{A05E0784-DF7C-4A7C-8C99-ADA34B114547}" type="pres">
      <dgm:prSet presAssocID="{33F12C14-BDB4-42B6-82BB-6B49770F6B1D}" presName="vert0" presStyleCnt="0">
        <dgm:presLayoutVars>
          <dgm:dir/>
          <dgm:animOne val="branch"/>
          <dgm:animLvl val="lvl"/>
        </dgm:presLayoutVars>
      </dgm:prSet>
      <dgm:spPr/>
    </dgm:pt>
    <dgm:pt modelId="{5EF1834B-33F3-4D08-869E-5523D7327B38}" type="pres">
      <dgm:prSet presAssocID="{FA408876-D7AE-4751-8CE1-CE9CE4F73779}" presName="thickLine" presStyleLbl="alignNode1" presStyleIdx="0" presStyleCnt="6"/>
      <dgm:spPr/>
    </dgm:pt>
    <dgm:pt modelId="{93347124-32EF-4E11-A85A-9676958E1395}" type="pres">
      <dgm:prSet presAssocID="{FA408876-D7AE-4751-8CE1-CE9CE4F73779}" presName="horz1" presStyleCnt="0"/>
      <dgm:spPr/>
    </dgm:pt>
    <dgm:pt modelId="{62CC4931-45C8-4568-B93D-859BD1327FCE}" type="pres">
      <dgm:prSet presAssocID="{FA408876-D7AE-4751-8CE1-CE9CE4F73779}" presName="tx1" presStyleLbl="revTx" presStyleIdx="0" presStyleCnt="6"/>
      <dgm:spPr/>
    </dgm:pt>
    <dgm:pt modelId="{48F76CAD-5333-464C-BE14-EBE54BAF937B}" type="pres">
      <dgm:prSet presAssocID="{FA408876-D7AE-4751-8CE1-CE9CE4F73779}" presName="vert1" presStyleCnt="0"/>
      <dgm:spPr/>
    </dgm:pt>
    <dgm:pt modelId="{E11A5873-C8AE-436D-953E-C7888E05B14C}" type="pres">
      <dgm:prSet presAssocID="{4009A7B0-BA01-4312-A96B-F2B5C917608E}" presName="thickLine" presStyleLbl="alignNode1" presStyleIdx="1" presStyleCnt="6"/>
      <dgm:spPr/>
    </dgm:pt>
    <dgm:pt modelId="{A153B735-7CEF-416F-AEC5-4C74C1F9F6B9}" type="pres">
      <dgm:prSet presAssocID="{4009A7B0-BA01-4312-A96B-F2B5C917608E}" presName="horz1" presStyleCnt="0"/>
      <dgm:spPr/>
    </dgm:pt>
    <dgm:pt modelId="{6F975D46-D8D0-443A-A3AA-0179B0227A3E}" type="pres">
      <dgm:prSet presAssocID="{4009A7B0-BA01-4312-A96B-F2B5C917608E}" presName="tx1" presStyleLbl="revTx" presStyleIdx="1" presStyleCnt="6"/>
      <dgm:spPr/>
    </dgm:pt>
    <dgm:pt modelId="{FEE732B3-A2B5-488E-8804-E584195F0DC4}" type="pres">
      <dgm:prSet presAssocID="{4009A7B0-BA01-4312-A96B-F2B5C917608E}" presName="vert1" presStyleCnt="0"/>
      <dgm:spPr/>
    </dgm:pt>
    <dgm:pt modelId="{A3610656-9671-4138-A912-A41476AF382B}" type="pres">
      <dgm:prSet presAssocID="{CF02AE9C-F7A6-4B59-AEEC-8C387C411D1C}" presName="thickLine" presStyleLbl="alignNode1" presStyleIdx="2" presStyleCnt="6"/>
      <dgm:spPr/>
    </dgm:pt>
    <dgm:pt modelId="{4D428CA6-EAD0-403E-BD12-1B702877A954}" type="pres">
      <dgm:prSet presAssocID="{CF02AE9C-F7A6-4B59-AEEC-8C387C411D1C}" presName="horz1" presStyleCnt="0"/>
      <dgm:spPr/>
    </dgm:pt>
    <dgm:pt modelId="{5B831273-751F-482B-A495-7FC47A4D7980}" type="pres">
      <dgm:prSet presAssocID="{CF02AE9C-F7A6-4B59-AEEC-8C387C411D1C}" presName="tx1" presStyleLbl="revTx" presStyleIdx="2" presStyleCnt="6"/>
      <dgm:spPr/>
    </dgm:pt>
    <dgm:pt modelId="{57F4253A-8F40-45DB-A8B5-BC23751AE4CD}" type="pres">
      <dgm:prSet presAssocID="{CF02AE9C-F7A6-4B59-AEEC-8C387C411D1C}" presName="vert1" presStyleCnt="0"/>
      <dgm:spPr/>
    </dgm:pt>
    <dgm:pt modelId="{1AC22360-5297-4CF3-9A9A-437DDFDDD309}" type="pres">
      <dgm:prSet presAssocID="{097C486E-24FC-4440-ACB5-0986D158835F}" presName="thickLine" presStyleLbl="alignNode1" presStyleIdx="3" presStyleCnt="6"/>
      <dgm:spPr/>
    </dgm:pt>
    <dgm:pt modelId="{90FF4101-CFA3-40BA-991D-C601878C5B4A}" type="pres">
      <dgm:prSet presAssocID="{097C486E-24FC-4440-ACB5-0986D158835F}" presName="horz1" presStyleCnt="0"/>
      <dgm:spPr/>
    </dgm:pt>
    <dgm:pt modelId="{E81B778E-7569-44EF-B0E9-42F65364A046}" type="pres">
      <dgm:prSet presAssocID="{097C486E-24FC-4440-ACB5-0986D158835F}" presName="tx1" presStyleLbl="revTx" presStyleIdx="3" presStyleCnt="6"/>
      <dgm:spPr/>
    </dgm:pt>
    <dgm:pt modelId="{8EC620AB-5BA8-4E6F-9064-269BAA20290F}" type="pres">
      <dgm:prSet presAssocID="{097C486E-24FC-4440-ACB5-0986D158835F}" presName="vert1" presStyleCnt="0"/>
      <dgm:spPr/>
    </dgm:pt>
    <dgm:pt modelId="{685D5292-2E2F-4937-A552-53B5094ABA30}" type="pres">
      <dgm:prSet presAssocID="{6C1756F1-0785-465A-98EC-C503A71FCCEC}" presName="thickLine" presStyleLbl="alignNode1" presStyleIdx="4" presStyleCnt="6"/>
      <dgm:spPr/>
    </dgm:pt>
    <dgm:pt modelId="{1F835DC7-E29E-4D11-AD05-682CA648734E}" type="pres">
      <dgm:prSet presAssocID="{6C1756F1-0785-465A-98EC-C503A71FCCEC}" presName="horz1" presStyleCnt="0"/>
      <dgm:spPr/>
    </dgm:pt>
    <dgm:pt modelId="{E1266E97-DA3B-4CBF-8C5F-4BB299B685F9}" type="pres">
      <dgm:prSet presAssocID="{6C1756F1-0785-465A-98EC-C503A71FCCEC}" presName="tx1" presStyleLbl="revTx" presStyleIdx="4" presStyleCnt="6"/>
      <dgm:spPr/>
    </dgm:pt>
    <dgm:pt modelId="{D63735B9-0DE8-4E72-A360-A8D839FDB199}" type="pres">
      <dgm:prSet presAssocID="{6C1756F1-0785-465A-98EC-C503A71FCCEC}" presName="vert1" presStyleCnt="0"/>
      <dgm:spPr/>
    </dgm:pt>
    <dgm:pt modelId="{14E9703C-19F8-45CA-987A-0D62CCF703C1}" type="pres">
      <dgm:prSet presAssocID="{8217EE14-7F3F-45FF-9768-328DAF9A3275}" presName="thickLine" presStyleLbl="alignNode1" presStyleIdx="5" presStyleCnt="6"/>
      <dgm:spPr/>
    </dgm:pt>
    <dgm:pt modelId="{44DAFC61-0159-4768-94CC-EFCC93ABB488}" type="pres">
      <dgm:prSet presAssocID="{8217EE14-7F3F-45FF-9768-328DAF9A3275}" presName="horz1" presStyleCnt="0"/>
      <dgm:spPr/>
    </dgm:pt>
    <dgm:pt modelId="{D9CA7B9B-5330-4C34-A0E3-35862D006558}" type="pres">
      <dgm:prSet presAssocID="{8217EE14-7F3F-45FF-9768-328DAF9A3275}" presName="tx1" presStyleLbl="revTx" presStyleIdx="5" presStyleCnt="6"/>
      <dgm:spPr/>
    </dgm:pt>
    <dgm:pt modelId="{B7C470F5-EA56-48B2-BE53-4701C4B4C300}" type="pres">
      <dgm:prSet presAssocID="{8217EE14-7F3F-45FF-9768-328DAF9A3275}" presName="vert1" presStyleCnt="0"/>
      <dgm:spPr/>
    </dgm:pt>
  </dgm:ptLst>
  <dgm:cxnLst>
    <dgm:cxn modelId="{CBD2FD2C-7E04-4B46-80D2-13880BB0D744}" srcId="{33F12C14-BDB4-42B6-82BB-6B49770F6B1D}" destId="{CF02AE9C-F7A6-4B59-AEEC-8C387C411D1C}" srcOrd="2" destOrd="0" parTransId="{942DBAC0-B349-4B6E-90EA-7BF6D092A6F7}" sibTransId="{3F4F6D1F-29AC-4C79-819F-CC25F16F8153}"/>
    <dgm:cxn modelId="{3C112531-0C39-4C07-B131-D292D77F1545}" type="presOf" srcId="{097C486E-24FC-4440-ACB5-0986D158835F}" destId="{E81B778E-7569-44EF-B0E9-42F65364A046}" srcOrd="0" destOrd="0" presId="urn:microsoft.com/office/officeart/2008/layout/LinedList"/>
    <dgm:cxn modelId="{87C31B62-CB55-4807-B9EC-48F1FC11D138}" type="presOf" srcId="{FA408876-D7AE-4751-8CE1-CE9CE4F73779}" destId="{62CC4931-45C8-4568-B93D-859BD1327FCE}" srcOrd="0" destOrd="0" presId="urn:microsoft.com/office/officeart/2008/layout/LinedList"/>
    <dgm:cxn modelId="{5B8F0950-8866-4A97-82D5-F02229F0AB22}" srcId="{33F12C14-BDB4-42B6-82BB-6B49770F6B1D}" destId="{097C486E-24FC-4440-ACB5-0986D158835F}" srcOrd="3" destOrd="0" parTransId="{E270FE53-9888-443C-BA3D-D5E100948895}" sibTransId="{0F33EF8B-874A-4E6A-A41A-1EBEE6FE0F6A}"/>
    <dgm:cxn modelId="{2E5B4179-8009-4DFF-B94A-7D6B8066E859}" srcId="{33F12C14-BDB4-42B6-82BB-6B49770F6B1D}" destId="{FA408876-D7AE-4751-8CE1-CE9CE4F73779}" srcOrd="0" destOrd="0" parTransId="{F9107B2B-5B53-4A5C-9F71-2739FB46E94B}" sibTransId="{E1AC8490-3172-4278-83C0-14737CF13924}"/>
    <dgm:cxn modelId="{A256B781-B1B1-4D7D-BF44-E2EAA4FEB8F9}" type="presOf" srcId="{CF02AE9C-F7A6-4B59-AEEC-8C387C411D1C}" destId="{5B831273-751F-482B-A495-7FC47A4D7980}" srcOrd="0" destOrd="0" presId="urn:microsoft.com/office/officeart/2008/layout/LinedList"/>
    <dgm:cxn modelId="{199EB189-0590-494C-8BBD-6FD8603E2702}" type="presOf" srcId="{6C1756F1-0785-465A-98EC-C503A71FCCEC}" destId="{E1266E97-DA3B-4CBF-8C5F-4BB299B685F9}" srcOrd="0" destOrd="0" presId="urn:microsoft.com/office/officeart/2008/layout/LinedList"/>
    <dgm:cxn modelId="{E51D458B-279D-4E3F-972D-06B76F94505A}" srcId="{33F12C14-BDB4-42B6-82BB-6B49770F6B1D}" destId="{8217EE14-7F3F-45FF-9768-328DAF9A3275}" srcOrd="5" destOrd="0" parTransId="{64418F28-7431-4448-9ECE-6AB0A0397854}" sibTransId="{A96BBDC9-E09D-4E92-B62F-4C82554B0CB9}"/>
    <dgm:cxn modelId="{3550A3D8-CF34-40D4-A6CF-20C005AEEA9F}" srcId="{33F12C14-BDB4-42B6-82BB-6B49770F6B1D}" destId="{6C1756F1-0785-465A-98EC-C503A71FCCEC}" srcOrd="4" destOrd="0" parTransId="{29290E6C-C586-4CD5-9841-75F4F95F9C7A}" sibTransId="{F66BF2B5-E780-4AD2-926B-ADBE3489A673}"/>
    <dgm:cxn modelId="{868147ED-CFD7-4A45-8CB3-6C8F45DCF1F6}" type="presOf" srcId="{4009A7B0-BA01-4312-A96B-F2B5C917608E}" destId="{6F975D46-D8D0-443A-A3AA-0179B0227A3E}" srcOrd="0" destOrd="0" presId="urn:microsoft.com/office/officeart/2008/layout/LinedList"/>
    <dgm:cxn modelId="{B291EFF0-E39F-4039-8125-998AA0962B39}" srcId="{33F12C14-BDB4-42B6-82BB-6B49770F6B1D}" destId="{4009A7B0-BA01-4312-A96B-F2B5C917608E}" srcOrd="1" destOrd="0" parTransId="{DCD054CA-F1C1-407D-B98C-1B2F2FFEE232}" sibTransId="{4C4AFB72-15AA-4C8A-B089-248ADEFA436E}"/>
    <dgm:cxn modelId="{B8CD2AF1-3548-401D-889C-9EFC576EBB79}" type="presOf" srcId="{33F12C14-BDB4-42B6-82BB-6B49770F6B1D}" destId="{A05E0784-DF7C-4A7C-8C99-ADA34B114547}" srcOrd="0" destOrd="0" presId="urn:microsoft.com/office/officeart/2008/layout/LinedList"/>
    <dgm:cxn modelId="{FA334AFD-DCD6-43A6-93F9-F69FDF5DA292}" type="presOf" srcId="{8217EE14-7F3F-45FF-9768-328DAF9A3275}" destId="{D9CA7B9B-5330-4C34-A0E3-35862D006558}" srcOrd="0" destOrd="0" presId="urn:microsoft.com/office/officeart/2008/layout/LinedList"/>
    <dgm:cxn modelId="{D5C8BA73-3276-4466-8F3C-1B8F54F1F4E8}" type="presParOf" srcId="{A05E0784-DF7C-4A7C-8C99-ADA34B114547}" destId="{5EF1834B-33F3-4D08-869E-5523D7327B38}" srcOrd="0" destOrd="0" presId="urn:microsoft.com/office/officeart/2008/layout/LinedList"/>
    <dgm:cxn modelId="{8F4A2915-2499-4747-BFDB-3F8A9FC5F120}" type="presParOf" srcId="{A05E0784-DF7C-4A7C-8C99-ADA34B114547}" destId="{93347124-32EF-4E11-A85A-9676958E1395}" srcOrd="1" destOrd="0" presId="urn:microsoft.com/office/officeart/2008/layout/LinedList"/>
    <dgm:cxn modelId="{15890D02-A337-4C56-89F8-29BE2EC006CF}" type="presParOf" srcId="{93347124-32EF-4E11-A85A-9676958E1395}" destId="{62CC4931-45C8-4568-B93D-859BD1327FCE}" srcOrd="0" destOrd="0" presId="urn:microsoft.com/office/officeart/2008/layout/LinedList"/>
    <dgm:cxn modelId="{A7337D4E-DC6E-4CF6-8D8E-04C9B8664F21}" type="presParOf" srcId="{93347124-32EF-4E11-A85A-9676958E1395}" destId="{48F76CAD-5333-464C-BE14-EBE54BAF937B}" srcOrd="1" destOrd="0" presId="urn:microsoft.com/office/officeart/2008/layout/LinedList"/>
    <dgm:cxn modelId="{679C7516-3E2E-40D2-8948-119340440494}" type="presParOf" srcId="{A05E0784-DF7C-4A7C-8C99-ADA34B114547}" destId="{E11A5873-C8AE-436D-953E-C7888E05B14C}" srcOrd="2" destOrd="0" presId="urn:microsoft.com/office/officeart/2008/layout/LinedList"/>
    <dgm:cxn modelId="{D44D4D8E-CFDE-48D5-8B9D-56EA1DA6662A}" type="presParOf" srcId="{A05E0784-DF7C-4A7C-8C99-ADA34B114547}" destId="{A153B735-7CEF-416F-AEC5-4C74C1F9F6B9}" srcOrd="3" destOrd="0" presId="urn:microsoft.com/office/officeart/2008/layout/LinedList"/>
    <dgm:cxn modelId="{093FCA9B-A0B1-4228-9029-2F5656036460}" type="presParOf" srcId="{A153B735-7CEF-416F-AEC5-4C74C1F9F6B9}" destId="{6F975D46-D8D0-443A-A3AA-0179B0227A3E}" srcOrd="0" destOrd="0" presId="urn:microsoft.com/office/officeart/2008/layout/LinedList"/>
    <dgm:cxn modelId="{8E733761-DD80-4721-B7EF-DAD3E9F7B61A}" type="presParOf" srcId="{A153B735-7CEF-416F-AEC5-4C74C1F9F6B9}" destId="{FEE732B3-A2B5-488E-8804-E584195F0DC4}" srcOrd="1" destOrd="0" presId="urn:microsoft.com/office/officeart/2008/layout/LinedList"/>
    <dgm:cxn modelId="{197C23C7-EDB0-45F5-8053-7AB106EA75BC}" type="presParOf" srcId="{A05E0784-DF7C-4A7C-8C99-ADA34B114547}" destId="{A3610656-9671-4138-A912-A41476AF382B}" srcOrd="4" destOrd="0" presId="urn:microsoft.com/office/officeart/2008/layout/LinedList"/>
    <dgm:cxn modelId="{2C390211-E4D6-4D19-8210-C1E870F45541}" type="presParOf" srcId="{A05E0784-DF7C-4A7C-8C99-ADA34B114547}" destId="{4D428CA6-EAD0-403E-BD12-1B702877A954}" srcOrd="5" destOrd="0" presId="urn:microsoft.com/office/officeart/2008/layout/LinedList"/>
    <dgm:cxn modelId="{4691A455-7E7B-4B60-AF82-987A5093C558}" type="presParOf" srcId="{4D428CA6-EAD0-403E-BD12-1B702877A954}" destId="{5B831273-751F-482B-A495-7FC47A4D7980}" srcOrd="0" destOrd="0" presId="urn:microsoft.com/office/officeart/2008/layout/LinedList"/>
    <dgm:cxn modelId="{EFDB0D05-5E91-4EC3-8878-FF23A26E2987}" type="presParOf" srcId="{4D428CA6-EAD0-403E-BD12-1B702877A954}" destId="{57F4253A-8F40-45DB-A8B5-BC23751AE4CD}" srcOrd="1" destOrd="0" presId="urn:microsoft.com/office/officeart/2008/layout/LinedList"/>
    <dgm:cxn modelId="{2096A853-9395-4321-B53F-3416D656E880}" type="presParOf" srcId="{A05E0784-DF7C-4A7C-8C99-ADA34B114547}" destId="{1AC22360-5297-4CF3-9A9A-437DDFDDD309}" srcOrd="6" destOrd="0" presId="urn:microsoft.com/office/officeart/2008/layout/LinedList"/>
    <dgm:cxn modelId="{AE6977ED-7315-4374-A51B-7D674FA1BA2A}" type="presParOf" srcId="{A05E0784-DF7C-4A7C-8C99-ADA34B114547}" destId="{90FF4101-CFA3-40BA-991D-C601878C5B4A}" srcOrd="7" destOrd="0" presId="urn:microsoft.com/office/officeart/2008/layout/LinedList"/>
    <dgm:cxn modelId="{ED7AFEA4-797E-4783-968C-D2083E7F542C}" type="presParOf" srcId="{90FF4101-CFA3-40BA-991D-C601878C5B4A}" destId="{E81B778E-7569-44EF-B0E9-42F65364A046}" srcOrd="0" destOrd="0" presId="urn:microsoft.com/office/officeart/2008/layout/LinedList"/>
    <dgm:cxn modelId="{DA1DD31B-754D-4406-8208-4A7AB57D14E8}" type="presParOf" srcId="{90FF4101-CFA3-40BA-991D-C601878C5B4A}" destId="{8EC620AB-5BA8-4E6F-9064-269BAA20290F}" srcOrd="1" destOrd="0" presId="urn:microsoft.com/office/officeart/2008/layout/LinedList"/>
    <dgm:cxn modelId="{CEF1C669-20E7-48F0-8909-849E17A41C7C}" type="presParOf" srcId="{A05E0784-DF7C-4A7C-8C99-ADA34B114547}" destId="{685D5292-2E2F-4937-A552-53B5094ABA30}" srcOrd="8" destOrd="0" presId="urn:microsoft.com/office/officeart/2008/layout/LinedList"/>
    <dgm:cxn modelId="{185791DE-91F9-4561-9187-48E968193EE4}" type="presParOf" srcId="{A05E0784-DF7C-4A7C-8C99-ADA34B114547}" destId="{1F835DC7-E29E-4D11-AD05-682CA648734E}" srcOrd="9" destOrd="0" presId="urn:microsoft.com/office/officeart/2008/layout/LinedList"/>
    <dgm:cxn modelId="{F7E45C17-B61D-40D1-A92E-197B5648AFED}" type="presParOf" srcId="{1F835DC7-E29E-4D11-AD05-682CA648734E}" destId="{E1266E97-DA3B-4CBF-8C5F-4BB299B685F9}" srcOrd="0" destOrd="0" presId="urn:microsoft.com/office/officeart/2008/layout/LinedList"/>
    <dgm:cxn modelId="{C0847D6F-2F73-49C8-BE1B-F5EE776251C9}" type="presParOf" srcId="{1F835DC7-E29E-4D11-AD05-682CA648734E}" destId="{D63735B9-0DE8-4E72-A360-A8D839FDB199}" srcOrd="1" destOrd="0" presId="urn:microsoft.com/office/officeart/2008/layout/LinedList"/>
    <dgm:cxn modelId="{FF5F1525-38E4-4297-8B63-2CB5965B5CD4}" type="presParOf" srcId="{A05E0784-DF7C-4A7C-8C99-ADA34B114547}" destId="{14E9703C-19F8-45CA-987A-0D62CCF703C1}" srcOrd="10" destOrd="0" presId="urn:microsoft.com/office/officeart/2008/layout/LinedList"/>
    <dgm:cxn modelId="{02D3FAF2-58D4-4A5C-A3B5-989D0FFA0B11}" type="presParOf" srcId="{A05E0784-DF7C-4A7C-8C99-ADA34B114547}" destId="{44DAFC61-0159-4768-94CC-EFCC93ABB488}" srcOrd="11" destOrd="0" presId="urn:microsoft.com/office/officeart/2008/layout/LinedList"/>
    <dgm:cxn modelId="{734A2937-4AC9-4AE2-A604-2691C9BA803E}" type="presParOf" srcId="{44DAFC61-0159-4768-94CC-EFCC93ABB488}" destId="{D9CA7B9B-5330-4C34-A0E3-35862D006558}" srcOrd="0" destOrd="0" presId="urn:microsoft.com/office/officeart/2008/layout/LinedList"/>
    <dgm:cxn modelId="{C6A16C9E-0447-42EA-A550-7772FBA235E6}" type="presParOf" srcId="{44DAFC61-0159-4768-94CC-EFCC93ABB488}" destId="{B7C470F5-EA56-48B2-BE53-4701C4B4C3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1834B-33F3-4D08-869E-5523D7327B3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4931-45C8-4568-B93D-859BD1327FC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Einführung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E11A5873-C8AE-436D-953E-C7888E05B14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75D46-D8D0-443A-A3AA-0179B0227A3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Bedeutung von Dummy-Variablen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A3610656-9671-4138-A912-A41476AF382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31273-751F-482B-A495-7FC47A4D798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Notwendigkeit der „ Dummifizierung“</a:t>
          </a:r>
          <a:endParaRPr lang="en-US" sz="3300" kern="1200"/>
        </a:p>
      </dsp:txBody>
      <dsp:txXfrm>
        <a:off x="0" y="1451154"/>
        <a:ext cx="10515600" cy="724514"/>
      </dsp:txXfrm>
    </dsp:sp>
    <dsp:sp modelId="{1AC22360-5297-4CF3-9A9A-437DDFDDD30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778E-7569-44EF-B0E9-42F65364A04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Interpretation der geschätzten Koeffizienten</a:t>
          </a:r>
          <a:endParaRPr lang="en-US" sz="3300" kern="1200"/>
        </a:p>
      </dsp:txBody>
      <dsp:txXfrm>
        <a:off x="0" y="2175669"/>
        <a:ext cx="10515600" cy="724514"/>
      </dsp:txXfrm>
    </dsp:sp>
    <dsp:sp modelId="{685D5292-2E2F-4937-A552-53B5094ABA3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6E97-DA3B-4CBF-8C5F-4BB299B685F9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Besispiel: Analyse eines Immobiliendatensatzes</a:t>
          </a:r>
          <a:endParaRPr lang="en-US" sz="3300" kern="1200"/>
        </a:p>
      </dsp:txBody>
      <dsp:txXfrm>
        <a:off x="0" y="2900183"/>
        <a:ext cx="10515600" cy="724514"/>
      </dsp:txXfrm>
    </dsp:sp>
    <dsp:sp modelId="{14E9703C-19F8-45CA-987A-0D62CCF703C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A7B9B-5330-4C34-A0E3-35862D00655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Fazit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1F83-F53F-419D-96A8-8F03C22CB86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B382-6F64-46E5-A81C-B100F9CD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F21-A225-902E-4472-B2D9B874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860F-20D9-2E79-9AFE-6B8F06F3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3DFA-2E4F-99B1-B4E1-1FFA769B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CA4B-D939-90D7-E6F0-E153976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CAC1-ADD7-301C-1480-B5E435C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9A7-6B98-1EC8-F0E3-B67A315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C0865-60B4-83C1-6EA2-658DA0C6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29A-1D07-DD44-3164-AFF26E6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18C0-1BEE-DBC4-8E03-4AF158E6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1C7F-2B81-7013-774D-F1BED45D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5A1C-8959-3D83-FEBB-CAFC2203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9CAB-3759-B6B1-D5C5-14333CEF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26E7-1E76-B61A-43B0-4CA58AD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3990-AB51-3743-B38B-3B06202B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DFC5-6889-36F2-DADA-300EE3B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1A0-C835-6AC2-19B4-635CF20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7F4-9ABE-C7DB-15B3-93B925A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9507-4D7B-4910-4090-45BD386F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A4FA-3335-8664-0001-8771EA2A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336F-85EC-52E6-126E-0AF7C2C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8B3-CAD7-9DD8-36AB-5A6D0A91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6028-E63B-A272-2DEB-1BD3202A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8E28-A2CF-46F1-E3B1-39A71EE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DEE1-AB5A-C71E-C5D0-A42BBA59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6A5E-5F74-8DAE-B01A-873E329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8844-0D76-4C5B-5C1F-064F0587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46C5-6FAD-CFF3-708A-104553164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43B3-2B4B-9E08-4971-79A70E07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EB3AA-C282-FD38-2573-CD216BB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D762-49D2-E023-B94B-C57C01F3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2757-BB2C-D7C2-6991-09B38C9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91E9-66B5-E18B-5F8C-92B1269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BC69-9B61-FD55-C5A1-F9FB286C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21FF-542A-4C7B-14F9-09133E80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5E68C-1370-1372-9E68-9AB1F24E0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647D8-4D35-B0F6-1D41-10D2E0D3E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5618F-0D3E-0989-5918-C3FC24A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45733-0149-3B59-1DFF-67637F6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9C49C-8968-2DAE-99CA-9BE24123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BCF-8079-714B-2AD0-8AFAC287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25EAD-A098-04BD-7FE6-44869BC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7016-8579-7F39-EAC6-3CAACC73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955D-8403-8ADD-1102-81C5AA46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6A967-117D-2C6D-4F04-D1CEF503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E0A4D-44D9-95EC-91BA-08F2E3B5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F09B-D004-8DB7-2365-CA65A7CF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E48-0313-517D-4C61-D1EE6974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8BF7-E660-1887-8C12-5138316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1F7D-ACB1-A0D4-191B-C58E4838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41CA-BFAB-BAC5-A44F-906184D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3950F-70CF-6B47-38E8-CD5C68E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128E2-81CC-40C1-F12C-152888C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816-DAF2-8BD3-59C8-F7DE556F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F9B17-6195-D88E-2455-024A2F778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690A0-83CF-09A0-9A2F-71B00C3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5E20-AC85-AA1C-DD2E-DEE5E6DC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9F71-9577-3155-344E-8452CC60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4776-741D-C919-3DE0-7771D87C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F29FB-9DF4-6B10-6E60-BDD8D603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E7B3-D9C4-4E71-64F2-4896BC3B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AAE4-EB23-FF16-52D0-65CB1C130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82A68-D1F1-41E5-A6C8-44986952B52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7E27-AC30-EAA0-2C88-C8A3AF28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3123-EFF0-8064-C6DA-7E03E1BA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eXLgross/Stats2_project_PP" TargetMode="External"/><Relationship Id="rId2" Type="http://schemas.openxmlformats.org/officeDocument/2006/relationships/hyperlink" Target="https://doi.org/10.1007/978-3-030-17554-2_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for a university&#10;&#10;Description automatically generated">
            <a:extLst>
              <a:ext uri="{FF2B5EF4-FFF2-40B4-BE49-F238E27FC236}">
                <a16:creationId xmlns:a16="http://schemas.microsoft.com/office/drawing/2014/main" id="{3A06FB1D-87F2-3538-001B-19EA4B64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44" y="821203"/>
            <a:ext cx="4448175" cy="200480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4D226-ABAD-4CA8-2A99-B8856E0F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43" y="987686"/>
            <a:ext cx="5257801" cy="2308324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Kategoriale</a:t>
            </a:r>
            <a:r>
              <a:rPr lang="en-US" sz="72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Variablen</a:t>
            </a:r>
            <a:endParaRPr lang="en-US" sz="7200" kern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01E8-D21F-CB3A-A4CB-00C52178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84" y="421460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Hannah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Karow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Arun Pakhrin (1356757)</a:t>
            </a:r>
          </a:p>
          <a:p>
            <a:pPr algn="l"/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Lemy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607E2-9220-4C5E-B57C-A6F618FFCB96}"/>
              </a:ext>
            </a:extLst>
          </p:cNvPr>
          <p:cNvSpPr txBox="1"/>
          <p:nvPr/>
        </p:nvSpPr>
        <p:spPr>
          <a:xfrm>
            <a:off x="716743" y="3516537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STATISTIK II WS 2023/24</a:t>
            </a:r>
          </a:p>
        </p:txBody>
      </p:sp>
    </p:spTree>
    <p:extLst>
      <p:ext uri="{BB962C8B-B14F-4D97-AF65-F5344CB8AC3E}">
        <p14:creationId xmlns:p14="http://schemas.microsoft.com/office/powerpoint/2010/main" val="304561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0E72C6D-F557-1FC4-03C2-C4C7D0E3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31" y="837774"/>
            <a:ext cx="7731760" cy="492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E9BB99-F0B2-EBF7-7D6E-1A032B56FB5E}"/>
              </a:ext>
            </a:extLst>
          </p:cNvPr>
          <p:cNvSpPr txBox="1"/>
          <p:nvPr/>
        </p:nvSpPr>
        <p:spPr>
          <a:xfrm>
            <a:off x="594094" y="2178766"/>
            <a:ext cx="2045724" cy="19665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Achsenabschnitt-Dummies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848F6C88-7ED4-5D11-2599-4C3221FEA4BB}"/>
              </a:ext>
            </a:extLst>
          </p:cNvPr>
          <p:cNvSpPr/>
          <p:nvPr/>
        </p:nvSpPr>
        <p:spPr>
          <a:xfrm>
            <a:off x="-47297" y="-331075"/>
            <a:ext cx="2472055" cy="2178766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5423BCD5-1396-9FAA-4F36-0509E4C048AD}"/>
              </a:ext>
            </a:extLst>
          </p:cNvPr>
          <p:cNvSpPr/>
          <p:nvPr/>
        </p:nvSpPr>
        <p:spPr>
          <a:xfrm>
            <a:off x="10068560" y="5354319"/>
            <a:ext cx="2128981" cy="1656079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5B06F-6406-63DF-F187-DB0BC09696E4}"/>
                  </a:ext>
                </a:extLst>
              </p:cNvPr>
              <p:cNvSpPr txBox="1"/>
              <p:nvPr/>
            </p:nvSpPr>
            <p:spPr>
              <a:xfrm>
                <a:off x="1710909" y="4284089"/>
                <a:ext cx="455230" cy="384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5B06F-6406-63DF-F187-DB0BC096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09" y="4284089"/>
                <a:ext cx="455230" cy="384529"/>
              </a:xfrm>
              <a:prstGeom prst="rect">
                <a:avLst/>
              </a:prstGeom>
              <a:blipFill>
                <a:blip r:embed="rId3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0B7116-469C-60FC-1325-24BF3937A45D}"/>
                  </a:ext>
                </a:extLst>
              </p:cNvPr>
              <p:cNvSpPr txBox="1"/>
              <p:nvPr/>
            </p:nvSpPr>
            <p:spPr>
              <a:xfrm>
                <a:off x="1221827" y="4970368"/>
                <a:ext cx="1609651" cy="38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0B7116-469C-60FC-1325-24BF3937A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27" y="4970368"/>
                <a:ext cx="1609651" cy="383951"/>
              </a:xfrm>
              <a:prstGeom prst="rect">
                <a:avLst/>
              </a:prstGeom>
              <a:blipFill>
                <a:blip r:embed="rId4"/>
                <a:stretch>
                  <a:fillRect t="-3175" r="-17803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351C4-5E68-82AD-1051-542A704D90AB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2166139" y="4476354"/>
            <a:ext cx="1680647" cy="127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5CF21-474D-B5D6-9D17-FAD3F8EC809C}"/>
              </a:ext>
            </a:extLst>
          </p:cNvPr>
          <p:cNvCxnSpPr/>
          <p:nvPr/>
        </p:nvCxnSpPr>
        <p:spPr>
          <a:xfrm flipH="1">
            <a:off x="2546131" y="4863662"/>
            <a:ext cx="1300655" cy="236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E91881B-6CFF-F2C1-3468-D57962B6C07A}"/>
              </a:ext>
            </a:extLst>
          </p:cNvPr>
          <p:cNvSpPr/>
          <p:nvPr/>
        </p:nvSpPr>
        <p:spPr>
          <a:xfrm flipH="1">
            <a:off x="8994227" y="1847691"/>
            <a:ext cx="504496" cy="25700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A0C0D240-3838-79F7-557D-EBEC600FBE3E}"/>
              </a:ext>
            </a:extLst>
          </p:cNvPr>
          <p:cNvSpPr/>
          <p:nvPr/>
        </p:nvSpPr>
        <p:spPr>
          <a:xfrm flipH="1">
            <a:off x="7838088" y="2656490"/>
            <a:ext cx="517635" cy="25487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8BC62-449D-E2A3-C89D-993459978A84}"/>
              </a:ext>
            </a:extLst>
          </p:cNvPr>
          <p:cNvCxnSpPr>
            <a:cxnSpLocks/>
          </p:cNvCxnSpPr>
          <p:nvPr/>
        </p:nvCxnSpPr>
        <p:spPr>
          <a:xfrm flipV="1">
            <a:off x="8355723" y="2325414"/>
            <a:ext cx="2449941" cy="458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4CD4E8-2C53-F026-C4A5-0BFAFE05B3FD}"/>
              </a:ext>
            </a:extLst>
          </p:cNvPr>
          <p:cNvCxnSpPr>
            <a:cxnSpLocks/>
          </p:cNvCxnSpPr>
          <p:nvPr/>
        </p:nvCxnSpPr>
        <p:spPr>
          <a:xfrm>
            <a:off x="9498723" y="1985799"/>
            <a:ext cx="1306941" cy="26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85FE96-30C3-80ED-26D8-548153335D8E}"/>
                  </a:ext>
                </a:extLst>
              </p:cNvPr>
              <p:cNvSpPr txBox="1"/>
              <p:nvPr/>
            </p:nvSpPr>
            <p:spPr>
              <a:xfrm>
                <a:off x="10677810" y="2112253"/>
                <a:ext cx="597841" cy="384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85FE96-30C3-80ED-26D8-54815333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810" y="2112253"/>
                <a:ext cx="597841" cy="384529"/>
              </a:xfrm>
              <a:prstGeom prst="rect">
                <a:avLst/>
              </a:prstGeom>
              <a:blipFill>
                <a:blip r:embed="rId5"/>
                <a:stretch>
                  <a:fillRect t="-1563" r="-112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3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 animBg="1"/>
      <p:bldP spid="15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9A40A-6CB8-C9F7-D719-17173F88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B9C36-074A-3B5A-47CC-5A518E038BB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mit Dummy-Variablen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6D6EF024-2599-3F7F-E0D0-D94A6462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92303"/>
            <a:ext cx="7188199" cy="48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2F1-40D8-6A5D-E74D-D145857C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>
            <a:normAutofit/>
          </a:bodyPr>
          <a:lstStyle/>
          <a:p>
            <a:r>
              <a:rPr lang="de-DE" sz="2800" dirty="0"/>
              <a:t>Interpretation der Koeffizienten von Achsenabschnitt-Dummies bei </a:t>
            </a:r>
            <a:r>
              <a:rPr lang="de-DE" sz="2800" dirty="0" err="1"/>
              <a:t>ln</a:t>
            </a:r>
            <a:r>
              <a:rPr lang="de-DE" sz="2800" dirty="0"/>
              <a:t>(y)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F4212A-C409-8E65-6762-A9A929EC163C}"/>
                  </a:ext>
                </a:extLst>
              </p:cNvPr>
              <p:cNvSpPr txBox="1"/>
              <p:nvPr/>
            </p:nvSpPr>
            <p:spPr>
              <a:xfrm>
                <a:off x="838200" y="1284573"/>
                <a:ext cx="50548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𝑤𝑎𝑔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𝑤𝑎𝑔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=−0.0524=−5.24%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F4212A-C409-8E65-6762-A9A929EC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4573"/>
                <a:ext cx="5054819" cy="369332"/>
              </a:xfrm>
              <a:prstGeom prst="rect">
                <a:avLst/>
              </a:prstGeom>
              <a:blipFill>
                <a:blip r:embed="rId2"/>
                <a:stretch>
                  <a:fillRect t="-4762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FF8BC-40B0-517D-99FF-9C0D98772E4D}"/>
                  </a:ext>
                </a:extLst>
              </p:cNvPr>
              <p:cNvSpPr txBox="1"/>
              <p:nvPr/>
            </p:nvSpPr>
            <p:spPr>
              <a:xfrm>
                <a:off x="838200" y="1721601"/>
                <a:ext cx="7717221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Die relative log- Lohndifferenz zwischen Frauen und Männern ( ceteris paribus) beträgt </a:t>
                </a:r>
                <a14:m>
                  <m:oMath xmlns:m="http://schemas.openxmlformats.org/officeDocument/2006/math">
                    <m:r>
                      <a:rPr lang="en-US" sz="1600" i="0" smtClean="0">
                        <a:latin typeface="Cambria Math" panose="02040503050406030204" pitchFamily="18" charset="0"/>
                      </a:rPr>
                      <m:t>−5.24%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FF8BC-40B0-517D-99FF-9C0D9877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601"/>
                <a:ext cx="7717221" cy="584775"/>
              </a:xfrm>
              <a:prstGeom prst="rect">
                <a:avLst/>
              </a:prstGeom>
              <a:blipFill>
                <a:blip r:embed="rId3"/>
                <a:stretch>
                  <a:fillRect l="-394" t="-2020" r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1189F-7CC5-ADB5-EC6E-1E9942A2C389}"/>
                  </a:ext>
                </a:extLst>
              </p:cNvPr>
              <p:cNvSpPr txBox="1"/>
              <p:nvPr/>
            </p:nvSpPr>
            <p:spPr>
              <a:xfrm>
                <a:off x="838200" y="2389392"/>
                <a:ext cx="5943600" cy="1111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𝑤𝑎𝑔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𝑤𝑎𝑔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0524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⟺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𝑤𝑎𝑔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𝑤𝑎𝑔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948</m:t>
                    </m:r>
                  </m:oMath>
                </a14:m>
                <a:r>
                  <a:rPr lang="de-DE" b="0" i="0" dirty="0">
                    <a:latin typeface="Cambria Math" panose="02040503050406030204" pitchFamily="18" charset="0"/>
                  </a:rPr>
                  <a:t>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1−0.9489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−0.051=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1189F-7CC5-ADB5-EC6E-1E9942A2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9392"/>
                <a:ext cx="5943600" cy="1111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2F4FBE-6C0F-72E4-153D-D1D83DEF3E51}"/>
              </a:ext>
            </a:extLst>
          </p:cNvPr>
          <p:cNvSpPr txBox="1"/>
          <p:nvPr/>
        </p:nvSpPr>
        <p:spPr>
          <a:xfrm>
            <a:off x="838200" y="3570901"/>
            <a:ext cx="93745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/>
              <a:t>Der Lohn der Frauen liegt im Durchschnitt -5.1% unter dem Lohn der Männer (sog. „Gender Wage Gap“), unter Konstanthaltung der anderen Faktoren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1D79B4-7F9D-76E1-1BFA-0CCF7C3773F0}"/>
                  </a:ext>
                </a:extLst>
              </p:cNvPr>
              <p:cNvSpPr txBox="1"/>
              <p:nvPr/>
            </p:nvSpPr>
            <p:spPr>
              <a:xfrm>
                <a:off x="3147472" y="4467493"/>
                <a:ext cx="2057119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</m:acc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1D79B4-7F9D-76E1-1BFA-0CCF7C37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72" y="4467493"/>
                <a:ext cx="205711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1249552-5B23-2B69-B0CE-9B7B43FBD059}"/>
              </a:ext>
            </a:extLst>
          </p:cNvPr>
          <p:cNvSpPr txBox="1"/>
          <p:nvPr/>
        </p:nvSpPr>
        <p:spPr>
          <a:xfrm>
            <a:off x="838200" y="4311456"/>
            <a:ext cx="193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Oder diese Formel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2BE099-E232-4375-43D6-F6339D4F289C}"/>
                  </a:ext>
                </a:extLst>
              </p:cNvPr>
              <p:cNvSpPr txBox="1"/>
              <p:nvPr/>
            </p:nvSpPr>
            <p:spPr>
              <a:xfrm>
                <a:off x="938049" y="5044542"/>
                <a:ext cx="7299434" cy="3724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−0.0524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100⋅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0.9486−1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100⋅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−0.0514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−5.14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2BE099-E232-4375-43D6-F6339D4F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" y="5044542"/>
                <a:ext cx="7299434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3DE84337-9496-3EFC-31E1-D9F6FB5DF9AB}"/>
              </a:ext>
            </a:extLst>
          </p:cNvPr>
          <p:cNvSpPr/>
          <p:nvPr/>
        </p:nvSpPr>
        <p:spPr>
          <a:xfrm rot="16200000">
            <a:off x="3090710" y="4528704"/>
            <a:ext cx="171802" cy="3779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/>
      <p:bldP spid="12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A4A6-B55D-7A61-FF61-A1F6F7C6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184" y="34742"/>
            <a:ext cx="9144000" cy="81450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Regressionmodell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6C819-1A37-5C53-7F63-DABCA36F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650" y="888154"/>
            <a:ext cx="6705600" cy="379758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Fall 1: Dichotome unabhängig Variablen (Fortsetzung I)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A1005-AB99-9DE1-2E8B-CB53AC117D4E}"/>
              </a:ext>
            </a:extLst>
          </p:cNvPr>
          <p:cNvSpPr txBox="1"/>
          <p:nvPr/>
        </p:nvSpPr>
        <p:spPr>
          <a:xfrm>
            <a:off x="1449184" y="1310399"/>
            <a:ext cx="312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Dichotom: Zwei Merkmale (0 oder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Unabhängige Variablen: Feste Werte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A5FF4-F6DB-ED53-64B6-56239B736269}"/>
              </a:ext>
            </a:extLst>
          </p:cNvPr>
          <p:cNvSpPr txBox="1"/>
          <p:nvPr/>
        </p:nvSpPr>
        <p:spPr>
          <a:xfrm>
            <a:off x="1449184" y="1772064"/>
            <a:ext cx="4416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Hypothesentest mit kategorialen Variablen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C1CA-AB18-127E-8B9A-085DF021B97A}"/>
              </a:ext>
            </a:extLst>
          </p:cNvPr>
          <p:cNvSpPr txBox="1"/>
          <p:nvPr/>
        </p:nvSpPr>
        <p:spPr>
          <a:xfrm>
            <a:off x="1449183" y="2173779"/>
            <a:ext cx="52821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Hypothesentest, ob das Geschlecht einen Einfluss auf das Gehalt hat (positiv oder negativ):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3A7B7-8458-9EDE-C68A-51F2D8B49D02}"/>
              </a:ext>
            </a:extLst>
          </p:cNvPr>
          <p:cNvSpPr txBox="1"/>
          <p:nvPr/>
        </p:nvSpPr>
        <p:spPr>
          <a:xfrm>
            <a:off x="1449183" y="2721457"/>
            <a:ext cx="50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Einfluss des Geschlechts auf das Gehalt: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D4F42-7A16-084F-78F4-93C1C0F9B947}"/>
              </a:ext>
            </a:extLst>
          </p:cNvPr>
          <p:cNvSpPr txBox="1"/>
          <p:nvPr/>
        </p:nvSpPr>
        <p:spPr>
          <a:xfrm>
            <a:off x="1449183" y="3045422"/>
            <a:ext cx="498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einen Einfluss des Geschlechts auf das Gehalt: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9B662-918E-F79F-C076-3C79884EC551}"/>
              </a:ext>
            </a:extLst>
          </p:cNvPr>
          <p:cNvSpPr txBox="1"/>
          <p:nvPr/>
        </p:nvSpPr>
        <p:spPr>
          <a:xfrm>
            <a:off x="1449182" y="3447288"/>
            <a:ext cx="52821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</a:t>
            </a:r>
            <a:r>
              <a:rPr lang="de-DE" sz="1600"/>
              <a:t>, ob </a:t>
            </a:r>
            <a:r>
              <a:rPr lang="de-DE" sz="1600" dirty="0"/>
              <a:t>Männer ein höheres Gehalt als Frauen haben: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8DD35-1309-A5BF-297A-32F593BF0CD5}"/>
              </a:ext>
            </a:extLst>
          </p:cNvPr>
          <p:cNvSpPr txBox="1"/>
          <p:nvPr/>
        </p:nvSpPr>
        <p:spPr>
          <a:xfrm>
            <a:off x="1449182" y="4010301"/>
            <a:ext cx="540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Unterschied oder Männer verdienen nicht mehr als Frauen: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606-6C3C-08FD-1BB5-CD728BC538DF}"/>
              </a:ext>
            </a:extLst>
          </p:cNvPr>
          <p:cNvSpPr txBox="1"/>
          <p:nvPr/>
        </p:nvSpPr>
        <p:spPr>
          <a:xfrm>
            <a:off x="1449182" y="4499064"/>
            <a:ext cx="486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Frauen verdienen weniger als Männer: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0719A-5A1E-7B8B-2BB0-3BE52A14F3D9}"/>
              </a:ext>
            </a:extLst>
          </p:cNvPr>
          <p:cNvSpPr txBox="1"/>
          <p:nvPr/>
        </p:nvSpPr>
        <p:spPr>
          <a:xfrm>
            <a:off x="1449182" y="4926970"/>
            <a:ext cx="51948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Hypothesentest, ob Männer ein niedriges Gehalt als Frauen haben: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2D11C-C704-BC3C-32F1-D903BBDD5FA2}"/>
              </a:ext>
            </a:extLst>
          </p:cNvPr>
          <p:cNvSpPr txBox="1"/>
          <p:nvPr/>
        </p:nvSpPr>
        <p:spPr>
          <a:xfrm>
            <a:off x="1449182" y="5572368"/>
            <a:ext cx="486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Unterschied oder Männer verdienen nicht weniger als Frauen: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17E5-8439-E371-0665-ABDA90CAE026}"/>
              </a:ext>
            </a:extLst>
          </p:cNvPr>
          <p:cNvSpPr txBox="1"/>
          <p:nvPr/>
        </p:nvSpPr>
        <p:spPr>
          <a:xfrm>
            <a:off x="1449182" y="6095588"/>
            <a:ext cx="472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Männer verdienen weniger als Frauen: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F85F68-F336-4981-ACB2-A5D2203E88ED}"/>
              </a:ext>
            </a:extLst>
          </p:cNvPr>
          <p:cNvSpPr/>
          <p:nvPr/>
        </p:nvSpPr>
        <p:spPr>
          <a:xfrm>
            <a:off x="678297" y="2253013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A5F858-4F87-7976-B6C6-EA7899E06922}"/>
              </a:ext>
            </a:extLst>
          </p:cNvPr>
          <p:cNvSpPr/>
          <p:nvPr/>
        </p:nvSpPr>
        <p:spPr>
          <a:xfrm>
            <a:off x="678297" y="3512425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E226FCB-F752-E518-C765-D594BCEAEB0E}"/>
              </a:ext>
            </a:extLst>
          </p:cNvPr>
          <p:cNvSpPr/>
          <p:nvPr/>
        </p:nvSpPr>
        <p:spPr>
          <a:xfrm>
            <a:off x="678297" y="4985135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A04C0E-394F-8984-0241-AAAF87BABFDE}"/>
                  </a:ext>
                </a:extLst>
              </p:cNvPr>
              <p:cNvSpPr txBox="1"/>
              <p:nvPr/>
            </p:nvSpPr>
            <p:spPr>
              <a:xfrm>
                <a:off x="7251970" y="2714098"/>
                <a:ext cx="1206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6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A04C0E-394F-8984-0241-AAAF87BAB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70" y="2714098"/>
                <a:ext cx="1206230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04921C-7072-0085-44B5-FBE3E03E7347}"/>
              </a:ext>
            </a:extLst>
          </p:cNvPr>
          <p:cNvSpPr txBox="1"/>
          <p:nvPr/>
        </p:nvSpPr>
        <p:spPr>
          <a:xfrm>
            <a:off x="7256834" y="3042894"/>
            <a:ext cx="13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7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90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≠</a:t>
            </a:r>
            <a:r>
              <a:rPr lang="en-US" sz="1600" spc="8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DF1CB-2702-7C54-4CB5-F4004A89D2B1}"/>
              </a:ext>
            </a:extLst>
          </p:cNvPr>
          <p:cNvSpPr txBox="1"/>
          <p:nvPr/>
        </p:nvSpPr>
        <p:spPr>
          <a:xfrm>
            <a:off x="7256834" y="4102634"/>
            <a:ext cx="125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𝐻</a:t>
            </a:r>
            <a:r>
              <a:rPr lang="en-US" sz="1600" baseline="-14957" dirty="0">
                <a:latin typeface="Cambria Math"/>
                <a:cs typeface="Cambria Math"/>
              </a:rPr>
              <a:t>0</a:t>
            </a:r>
            <a:r>
              <a:rPr lang="en-US" sz="1600" dirty="0">
                <a:latin typeface="Cambria Math"/>
                <a:cs typeface="Cambria Math"/>
              </a:rPr>
              <a:t>:</a:t>
            </a:r>
            <a:r>
              <a:rPr lang="en-US" sz="1600" spc="28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60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≤</a:t>
            </a:r>
            <a:r>
              <a:rPr lang="en-US" sz="1600" spc="8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DC436-2FE3-F95B-184C-157273167AB3}"/>
              </a:ext>
            </a:extLst>
          </p:cNvPr>
          <p:cNvSpPr txBox="1"/>
          <p:nvPr/>
        </p:nvSpPr>
        <p:spPr>
          <a:xfrm>
            <a:off x="7258454" y="4532116"/>
            <a:ext cx="115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95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82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&gt;</a:t>
            </a:r>
            <a:r>
              <a:rPr lang="en-US" sz="1600" spc="10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3DC61-DEA1-22DF-54B8-858623C41B32}"/>
              </a:ext>
            </a:extLst>
          </p:cNvPr>
          <p:cNvSpPr txBox="1"/>
          <p:nvPr/>
        </p:nvSpPr>
        <p:spPr>
          <a:xfrm>
            <a:off x="7258454" y="5757034"/>
            <a:ext cx="143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𝐻</a:t>
            </a:r>
            <a:r>
              <a:rPr lang="en-US" sz="1600" baseline="-14957" dirty="0">
                <a:latin typeface="Cambria Math"/>
                <a:cs typeface="Cambria Math"/>
              </a:rPr>
              <a:t>0</a:t>
            </a:r>
            <a:r>
              <a:rPr lang="en-US" sz="1600" dirty="0">
                <a:latin typeface="Cambria Math"/>
                <a:cs typeface="Cambria Math"/>
              </a:rPr>
              <a:t>:</a:t>
            </a:r>
            <a:r>
              <a:rPr lang="en-US" sz="1600" spc="265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75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≥</a:t>
            </a:r>
            <a:r>
              <a:rPr lang="en-US" sz="1600" spc="7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4ECF5-0BC3-1B3C-DE31-171EF9FC9638}"/>
              </a:ext>
            </a:extLst>
          </p:cNvPr>
          <p:cNvSpPr txBox="1"/>
          <p:nvPr/>
        </p:nvSpPr>
        <p:spPr>
          <a:xfrm>
            <a:off x="7258454" y="6210290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7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82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&lt;</a:t>
            </a:r>
            <a:r>
              <a:rPr lang="en-US" sz="1600" spc="8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E5EACB-F184-0B6C-C814-8F6802DC76FB}"/>
                  </a:ext>
                </a:extLst>
              </p:cNvPr>
              <p:cNvSpPr txBox="1"/>
              <p:nvPr/>
            </p:nvSpPr>
            <p:spPr>
              <a:xfrm>
                <a:off x="8916418" y="3429000"/>
                <a:ext cx="2597285" cy="13169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Mit der t-Verteilung lösbar: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1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1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de-DE" sz="1800" b="1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de-DE" sz="1800" b="1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1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𝛃</m:t>
                                      </m:r>
                                    </m:e>
                                    <m:sub>
                                      <m:r>
                                        <a:rPr lang="de-DE" sz="1800" b="1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E5EACB-F184-0B6C-C814-8F6802DC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18" y="3429000"/>
                <a:ext cx="2597285" cy="1316964"/>
              </a:xfrm>
              <a:prstGeom prst="rect">
                <a:avLst/>
              </a:prstGeom>
              <a:blipFill>
                <a:blip r:embed="rId3"/>
                <a:stretch>
                  <a:fillRect l="-1865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67">
            <a:extLst>
              <a:ext uri="{FF2B5EF4-FFF2-40B4-BE49-F238E27FC236}">
                <a16:creationId xmlns:a16="http://schemas.microsoft.com/office/drawing/2014/main" id="{FA4A3AD2-21C3-E6F5-8FAF-048647185DB9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68">
            <a:extLst>
              <a:ext uri="{FF2B5EF4-FFF2-40B4-BE49-F238E27FC236}">
                <a16:creationId xmlns:a16="http://schemas.microsoft.com/office/drawing/2014/main" id="{3F9C527A-774E-B741-23E3-63CBDCE7FDD8}"/>
              </a:ext>
            </a:extLst>
          </p:cNvPr>
          <p:cNvSpPr/>
          <p:nvPr/>
        </p:nvSpPr>
        <p:spPr>
          <a:xfrm>
            <a:off x="10367531" y="5206180"/>
            <a:ext cx="1824989" cy="1652270"/>
          </a:xfrm>
          <a:custGeom>
            <a:avLst/>
            <a:gdLst/>
            <a:ahLst/>
            <a:cxnLst/>
            <a:rect l="l" t="t" r="r" b="b"/>
            <a:pathLst>
              <a:path w="1824990" h="1652270">
                <a:moveTo>
                  <a:pt x="1824468" y="0"/>
                </a:moveTo>
                <a:lnTo>
                  <a:pt x="1751235" y="17808"/>
                </a:lnTo>
                <a:lnTo>
                  <a:pt x="1705701" y="30083"/>
                </a:lnTo>
                <a:lnTo>
                  <a:pt x="1660523" y="43141"/>
                </a:lnTo>
                <a:lnTo>
                  <a:pt x="1615708" y="56973"/>
                </a:lnTo>
                <a:lnTo>
                  <a:pt x="1571266" y="71571"/>
                </a:lnTo>
                <a:lnTo>
                  <a:pt x="1527206" y="86927"/>
                </a:lnTo>
                <a:lnTo>
                  <a:pt x="1483536" y="103032"/>
                </a:lnTo>
                <a:lnTo>
                  <a:pt x="1440266" y="119878"/>
                </a:lnTo>
                <a:lnTo>
                  <a:pt x="1397403" y="137457"/>
                </a:lnTo>
                <a:lnTo>
                  <a:pt x="1354956" y="155761"/>
                </a:lnTo>
                <a:lnTo>
                  <a:pt x="1312935" y="174781"/>
                </a:lnTo>
                <a:lnTo>
                  <a:pt x="1271348" y="194509"/>
                </a:lnTo>
                <a:lnTo>
                  <a:pt x="1230204" y="214937"/>
                </a:lnTo>
                <a:lnTo>
                  <a:pt x="1189512" y="236056"/>
                </a:lnTo>
                <a:lnTo>
                  <a:pt x="1149280" y="257859"/>
                </a:lnTo>
                <a:lnTo>
                  <a:pt x="1109517" y="280336"/>
                </a:lnTo>
                <a:lnTo>
                  <a:pt x="1070232" y="303480"/>
                </a:lnTo>
                <a:lnTo>
                  <a:pt x="1031433" y="327283"/>
                </a:lnTo>
                <a:lnTo>
                  <a:pt x="993130" y="351736"/>
                </a:lnTo>
                <a:lnTo>
                  <a:pt x="955332" y="376830"/>
                </a:lnTo>
                <a:lnTo>
                  <a:pt x="918046" y="402558"/>
                </a:lnTo>
                <a:lnTo>
                  <a:pt x="881281" y="428912"/>
                </a:lnTo>
                <a:lnTo>
                  <a:pt x="845047" y="455882"/>
                </a:lnTo>
                <a:lnTo>
                  <a:pt x="809353" y="483462"/>
                </a:lnTo>
                <a:lnTo>
                  <a:pt x="774206" y="511642"/>
                </a:lnTo>
                <a:lnTo>
                  <a:pt x="739616" y="540414"/>
                </a:lnTo>
                <a:lnTo>
                  <a:pt x="705591" y="569770"/>
                </a:lnTo>
                <a:lnTo>
                  <a:pt x="672140" y="599702"/>
                </a:lnTo>
                <a:lnTo>
                  <a:pt x="639273" y="630201"/>
                </a:lnTo>
                <a:lnTo>
                  <a:pt x="606997" y="661259"/>
                </a:lnTo>
                <a:lnTo>
                  <a:pt x="575321" y="692868"/>
                </a:lnTo>
                <a:lnTo>
                  <a:pt x="544255" y="725020"/>
                </a:lnTo>
                <a:lnTo>
                  <a:pt x="513807" y="757706"/>
                </a:lnTo>
                <a:lnTo>
                  <a:pt x="483985" y="790919"/>
                </a:lnTo>
                <a:lnTo>
                  <a:pt x="454799" y="824649"/>
                </a:lnTo>
                <a:lnTo>
                  <a:pt x="426257" y="858888"/>
                </a:lnTo>
                <a:lnTo>
                  <a:pt x="398368" y="893629"/>
                </a:lnTo>
                <a:lnTo>
                  <a:pt x="371141" y="928863"/>
                </a:lnTo>
                <a:lnTo>
                  <a:pt x="344584" y="964581"/>
                </a:lnTo>
                <a:lnTo>
                  <a:pt x="318707" y="1000776"/>
                </a:lnTo>
                <a:lnTo>
                  <a:pt x="293517" y="1037439"/>
                </a:lnTo>
                <a:lnTo>
                  <a:pt x="269025" y="1074562"/>
                </a:lnTo>
                <a:lnTo>
                  <a:pt x="245237" y="1112137"/>
                </a:lnTo>
                <a:lnTo>
                  <a:pt x="222165" y="1150155"/>
                </a:lnTo>
                <a:lnTo>
                  <a:pt x="199815" y="1188608"/>
                </a:lnTo>
                <a:lnTo>
                  <a:pt x="178197" y="1227487"/>
                </a:lnTo>
                <a:lnTo>
                  <a:pt x="157319" y="1266786"/>
                </a:lnTo>
                <a:lnTo>
                  <a:pt x="137191" y="1306494"/>
                </a:lnTo>
                <a:lnTo>
                  <a:pt x="117820" y="1346605"/>
                </a:lnTo>
                <a:lnTo>
                  <a:pt x="99217" y="1387109"/>
                </a:lnTo>
                <a:lnTo>
                  <a:pt x="81389" y="1427999"/>
                </a:lnTo>
                <a:lnTo>
                  <a:pt x="64346" y="1469266"/>
                </a:lnTo>
                <a:lnTo>
                  <a:pt x="48095" y="1510902"/>
                </a:lnTo>
                <a:lnTo>
                  <a:pt x="32646" y="1552898"/>
                </a:lnTo>
                <a:lnTo>
                  <a:pt x="18008" y="1595247"/>
                </a:lnTo>
                <a:lnTo>
                  <a:pt x="4189" y="1637940"/>
                </a:lnTo>
                <a:lnTo>
                  <a:pt x="0" y="1651817"/>
                </a:lnTo>
                <a:lnTo>
                  <a:pt x="483165" y="1651817"/>
                </a:lnTo>
                <a:lnTo>
                  <a:pt x="484999" y="1647016"/>
                </a:lnTo>
                <a:lnTo>
                  <a:pt x="501956" y="1605682"/>
                </a:lnTo>
                <a:lnTo>
                  <a:pt x="519895" y="1564810"/>
                </a:lnTo>
                <a:lnTo>
                  <a:pt x="538802" y="1524414"/>
                </a:lnTo>
                <a:lnTo>
                  <a:pt x="558666" y="1484506"/>
                </a:lnTo>
                <a:lnTo>
                  <a:pt x="579471" y="1445098"/>
                </a:lnTo>
                <a:lnTo>
                  <a:pt x="601205" y="1406204"/>
                </a:lnTo>
                <a:lnTo>
                  <a:pt x="623854" y="1367835"/>
                </a:lnTo>
                <a:lnTo>
                  <a:pt x="647404" y="1330005"/>
                </a:lnTo>
                <a:lnTo>
                  <a:pt x="671843" y="1292726"/>
                </a:lnTo>
                <a:lnTo>
                  <a:pt x="697155" y="1256011"/>
                </a:lnTo>
                <a:lnTo>
                  <a:pt x="723329" y="1219872"/>
                </a:lnTo>
                <a:lnTo>
                  <a:pt x="750350" y="1184321"/>
                </a:lnTo>
                <a:lnTo>
                  <a:pt x="778205" y="1149372"/>
                </a:lnTo>
                <a:lnTo>
                  <a:pt x="806880" y="1115037"/>
                </a:lnTo>
                <a:lnTo>
                  <a:pt x="836363" y="1081329"/>
                </a:lnTo>
                <a:lnTo>
                  <a:pt x="866638" y="1048260"/>
                </a:lnTo>
                <a:lnTo>
                  <a:pt x="897694" y="1015843"/>
                </a:lnTo>
                <a:lnTo>
                  <a:pt x="929516" y="984090"/>
                </a:lnTo>
                <a:lnTo>
                  <a:pt x="962091" y="953014"/>
                </a:lnTo>
                <a:lnTo>
                  <a:pt x="995405" y="922628"/>
                </a:lnTo>
                <a:lnTo>
                  <a:pt x="1029445" y="892944"/>
                </a:lnTo>
                <a:lnTo>
                  <a:pt x="1064197" y="863975"/>
                </a:lnTo>
                <a:lnTo>
                  <a:pt x="1099648" y="835734"/>
                </a:lnTo>
                <a:lnTo>
                  <a:pt x="1135784" y="808233"/>
                </a:lnTo>
                <a:lnTo>
                  <a:pt x="1172593" y="781484"/>
                </a:lnTo>
                <a:lnTo>
                  <a:pt x="1210059" y="755500"/>
                </a:lnTo>
                <a:lnTo>
                  <a:pt x="1248170" y="730295"/>
                </a:lnTo>
                <a:lnTo>
                  <a:pt x="1286913" y="705880"/>
                </a:lnTo>
                <a:lnTo>
                  <a:pt x="1326273" y="682268"/>
                </a:lnTo>
                <a:lnTo>
                  <a:pt x="1366237" y="659472"/>
                </a:lnTo>
                <a:lnTo>
                  <a:pt x="1406793" y="637504"/>
                </a:lnTo>
                <a:lnTo>
                  <a:pt x="1447925" y="616376"/>
                </a:lnTo>
                <a:lnTo>
                  <a:pt x="1489621" y="596103"/>
                </a:lnTo>
                <a:lnTo>
                  <a:pt x="1531867" y="576695"/>
                </a:lnTo>
                <a:lnTo>
                  <a:pt x="1574650" y="558166"/>
                </a:lnTo>
                <a:lnTo>
                  <a:pt x="1617956" y="540529"/>
                </a:lnTo>
                <a:lnTo>
                  <a:pt x="1661772" y="523795"/>
                </a:lnTo>
                <a:lnTo>
                  <a:pt x="1706084" y="507978"/>
                </a:lnTo>
                <a:lnTo>
                  <a:pt x="1750879" y="493090"/>
                </a:lnTo>
                <a:lnTo>
                  <a:pt x="1796142" y="479144"/>
                </a:lnTo>
                <a:lnTo>
                  <a:pt x="1824468" y="471095"/>
                </a:lnTo>
                <a:lnTo>
                  <a:pt x="1824468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2D3961D9-04A3-B1FF-7104-FF8BAAE78612}"/>
              </a:ext>
            </a:extLst>
          </p:cNvPr>
          <p:cNvSpPr/>
          <p:nvPr/>
        </p:nvSpPr>
        <p:spPr>
          <a:xfrm>
            <a:off x="11380124" y="5865779"/>
            <a:ext cx="811876" cy="992221"/>
          </a:xfrm>
          <a:prstGeom prst="lightningBol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5463-3C20-EE5E-8D99-442CDCD5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262647"/>
            <a:ext cx="9144000" cy="971044"/>
          </a:xfrm>
        </p:spPr>
        <p:txBody>
          <a:bodyPr/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7A63-F53B-6723-C8D3-10EF7D1D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38" y="1360151"/>
            <a:ext cx="6429983" cy="7604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Fall 2: Nicht-dichotome unabhängige Variablen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B0F6-6655-648A-F3E0-35F2E4F5EEAF}"/>
              </a:ext>
            </a:extLst>
          </p:cNvPr>
          <p:cNvSpPr txBox="1"/>
          <p:nvPr/>
        </p:nvSpPr>
        <p:spPr>
          <a:xfrm>
            <a:off x="1215957" y="2120630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Beispiel: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59922-F87B-6EC7-5865-4564F4711979}"/>
              </a:ext>
            </a:extLst>
          </p:cNvPr>
          <p:cNvSpPr txBox="1"/>
          <p:nvPr/>
        </p:nvSpPr>
        <p:spPr>
          <a:xfrm>
            <a:off x="1322963" y="2489962"/>
            <a:ext cx="206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= Weiblich</a:t>
            </a:r>
          </a:p>
          <a:p>
            <a:r>
              <a:rPr lang="de-DE" dirty="0"/>
              <a:t>1 = Männlich</a:t>
            </a:r>
          </a:p>
          <a:p>
            <a:r>
              <a:rPr lang="de-DE" dirty="0"/>
              <a:t>2 = Divers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7034-2D84-E91A-E3F8-51B2DA5638EE}"/>
              </a:ext>
            </a:extLst>
          </p:cNvPr>
          <p:cNvSpPr txBox="1"/>
          <p:nvPr/>
        </p:nvSpPr>
        <p:spPr>
          <a:xfrm>
            <a:off x="3137169" y="2120630"/>
            <a:ext cx="12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Problem: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E727E-8CA2-5E4C-6961-402A99E3C190}"/>
              </a:ext>
            </a:extLst>
          </p:cNvPr>
          <p:cNvSpPr txBox="1"/>
          <p:nvPr/>
        </p:nvSpPr>
        <p:spPr>
          <a:xfrm>
            <a:off x="3385227" y="2489962"/>
            <a:ext cx="38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Regressionsmodell erlaubt nur dichotome </a:t>
            </a:r>
            <a:r>
              <a:rPr lang="de-DE" dirty="0" err="1"/>
              <a:t>Varaiblen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DBB00-9D93-577B-F329-C4CA5EC1F194}"/>
              </a:ext>
            </a:extLst>
          </p:cNvPr>
          <p:cNvSpPr txBox="1"/>
          <p:nvPr/>
        </p:nvSpPr>
        <p:spPr>
          <a:xfrm>
            <a:off x="3192509" y="3241075"/>
            <a:ext cx="1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Lösung</a:t>
            </a:r>
            <a:r>
              <a:rPr lang="de-DE" u="sng" dirty="0"/>
              <a:t>: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41F0F-7EB9-666E-B4D6-2CFF0A175943}"/>
              </a:ext>
            </a:extLst>
          </p:cNvPr>
          <p:cNvSpPr txBox="1"/>
          <p:nvPr/>
        </p:nvSpPr>
        <p:spPr>
          <a:xfrm>
            <a:off x="3385227" y="3721708"/>
            <a:ext cx="38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Dummy- Variablen.</a:t>
            </a:r>
            <a:endParaRPr lang="en-US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191DFC1-9F50-6103-BCEE-DE477B7138A5}"/>
              </a:ext>
            </a:extLst>
          </p:cNvPr>
          <p:cNvSpPr/>
          <p:nvPr/>
        </p:nvSpPr>
        <p:spPr>
          <a:xfrm>
            <a:off x="2652975" y="2583327"/>
            <a:ext cx="327660" cy="736600"/>
          </a:xfrm>
          <a:custGeom>
            <a:avLst/>
            <a:gdLst/>
            <a:ahLst/>
            <a:cxnLst/>
            <a:rect l="l" t="t" r="r" b="b"/>
            <a:pathLst>
              <a:path w="327660" h="736600">
                <a:moveTo>
                  <a:pt x="0" y="0"/>
                </a:moveTo>
                <a:lnTo>
                  <a:pt x="63746" y="2141"/>
                </a:lnTo>
                <a:lnTo>
                  <a:pt x="115824" y="7985"/>
                </a:lnTo>
                <a:lnTo>
                  <a:pt x="150947" y="16662"/>
                </a:lnTo>
                <a:lnTo>
                  <a:pt x="163830" y="27305"/>
                </a:lnTo>
                <a:lnTo>
                  <a:pt x="163830" y="321563"/>
                </a:lnTo>
                <a:lnTo>
                  <a:pt x="176712" y="332132"/>
                </a:lnTo>
                <a:lnTo>
                  <a:pt x="211836" y="340772"/>
                </a:lnTo>
                <a:lnTo>
                  <a:pt x="263913" y="346602"/>
                </a:lnTo>
                <a:lnTo>
                  <a:pt x="327660" y="348742"/>
                </a:lnTo>
                <a:lnTo>
                  <a:pt x="263913" y="350901"/>
                </a:lnTo>
                <a:lnTo>
                  <a:pt x="211836" y="356774"/>
                </a:lnTo>
                <a:lnTo>
                  <a:pt x="176712" y="365458"/>
                </a:lnTo>
                <a:lnTo>
                  <a:pt x="163830" y="376047"/>
                </a:lnTo>
                <a:lnTo>
                  <a:pt x="163830" y="708787"/>
                </a:lnTo>
                <a:lnTo>
                  <a:pt x="150947" y="719429"/>
                </a:lnTo>
                <a:lnTo>
                  <a:pt x="115824" y="728106"/>
                </a:lnTo>
                <a:lnTo>
                  <a:pt x="63746" y="733950"/>
                </a:lnTo>
                <a:lnTo>
                  <a:pt x="0" y="73609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8697BEB5-1DCE-54B2-91DA-9D8A0824FAB7}"/>
              </a:ext>
            </a:extLst>
          </p:cNvPr>
          <p:cNvSpPr txBox="1"/>
          <p:nvPr/>
        </p:nvSpPr>
        <p:spPr>
          <a:xfrm>
            <a:off x="1568585" y="4543267"/>
            <a:ext cx="1248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𝑋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: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lang="de-DE" spc="-15" dirty="0">
                <a:latin typeface="Tahoma"/>
                <a:cs typeface="Tahoma"/>
              </a:rPr>
              <a:t>Weiblich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04BA314E-D66F-E932-3ED5-DAE7407DE252}"/>
              </a:ext>
            </a:extLst>
          </p:cNvPr>
          <p:cNvSpPr/>
          <p:nvPr/>
        </p:nvSpPr>
        <p:spPr>
          <a:xfrm>
            <a:off x="2861824" y="4526439"/>
            <a:ext cx="927100" cy="333375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87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6DAA6-B20E-E2A9-6BDB-5A77585F8DB6}"/>
              </a:ext>
            </a:extLst>
          </p:cNvPr>
          <p:cNvSpPr txBox="1"/>
          <p:nvPr/>
        </p:nvSpPr>
        <p:spPr>
          <a:xfrm>
            <a:off x="3801083" y="4324725"/>
            <a:ext cx="107906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F8BB2-9B9F-F124-DDF6-0290EB84D0FE}"/>
              </a:ext>
            </a:extLst>
          </p:cNvPr>
          <p:cNvSpPr txBox="1"/>
          <p:nvPr/>
        </p:nvSpPr>
        <p:spPr>
          <a:xfrm>
            <a:off x="1215957" y="5172422"/>
            <a:ext cx="176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10" dirty="0">
                <a:latin typeface="Cambria Math"/>
                <a:cs typeface="Cambria Math"/>
              </a:rPr>
              <a:t>𝑋</a:t>
            </a:r>
            <a:r>
              <a:rPr lang="en-US" sz="1950" spc="15" baseline="-14957" dirty="0">
                <a:latin typeface="Cambria Math"/>
                <a:cs typeface="Cambria Math"/>
              </a:rPr>
              <a:t>2</a:t>
            </a:r>
            <a:r>
              <a:rPr lang="en-US" sz="1800" spc="10" dirty="0">
                <a:latin typeface="Cambria Math"/>
                <a:cs typeface="Cambria Math"/>
              </a:rPr>
              <a:t>:</a:t>
            </a:r>
            <a:r>
              <a:rPr lang="en-US" sz="1800" spc="-50" dirty="0">
                <a:latin typeface="Cambria Math"/>
                <a:cs typeface="Cambria Math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Männlich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EA3CAC7F-0533-B010-B2BD-6AE65B0B4D8E}"/>
              </a:ext>
            </a:extLst>
          </p:cNvPr>
          <p:cNvSpPr/>
          <p:nvPr/>
        </p:nvSpPr>
        <p:spPr>
          <a:xfrm>
            <a:off x="2652975" y="5196457"/>
            <a:ext cx="1079069" cy="333375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87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DCB78-5067-6D1A-FF9C-0D365926AA40}"/>
              </a:ext>
            </a:extLst>
          </p:cNvPr>
          <p:cNvSpPr txBox="1"/>
          <p:nvPr/>
        </p:nvSpPr>
        <p:spPr>
          <a:xfrm>
            <a:off x="3801084" y="5039879"/>
            <a:ext cx="107906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29BD5CF-E213-BB22-F2E0-B9339D1CF0E2}"/>
              </a:ext>
            </a:extLst>
          </p:cNvPr>
          <p:cNvSpPr txBox="1"/>
          <p:nvPr/>
        </p:nvSpPr>
        <p:spPr>
          <a:xfrm>
            <a:off x="1664692" y="5935638"/>
            <a:ext cx="1056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: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Tahoma"/>
                <a:cs typeface="Tahoma"/>
              </a:rPr>
              <a:t>Divers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EDDD6AD8-5A98-6F61-8210-B686D2494CB6}"/>
              </a:ext>
            </a:extLst>
          </p:cNvPr>
          <p:cNvSpPr/>
          <p:nvPr/>
        </p:nvSpPr>
        <p:spPr>
          <a:xfrm>
            <a:off x="2764545" y="5862338"/>
            <a:ext cx="1079068" cy="399458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61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E6E0F-D228-F02C-8B63-8C2F567F1229}"/>
              </a:ext>
            </a:extLst>
          </p:cNvPr>
          <p:cNvSpPr txBox="1"/>
          <p:nvPr/>
        </p:nvSpPr>
        <p:spPr>
          <a:xfrm>
            <a:off x="3827835" y="5683943"/>
            <a:ext cx="107906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3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0BE7A61-3F25-6416-B9E0-9F44A3B5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2467"/>
              </p:ext>
            </p:extLst>
          </p:nvPr>
        </p:nvGraphicFramePr>
        <p:xfrm>
          <a:off x="7680881" y="1772004"/>
          <a:ext cx="3295162" cy="155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561">
                  <a:extLst>
                    <a:ext uri="{9D8B030D-6E8A-4147-A177-3AD203B41FA5}">
                      <a16:colId xmlns:a16="http://schemas.microsoft.com/office/drawing/2014/main" val="3642821265"/>
                    </a:ext>
                  </a:extLst>
                </a:gridCol>
                <a:gridCol w="1071609">
                  <a:extLst>
                    <a:ext uri="{9D8B030D-6E8A-4147-A177-3AD203B41FA5}">
                      <a16:colId xmlns:a16="http://schemas.microsoft.com/office/drawing/2014/main" val="1953740798"/>
                    </a:ext>
                  </a:extLst>
                </a:gridCol>
                <a:gridCol w="1048992">
                  <a:extLst>
                    <a:ext uri="{9D8B030D-6E8A-4147-A177-3AD203B41FA5}">
                      <a16:colId xmlns:a16="http://schemas.microsoft.com/office/drawing/2014/main" val="4238752513"/>
                    </a:ext>
                  </a:extLst>
                </a:gridCol>
              </a:tblGrid>
              <a:tr h="478376">
                <a:tc>
                  <a:txBody>
                    <a:bodyPr/>
                    <a:lstStyle/>
                    <a:p>
                      <a:pPr marL="127000" algn="ctr">
                        <a:lnSpc>
                          <a:spcPts val="1750"/>
                        </a:lnSpc>
                      </a:pPr>
                      <a:r>
                        <a:rPr lang="de-DE" sz="1800" spc="-5" dirty="0"/>
                        <a:t>Weiblich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760"/>
                        </a:lnSpc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760"/>
                        </a:lnSpc>
                      </a:pPr>
                      <a:r>
                        <a:rPr sz="1800" spc="15" dirty="0"/>
                        <a:t>𝑥</a:t>
                      </a:r>
                      <a:r>
                        <a:rPr sz="1950" spc="22" baseline="-14957" dirty="0"/>
                        <a:t>𝟐</a:t>
                      </a:r>
                      <a:r>
                        <a:rPr sz="1800" spc="15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5946192"/>
                  </a:ext>
                </a:extLst>
              </a:tr>
              <a:tr h="544919">
                <a:tc>
                  <a:txBody>
                    <a:bodyPr/>
                    <a:lstStyle/>
                    <a:p>
                      <a:pPr marL="127000" algn="ctr">
                        <a:lnSpc>
                          <a:spcPts val="2155"/>
                        </a:lnSpc>
                      </a:pPr>
                      <a:r>
                        <a:rPr sz="1800" spc="-5" dirty="0"/>
                        <a:t>M</a:t>
                      </a:r>
                      <a:r>
                        <a:rPr lang="de-DE" sz="1800" spc="-5" dirty="0" err="1"/>
                        <a:t>ännlich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25" dirty="0"/>
                        <a:t>𝑥</a:t>
                      </a:r>
                      <a:r>
                        <a:rPr sz="1950" spc="37" baseline="-14957" dirty="0"/>
                        <a:t>2</a:t>
                      </a:r>
                      <a:r>
                        <a:rPr sz="1800" spc="25" dirty="0"/>
                        <a:t>=1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390115235"/>
                  </a:ext>
                </a:extLst>
              </a:tr>
              <a:tr h="527427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5" dirty="0"/>
                        <a:t>Divers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25" dirty="0"/>
                        <a:t>𝑥</a:t>
                      </a:r>
                      <a:r>
                        <a:rPr sz="1950" spc="37" baseline="-14957" dirty="0"/>
                        <a:t>2</a:t>
                      </a:r>
                      <a:r>
                        <a:rPr sz="1800" spc="25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7063144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8677537-E0B8-CD88-0AD4-E57D1B10E3FB}"/>
              </a:ext>
            </a:extLst>
          </p:cNvPr>
          <p:cNvSpPr txBox="1"/>
          <p:nvPr/>
        </p:nvSpPr>
        <p:spPr>
          <a:xfrm>
            <a:off x="7001769" y="3714789"/>
            <a:ext cx="5249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0480" algn="r">
              <a:spcBef>
                <a:spcPts val="800"/>
              </a:spcBef>
            </a:pPr>
            <a:r>
              <a:rPr lang="en-US" sz="3600" spc="89" baseline="10802" dirty="0">
                <a:latin typeface="Cambria Math"/>
                <a:cs typeface="Cambria Math"/>
              </a:rPr>
              <a:t>𝑛</a:t>
            </a:r>
            <a:r>
              <a:rPr lang="en-US" spc="60" dirty="0" err="1">
                <a:latin typeface="Cambria Math"/>
                <a:cs typeface="Cambria Math"/>
              </a:rPr>
              <a:t>Merkmale</a:t>
            </a:r>
            <a:r>
              <a:rPr lang="en-US" dirty="0">
                <a:latin typeface="Cambria Math"/>
                <a:cs typeface="Cambria Math"/>
              </a:rPr>
              <a:t>−</a:t>
            </a:r>
            <a:r>
              <a:rPr lang="en-US" spc="-15" dirty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1</a:t>
            </a:r>
            <a:r>
              <a:rPr lang="en-US" spc="95" dirty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=</a:t>
            </a:r>
            <a:r>
              <a:rPr lang="en-US" dirty="0" err="1">
                <a:latin typeface="Cambria Math"/>
                <a:cs typeface="Cambria Math"/>
              </a:rPr>
              <a:t>Anzahl</a:t>
            </a:r>
            <a:r>
              <a:rPr lang="en-US" dirty="0">
                <a:latin typeface="Cambria Math"/>
                <a:cs typeface="Cambria Math"/>
              </a:rPr>
              <a:t> der </a:t>
            </a:r>
            <a:r>
              <a:rPr lang="en-US" dirty="0" err="1">
                <a:latin typeface="Cambria Math"/>
                <a:cs typeface="Cambria Math"/>
              </a:rPr>
              <a:t>neuen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err="1">
                <a:latin typeface="Cambria Math"/>
                <a:cs typeface="Cambria Math"/>
              </a:rPr>
              <a:t>Variablen</a:t>
            </a:r>
            <a:endParaRPr lang="en-US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257E5-0AA1-28E4-6A11-1A373385495E}"/>
                  </a:ext>
                </a:extLst>
              </p:cNvPr>
              <p:cNvSpPr txBox="1"/>
              <p:nvPr/>
            </p:nvSpPr>
            <p:spPr>
              <a:xfrm>
                <a:off x="7680881" y="444823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257E5-0AA1-28E4-6A11-1A3733854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881" y="4448232"/>
                <a:ext cx="3596802" cy="384208"/>
              </a:xfrm>
              <a:prstGeom prst="rect">
                <a:avLst/>
              </a:prstGeom>
              <a:blipFill>
                <a:blip r:embed="rId2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67">
            <a:extLst>
              <a:ext uri="{FF2B5EF4-FFF2-40B4-BE49-F238E27FC236}">
                <a16:creationId xmlns:a16="http://schemas.microsoft.com/office/drawing/2014/main" id="{174F22ED-5443-B7DE-F99E-B9FB67622C37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3A6CE77C-C1A3-0CC3-B441-4447C2F0AEA8}"/>
              </a:ext>
            </a:extLst>
          </p:cNvPr>
          <p:cNvSpPr txBox="1"/>
          <p:nvPr/>
        </p:nvSpPr>
        <p:spPr>
          <a:xfrm>
            <a:off x="9139113" y="5461133"/>
            <a:ext cx="9745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M</a:t>
            </a:r>
            <a:r>
              <a:rPr lang="de-DE" spc="5" dirty="0" err="1">
                <a:latin typeface="Tahoma"/>
                <a:cs typeface="Tahoma"/>
              </a:rPr>
              <a:t>ännlich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E4CFC188-8F80-3F9D-FD6E-0D5344959CD0}"/>
              </a:ext>
            </a:extLst>
          </p:cNvPr>
          <p:cNvSpPr/>
          <p:nvPr/>
        </p:nvSpPr>
        <p:spPr>
          <a:xfrm>
            <a:off x="9588201" y="4903264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48704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633CFF5E-542A-6DAB-9BB7-D318D8B6E087}"/>
              </a:ext>
            </a:extLst>
          </p:cNvPr>
          <p:cNvSpPr/>
          <p:nvPr/>
        </p:nvSpPr>
        <p:spPr>
          <a:xfrm>
            <a:off x="8468062" y="4888023"/>
            <a:ext cx="394970" cy="365125"/>
          </a:xfrm>
          <a:custGeom>
            <a:avLst/>
            <a:gdLst/>
            <a:ahLst/>
            <a:cxnLst/>
            <a:rect l="l" t="t" r="r" b="b"/>
            <a:pathLst>
              <a:path w="394970" h="365125">
                <a:moveTo>
                  <a:pt x="0" y="364870"/>
                </a:moveTo>
                <a:lnTo>
                  <a:pt x="39471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EA8C9589-481C-0FE6-4EC0-BAEE674825A4}"/>
              </a:ext>
            </a:extLst>
          </p:cNvPr>
          <p:cNvSpPr/>
          <p:nvPr/>
        </p:nvSpPr>
        <p:spPr>
          <a:xfrm>
            <a:off x="10313626" y="4888023"/>
            <a:ext cx="409575" cy="354965"/>
          </a:xfrm>
          <a:custGeom>
            <a:avLst/>
            <a:gdLst/>
            <a:ahLst/>
            <a:cxnLst/>
            <a:rect l="l" t="t" r="r" b="b"/>
            <a:pathLst>
              <a:path w="409575" h="354964">
                <a:moveTo>
                  <a:pt x="409575" y="35483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756FC4-B8DB-9BD2-5FB6-471BE7B99951}"/>
              </a:ext>
            </a:extLst>
          </p:cNvPr>
          <p:cNvSpPr txBox="1"/>
          <p:nvPr/>
        </p:nvSpPr>
        <p:spPr>
          <a:xfrm>
            <a:off x="7894133" y="5276467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Weiblich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4A52C-9AD0-8F26-A3F9-A92A420D2529}"/>
              </a:ext>
            </a:extLst>
          </p:cNvPr>
          <p:cNvSpPr txBox="1"/>
          <p:nvPr/>
        </p:nvSpPr>
        <p:spPr>
          <a:xfrm>
            <a:off x="10402114" y="5314611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Erfahrung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951E4-24E1-BC80-17E1-FE8BFDCF444C}"/>
              </a:ext>
            </a:extLst>
          </p:cNvPr>
          <p:cNvSpPr txBox="1"/>
          <p:nvPr/>
        </p:nvSpPr>
        <p:spPr>
          <a:xfrm>
            <a:off x="5330758" y="6005160"/>
            <a:ext cx="673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Eine Dummy-Variable ist eine Variable, die die Werte 0 und 1 annimmt. In der Regressionsanalyse werden Dummies verwendet, um Gruppen zu codieren.(</a:t>
            </a:r>
            <a:r>
              <a:rPr lang="de-DE" sz="1200" dirty="0" err="1"/>
              <a:t>Canela</a:t>
            </a:r>
            <a:r>
              <a:rPr lang="de-DE" sz="1200" dirty="0"/>
              <a:t> et al.,2019)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857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4" grpId="0"/>
      <p:bldP spid="16" grpId="0"/>
      <p:bldP spid="17" grpId="0" animBg="1"/>
      <p:bldP spid="20" grpId="0"/>
      <p:bldP spid="21" grpId="0"/>
      <p:bldP spid="22" grpId="0" animBg="1"/>
      <p:bldP spid="24" grpId="0"/>
      <p:bldP spid="27" grpId="0"/>
      <p:bldP spid="31" grpId="0"/>
      <p:bldP spid="34" grpId="0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B17-C819-DB54-3261-567A7355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43" y="416151"/>
            <a:ext cx="9144000" cy="847911"/>
          </a:xfrm>
        </p:spPr>
        <p:txBody>
          <a:bodyPr>
            <a:normAutofit fontScale="90000"/>
          </a:bodyPr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F1E4-5968-E7BC-2CB4-DC88C95F6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31" y="1424608"/>
            <a:ext cx="5126931" cy="6376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de-DE" b="1" dirty="0"/>
              <a:t>Fall 2: Nicht-dichotome unabhängige Variablen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10D77-B5C5-FF68-48D8-248F08F2670A}"/>
              </a:ext>
            </a:extLst>
          </p:cNvPr>
          <p:cNvSpPr txBox="1"/>
          <p:nvPr/>
        </p:nvSpPr>
        <p:spPr>
          <a:xfrm>
            <a:off x="604331" y="2119586"/>
            <a:ext cx="21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Dummy-Variablen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EE13D-8B5A-D1C6-D679-4492B3003585}"/>
                  </a:ext>
                </a:extLst>
              </p:cNvPr>
              <p:cNvSpPr txBox="1"/>
              <p:nvPr/>
            </p:nvSpPr>
            <p:spPr>
              <a:xfrm>
                <a:off x="3449349" y="267688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EE13D-8B5A-D1C6-D679-4492B300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49" y="2676882"/>
                <a:ext cx="3596802" cy="384208"/>
              </a:xfrm>
              <a:prstGeom prst="rect">
                <a:avLst/>
              </a:prstGeom>
              <a:blipFill>
                <a:blip r:embed="rId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F91796DF-900A-9E63-1A32-88A22D937529}"/>
              </a:ext>
            </a:extLst>
          </p:cNvPr>
          <p:cNvSpPr txBox="1"/>
          <p:nvPr/>
        </p:nvSpPr>
        <p:spPr>
          <a:xfrm>
            <a:off x="4869370" y="3689783"/>
            <a:ext cx="9745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ahoma"/>
                <a:cs typeface="Tahoma"/>
              </a:rPr>
              <a:t>M</a:t>
            </a:r>
            <a:r>
              <a:rPr lang="de-DE" i="1" spc="5" dirty="0" err="1">
                <a:latin typeface="Tahoma"/>
                <a:cs typeface="Tahoma"/>
              </a:rPr>
              <a:t>ännlich</a:t>
            </a:r>
            <a:endParaRPr sz="1800" i="1" dirty="0">
              <a:latin typeface="Tahoma"/>
              <a:cs typeface="Tahoma"/>
            </a:endParaRPr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C5B66781-194B-7712-4C81-382C1E84B9A4}"/>
              </a:ext>
            </a:extLst>
          </p:cNvPr>
          <p:cNvSpPr/>
          <p:nvPr/>
        </p:nvSpPr>
        <p:spPr>
          <a:xfrm>
            <a:off x="5356669" y="3131914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48704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52103F4E-8188-5158-A30E-5623BE29E17A}"/>
              </a:ext>
            </a:extLst>
          </p:cNvPr>
          <p:cNvSpPr/>
          <p:nvPr/>
        </p:nvSpPr>
        <p:spPr>
          <a:xfrm>
            <a:off x="4236530" y="3116673"/>
            <a:ext cx="394970" cy="365125"/>
          </a:xfrm>
          <a:custGeom>
            <a:avLst/>
            <a:gdLst/>
            <a:ahLst/>
            <a:cxnLst/>
            <a:rect l="l" t="t" r="r" b="b"/>
            <a:pathLst>
              <a:path w="394970" h="365125">
                <a:moveTo>
                  <a:pt x="0" y="364870"/>
                </a:moveTo>
                <a:lnTo>
                  <a:pt x="39471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>
            <a:extLst>
              <a:ext uri="{FF2B5EF4-FFF2-40B4-BE49-F238E27FC236}">
                <a16:creationId xmlns:a16="http://schemas.microsoft.com/office/drawing/2014/main" id="{EE524D4B-4A6A-98AD-CAE5-452F12520981}"/>
              </a:ext>
            </a:extLst>
          </p:cNvPr>
          <p:cNvSpPr/>
          <p:nvPr/>
        </p:nvSpPr>
        <p:spPr>
          <a:xfrm>
            <a:off x="6082094" y="3116673"/>
            <a:ext cx="409575" cy="354965"/>
          </a:xfrm>
          <a:custGeom>
            <a:avLst/>
            <a:gdLst/>
            <a:ahLst/>
            <a:cxnLst/>
            <a:rect l="l" t="t" r="r" b="b"/>
            <a:pathLst>
              <a:path w="409575" h="354964">
                <a:moveTo>
                  <a:pt x="409575" y="35483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23962-616C-8D2C-DFE9-8DFBFE69FCC6}"/>
              </a:ext>
            </a:extLst>
          </p:cNvPr>
          <p:cNvSpPr txBox="1"/>
          <p:nvPr/>
        </p:nvSpPr>
        <p:spPr>
          <a:xfrm>
            <a:off x="3662601" y="3505117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Weiblich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C290-004B-E1E7-5027-C8A8172584D5}"/>
              </a:ext>
            </a:extLst>
          </p:cNvPr>
          <p:cNvSpPr txBox="1"/>
          <p:nvPr/>
        </p:nvSpPr>
        <p:spPr>
          <a:xfrm>
            <a:off x="6170582" y="3543261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Erfahrung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2C438-5612-7980-58FA-2281CADE5869}"/>
              </a:ext>
            </a:extLst>
          </p:cNvPr>
          <p:cNvSpPr txBox="1"/>
          <p:nvPr/>
        </p:nvSpPr>
        <p:spPr>
          <a:xfrm>
            <a:off x="1222443" y="4319081"/>
            <a:ext cx="11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Weiblich: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DDC1A-5EDF-CD09-0339-5F38FC26CF77}"/>
              </a:ext>
            </a:extLst>
          </p:cNvPr>
          <p:cNvSpPr txBox="1"/>
          <p:nvPr/>
        </p:nvSpPr>
        <p:spPr>
          <a:xfrm>
            <a:off x="4810458" y="4455268"/>
            <a:ext cx="12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Männlich: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A2278-BB96-1558-AE66-07B700428838}"/>
              </a:ext>
            </a:extLst>
          </p:cNvPr>
          <p:cNvSpPr txBox="1"/>
          <p:nvPr/>
        </p:nvSpPr>
        <p:spPr>
          <a:xfrm>
            <a:off x="9319098" y="445526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Divers: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EC36F1-F85F-563A-3EFD-15F2C5D73293}"/>
                  </a:ext>
                </a:extLst>
              </p:cNvPr>
              <p:cNvSpPr txBox="1"/>
              <p:nvPr/>
            </p:nvSpPr>
            <p:spPr>
              <a:xfrm>
                <a:off x="604331" y="4795737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EC36F1-F85F-563A-3EFD-15F2C5D73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1" y="4795737"/>
                <a:ext cx="3596802" cy="384208"/>
              </a:xfrm>
              <a:prstGeom prst="rect">
                <a:avLst/>
              </a:prstGeom>
              <a:blipFill>
                <a:blip r:embed="rId3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1CA50C-BE3B-F0E5-6771-BDE4384A022F}"/>
                  </a:ext>
                </a:extLst>
              </p:cNvPr>
              <p:cNvSpPr txBox="1"/>
              <p:nvPr/>
            </p:nvSpPr>
            <p:spPr>
              <a:xfrm>
                <a:off x="4372181" y="4824600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1CA50C-BE3B-F0E5-6771-BDE4384A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1" y="4824600"/>
                <a:ext cx="3596802" cy="384208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8EDD20-D1F9-0601-E39E-F531D0359BA1}"/>
                  </a:ext>
                </a:extLst>
              </p:cNvPr>
              <p:cNvSpPr txBox="1"/>
              <p:nvPr/>
            </p:nvSpPr>
            <p:spPr>
              <a:xfrm>
                <a:off x="8140031" y="481748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8EDD20-D1F9-0601-E39E-F531D035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31" y="4817482"/>
                <a:ext cx="3596802" cy="384208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55AB75-CF6C-EAAA-2209-FA8D01B045B0}"/>
                  </a:ext>
                </a:extLst>
              </p:cNvPr>
              <p:cNvSpPr txBox="1"/>
              <p:nvPr/>
            </p:nvSpPr>
            <p:spPr>
              <a:xfrm>
                <a:off x="604331" y="5287269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55AB75-CF6C-EAAA-2209-FA8D01B04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1" y="5287269"/>
                <a:ext cx="3596802" cy="384208"/>
              </a:xfrm>
              <a:prstGeom prst="rect">
                <a:avLst/>
              </a:prstGeom>
              <a:blipFill>
                <a:blip r:embed="rId6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368B9B-527E-14C9-7D8D-F552C159B24C}"/>
                  </a:ext>
                </a:extLst>
              </p:cNvPr>
              <p:cNvSpPr txBox="1"/>
              <p:nvPr/>
            </p:nvSpPr>
            <p:spPr>
              <a:xfrm>
                <a:off x="4372181" y="5332568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368B9B-527E-14C9-7D8D-F552C159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1" y="5332568"/>
                <a:ext cx="3596802" cy="384208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FFA7D-AB15-C72F-A416-1B31A91ED42B}"/>
                  </a:ext>
                </a:extLst>
              </p:cNvPr>
              <p:cNvSpPr txBox="1"/>
              <p:nvPr/>
            </p:nvSpPr>
            <p:spPr>
              <a:xfrm>
                <a:off x="8140031" y="5287269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FFA7D-AB15-C72F-A416-1B31A91E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31" y="5287269"/>
                <a:ext cx="3596802" cy="384208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67">
            <a:extLst>
              <a:ext uri="{FF2B5EF4-FFF2-40B4-BE49-F238E27FC236}">
                <a16:creationId xmlns:a16="http://schemas.microsoft.com/office/drawing/2014/main" id="{9256FC2C-3965-809A-FAA1-CFF00987712F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27DC-D460-59D8-6FF6-3BD9C70D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3" y="159325"/>
            <a:ext cx="9144000" cy="1095543"/>
          </a:xfrm>
        </p:spPr>
        <p:txBody>
          <a:bodyPr/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60C2-B42D-B9A6-DC8C-D85B10E8C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69" y="1254868"/>
            <a:ext cx="6556443" cy="473851"/>
          </a:xfrm>
        </p:spPr>
        <p:txBody>
          <a:bodyPr/>
          <a:lstStyle/>
          <a:p>
            <a:r>
              <a:rPr lang="de-DE" dirty="0"/>
              <a:t>Fall 2: Nicht-dichotome unabhängige Variablen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7158E-38F1-C944-B114-5792F5C15DA6}"/>
              </a:ext>
            </a:extLst>
          </p:cNvPr>
          <p:cNvSpPr txBox="1"/>
          <p:nvPr/>
        </p:nvSpPr>
        <p:spPr>
          <a:xfrm>
            <a:off x="710119" y="1728719"/>
            <a:ext cx="57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 für die Verwendung von Dummy- Variablen: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E274C-912B-C7A7-E747-2EDED772A4AD}"/>
              </a:ext>
            </a:extLst>
          </p:cNvPr>
          <p:cNvSpPr txBox="1"/>
          <p:nvPr/>
        </p:nvSpPr>
        <p:spPr>
          <a:xfrm>
            <a:off x="982493" y="2373549"/>
            <a:ext cx="10525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Analyse des Unterschieds in der Arbeitszufriedenheit in verschiedenen Abteilung eines Unternehmens.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Berufsbildung im Zusammenhang mit dem Gehalt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von </a:t>
            </a:r>
            <a:r>
              <a:rPr lang="en-US" dirty="0" err="1"/>
              <a:t>Restaurantbewetungen</a:t>
            </a:r>
            <a:r>
              <a:rPr lang="en-US" dirty="0"/>
              <a:t> </a:t>
            </a:r>
            <a:r>
              <a:rPr lang="en-US" dirty="0" err="1"/>
              <a:t>basierend</a:t>
            </a:r>
            <a:r>
              <a:rPr lang="en-US" dirty="0"/>
              <a:t> auf der Art der </a:t>
            </a:r>
            <a:r>
              <a:rPr lang="en-US" dirty="0" err="1"/>
              <a:t>Küche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Kaufgewohnheiten</a:t>
            </a:r>
            <a:r>
              <a:rPr lang="en-US" dirty="0"/>
              <a:t> in </a:t>
            </a:r>
            <a:r>
              <a:rPr lang="en-US" dirty="0" err="1"/>
              <a:t>Bezug</a:t>
            </a:r>
            <a:r>
              <a:rPr lang="en-US" dirty="0"/>
              <a:t> auf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Produktkategorien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Arbeitslosigkeit</a:t>
            </a:r>
            <a:r>
              <a:rPr lang="en-US" dirty="0"/>
              <a:t> in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Regionen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Landes.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Saisonale</a:t>
            </a:r>
            <a:r>
              <a:rPr lang="en-US" dirty="0"/>
              <a:t> </a:t>
            </a:r>
            <a:r>
              <a:rPr lang="en-US" dirty="0" err="1"/>
              <a:t>Effekte</a:t>
            </a:r>
            <a:r>
              <a:rPr lang="en-US" dirty="0"/>
              <a:t> (</a:t>
            </a:r>
            <a:r>
              <a:rPr lang="en-US" dirty="0" err="1"/>
              <a:t>Frühling</a:t>
            </a:r>
            <a:r>
              <a:rPr lang="en-US" dirty="0"/>
              <a:t>, Sommer, Herbst und Winter ) auf  den </a:t>
            </a:r>
            <a:r>
              <a:rPr lang="en-US" dirty="0" err="1"/>
              <a:t>Umsatz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Politische</a:t>
            </a:r>
            <a:r>
              <a:rPr lang="en-US" dirty="0"/>
              <a:t> </a:t>
            </a:r>
            <a:r>
              <a:rPr lang="en-US" dirty="0" err="1"/>
              <a:t>Teilnahme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politischen</a:t>
            </a:r>
            <a:r>
              <a:rPr lang="en-US" dirty="0"/>
              <a:t> </a:t>
            </a:r>
            <a:r>
              <a:rPr lang="en-US" dirty="0" err="1"/>
              <a:t>Präferenzen</a:t>
            </a:r>
            <a:r>
              <a:rPr lang="en-US" dirty="0"/>
              <a:t> (links, </a:t>
            </a:r>
            <a:r>
              <a:rPr lang="en-US" dirty="0" err="1"/>
              <a:t>rechts</a:t>
            </a:r>
            <a:r>
              <a:rPr lang="en-US" dirty="0"/>
              <a:t>, Mitte)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1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8A6C489-071D-D7E5-1109-777DFD7404E1}"/>
              </a:ext>
            </a:extLst>
          </p:cNvPr>
          <p:cNvSpPr txBox="1">
            <a:spLocks/>
          </p:cNvSpPr>
          <p:nvPr/>
        </p:nvSpPr>
        <p:spPr>
          <a:xfrm>
            <a:off x="4013453" y="643204"/>
            <a:ext cx="416306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Hedonic</a:t>
            </a:r>
            <a:r>
              <a:rPr lang="en-US" spc="-80"/>
              <a:t> </a:t>
            </a:r>
            <a:r>
              <a:rPr lang="en-US" spc="-5"/>
              <a:t>Model</a:t>
            </a:r>
            <a:endParaRPr lang="en-US" spc="-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E150759-D521-5F81-B202-D0ED6675A4C0}"/>
              </a:ext>
            </a:extLst>
          </p:cNvPr>
          <p:cNvSpPr txBox="1"/>
          <p:nvPr/>
        </p:nvSpPr>
        <p:spPr>
          <a:xfrm>
            <a:off x="2910332" y="1399413"/>
            <a:ext cx="654127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1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762125" algn="l"/>
                <a:tab pos="1762760" algn="l"/>
              </a:tabLst>
            </a:pPr>
            <a:r>
              <a:rPr lang="de-DE" sz="1600" dirty="0">
                <a:latin typeface="Tahoma"/>
                <a:cs typeface="Tahoma"/>
              </a:rPr>
              <a:t>Modell für die Schätzung von Artikelpreisen</a:t>
            </a:r>
            <a:endParaRPr sz="1600" dirty="0">
              <a:latin typeface="Tahoma"/>
              <a:cs typeface="Tahoma"/>
            </a:endParaRPr>
          </a:p>
          <a:p>
            <a:pPr marL="1516380" indent="-287020">
              <a:lnSpc>
                <a:spcPct val="100000"/>
              </a:lnSpc>
              <a:buFont typeface="Arial MT"/>
              <a:buChar char="•"/>
              <a:tabLst>
                <a:tab pos="1516380" algn="l"/>
                <a:tab pos="1517015" algn="l"/>
              </a:tabLst>
            </a:pPr>
            <a:r>
              <a:rPr lang="de-DE" sz="1600" dirty="0">
                <a:latin typeface="Tahoma"/>
                <a:cs typeface="Tahoma"/>
              </a:rPr>
              <a:t>Häufig verwendetes Modell in der Immobilienbranche</a:t>
            </a:r>
            <a:endParaRPr sz="16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de-DE" sz="1600" dirty="0">
                <a:latin typeface="Tahoma"/>
                <a:cs typeface="Tahoma"/>
              </a:rPr>
              <a:t>Wird zur Vorhersage von Hauspreisen basierend aud spezifischen Faktoren verwendet.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C71677C-8786-EB8B-9191-B0D6C5ED6734}"/>
              </a:ext>
            </a:extLst>
          </p:cNvPr>
          <p:cNvGrpSpPr/>
          <p:nvPr/>
        </p:nvGrpSpPr>
        <p:grpSpPr>
          <a:xfrm>
            <a:off x="1097394" y="3563111"/>
            <a:ext cx="9735578" cy="1492225"/>
            <a:chOff x="1097394" y="3563111"/>
            <a:chExt cx="9735578" cy="1492225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8C846629-3FC3-98D6-6AB5-0B22E6267E6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95" y="4279281"/>
              <a:ext cx="282998" cy="319999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9B888690-AD2D-0D02-0F0D-08207C0196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931" y="4382789"/>
              <a:ext cx="151020" cy="178840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1359F53-243E-1471-41CC-48EDFCC56474}"/>
                </a:ext>
              </a:extLst>
            </p:cNvPr>
            <p:cNvSpPr/>
            <p:nvPr/>
          </p:nvSpPr>
          <p:spPr>
            <a:xfrm>
              <a:off x="2596895" y="3563111"/>
              <a:ext cx="3147695" cy="811530"/>
            </a:xfrm>
            <a:custGeom>
              <a:avLst/>
              <a:gdLst/>
              <a:ahLst/>
              <a:cxnLst/>
              <a:rect l="l" t="t" r="r" b="b"/>
              <a:pathLst>
                <a:path w="3147695" h="811529">
                  <a:moveTo>
                    <a:pt x="3147187" y="0"/>
                  </a:moveTo>
                  <a:lnTo>
                    <a:pt x="0" y="708787"/>
                  </a:lnTo>
                </a:path>
                <a:path w="3147695" h="811529">
                  <a:moveTo>
                    <a:pt x="3146679" y="0"/>
                  </a:moveTo>
                  <a:lnTo>
                    <a:pt x="1211580" y="708787"/>
                  </a:lnTo>
                </a:path>
                <a:path w="3147695" h="811529">
                  <a:moveTo>
                    <a:pt x="3135376" y="0"/>
                  </a:moveTo>
                  <a:lnTo>
                    <a:pt x="2040636" y="8115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3211039-24E9-B1C3-80C3-18C0AA440886}"/>
                </a:ext>
              </a:extLst>
            </p:cNvPr>
            <p:cNvSpPr/>
            <p:nvPr/>
          </p:nvSpPr>
          <p:spPr>
            <a:xfrm>
              <a:off x="1097394" y="4250791"/>
              <a:ext cx="548005" cy="804545"/>
            </a:xfrm>
            <a:custGeom>
              <a:avLst/>
              <a:gdLst/>
              <a:ahLst/>
              <a:cxnLst/>
              <a:rect l="l" t="t" r="r" b="b"/>
              <a:pathLst>
                <a:path w="548005" h="804545">
                  <a:moveTo>
                    <a:pt x="405371" y="489356"/>
                  </a:moveTo>
                  <a:lnTo>
                    <a:pt x="310413" y="394398"/>
                  </a:lnTo>
                  <a:lnTo>
                    <a:pt x="310413" y="255625"/>
                  </a:lnTo>
                  <a:lnTo>
                    <a:pt x="273900" y="255625"/>
                  </a:lnTo>
                  <a:lnTo>
                    <a:pt x="273900" y="406273"/>
                  </a:lnTo>
                  <a:lnTo>
                    <a:pt x="275729" y="410832"/>
                  </a:lnTo>
                  <a:lnTo>
                    <a:pt x="379806" y="514921"/>
                  </a:lnTo>
                  <a:lnTo>
                    <a:pt x="405371" y="489356"/>
                  </a:lnTo>
                  <a:close/>
                </a:path>
                <a:path w="548005" h="804545">
                  <a:moveTo>
                    <a:pt x="468363" y="634530"/>
                  </a:moveTo>
                  <a:lnTo>
                    <a:pt x="427609" y="660590"/>
                  </a:lnTo>
                  <a:lnTo>
                    <a:pt x="384009" y="679208"/>
                  </a:lnTo>
                  <a:lnTo>
                    <a:pt x="338518" y="690384"/>
                  </a:lnTo>
                  <a:lnTo>
                    <a:pt x="292049" y="694105"/>
                  </a:lnTo>
                  <a:lnTo>
                    <a:pt x="245529" y="690384"/>
                  </a:lnTo>
                  <a:lnTo>
                    <a:pt x="199898" y="679208"/>
                  </a:lnTo>
                  <a:lnTo>
                    <a:pt x="156095" y="660590"/>
                  </a:lnTo>
                  <a:lnTo>
                    <a:pt x="115036" y="634530"/>
                  </a:lnTo>
                  <a:lnTo>
                    <a:pt x="140601" y="774217"/>
                  </a:lnTo>
                  <a:lnTo>
                    <a:pt x="144881" y="786244"/>
                  </a:lnTo>
                  <a:lnTo>
                    <a:pt x="152920" y="795794"/>
                  </a:lnTo>
                  <a:lnTo>
                    <a:pt x="163715" y="802081"/>
                  </a:lnTo>
                  <a:lnTo>
                    <a:pt x="176212" y="804354"/>
                  </a:lnTo>
                  <a:lnTo>
                    <a:pt x="407200" y="804354"/>
                  </a:lnTo>
                  <a:lnTo>
                    <a:pt x="419696" y="802081"/>
                  </a:lnTo>
                  <a:lnTo>
                    <a:pt x="430479" y="795794"/>
                  </a:lnTo>
                  <a:lnTo>
                    <a:pt x="438518" y="786244"/>
                  </a:lnTo>
                  <a:lnTo>
                    <a:pt x="442798" y="774217"/>
                  </a:lnTo>
                  <a:lnTo>
                    <a:pt x="468363" y="634530"/>
                  </a:lnTo>
                  <a:close/>
                </a:path>
                <a:path w="548005" h="804545">
                  <a:moveTo>
                    <a:pt x="469277" y="168884"/>
                  </a:moveTo>
                  <a:lnTo>
                    <a:pt x="443712" y="30137"/>
                  </a:lnTo>
                  <a:lnTo>
                    <a:pt x="408114" y="0"/>
                  </a:lnTo>
                  <a:lnTo>
                    <a:pt x="176212" y="0"/>
                  </a:lnTo>
                  <a:lnTo>
                    <a:pt x="140601" y="30137"/>
                  </a:lnTo>
                  <a:lnTo>
                    <a:pt x="115036" y="169799"/>
                  </a:lnTo>
                  <a:lnTo>
                    <a:pt x="156095" y="143433"/>
                  </a:lnTo>
                  <a:lnTo>
                    <a:pt x="199910" y="124587"/>
                  </a:lnTo>
                  <a:lnTo>
                    <a:pt x="245579" y="113258"/>
                  </a:lnTo>
                  <a:lnTo>
                    <a:pt x="292163" y="109423"/>
                  </a:lnTo>
                  <a:lnTo>
                    <a:pt x="338734" y="113080"/>
                  </a:lnTo>
                  <a:lnTo>
                    <a:pt x="384403" y="124218"/>
                  </a:lnTo>
                  <a:lnTo>
                    <a:pt x="428218" y="142824"/>
                  </a:lnTo>
                  <a:lnTo>
                    <a:pt x="469277" y="168884"/>
                  </a:lnTo>
                  <a:close/>
                </a:path>
                <a:path w="548005" h="804545">
                  <a:moveTo>
                    <a:pt x="547801" y="401701"/>
                  </a:moveTo>
                  <a:lnTo>
                    <a:pt x="543725" y="356057"/>
                  </a:lnTo>
                  <a:lnTo>
                    <a:pt x="531837" y="312369"/>
                  </a:lnTo>
                  <a:lnTo>
                    <a:pt x="512965" y="272529"/>
                  </a:lnTo>
                  <a:lnTo>
                    <a:pt x="493014" y="244271"/>
                  </a:lnTo>
                  <a:lnTo>
                    <a:pt x="493014" y="401701"/>
                  </a:lnTo>
                  <a:lnTo>
                    <a:pt x="487743" y="447903"/>
                  </a:lnTo>
                  <a:lnTo>
                    <a:pt x="472681" y="490245"/>
                  </a:lnTo>
                  <a:lnTo>
                    <a:pt x="449033" y="527532"/>
                  </a:lnTo>
                  <a:lnTo>
                    <a:pt x="417982" y="558584"/>
                  </a:lnTo>
                  <a:lnTo>
                    <a:pt x="380695" y="582231"/>
                  </a:lnTo>
                  <a:lnTo>
                    <a:pt x="338353" y="597293"/>
                  </a:lnTo>
                  <a:lnTo>
                    <a:pt x="292163" y="602576"/>
                  </a:lnTo>
                  <a:lnTo>
                    <a:pt x="245960" y="597293"/>
                  </a:lnTo>
                  <a:lnTo>
                    <a:pt x="203631" y="582231"/>
                  </a:lnTo>
                  <a:lnTo>
                    <a:pt x="166344" y="558584"/>
                  </a:lnTo>
                  <a:lnTo>
                    <a:pt x="135280" y="527532"/>
                  </a:lnTo>
                  <a:lnTo>
                    <a:pt x="111633" y="490245"/>
                  </a:lnTo>
                  <a:lnTo>
                    <a:pt x="96583" y="447903"/>
                  </a:lnTo>
                  <a:lnTo>
                    <a:pt x="91300" y="401701"/>
                  </a:lnTo>
                  <a:lnTo>
                    <a:pt x="96583" y="355511"/>
                  </a:lnTo>
                  <a:lnTo>
                    <a:pt x="111633" y="313169"/>
                  </a:lnTo>
                  <a:lnTo>
                    <a:pt x="135280" y="275882"/>
                  </a:lnTo>
                  <a:lnTo>
                    <a:pt x="166344" y="244817"/>
                  </a:lnTo>
                  <a:lnTo>
                    <a:pt x="203631" y="221170"/>
                  </a:lnTo>
                  <a:lnTo>
                    <a:pt x="245960" y="206121"/>
                  </a:lnTo>
                  <a:lnTo>
                    <a:pt x="292163" y="200837"/>
                  </a:lnTo>
                  <a:lnTo>
                    <a:pt x="338353" y="206121"/>
                  </a:lnTo>
                  <a:lnTo>
                    <a:pt x="380695" y="221170"/>
                  </a:lnTo>
                  <a:lnTo>
                    <a:pt x="417982" y="244817"/>
                  </a:lnTo>
                  <a:lnTo>
                    <a:pt x="449033" y="275882"/>
                  </a:lnTo>
                  <a:lnTo>
                    <a:pt x="472681" y="313169"/>
                  </a:lnTo>
                  <a:lnTo>
                    <a:pt x="487743" y="355511"/>
                  </a:lnTo>
                  <a:lnTo>
                    <a:pt x="493014" y="401701"/>
                  </a:lnTo>
                  <a:lnTo>
                    <a:pt x="493014" y="244271"/>
                  </a:lnTo>
                  <a:lnTo>
                    <a:pt x="487781" y="236855"/>
                  </a:lnTo>
                  <a:lnTo>
                    <a:pt x="456996" y="206070"/>
                  </a:lnTo>
                  <a:lnTo>
                    <a:pt x="449580" y="200837"/>
                  </a:lnTo>
                  <a:lnTo>
                    <a:pt x="421335" y="180886"/>
                  </a:lnTo>
                  <a:lnTo>
                    <a:pt x="381495" y="162013"/>
                  </a:lnTo>
                  <a:lnTo>
                    <a:pt x="338201" y="150164"/>
                  </a:lnTo>
                  <a:lnTo>
                    <a:pt x="292163" y="146062"/>
                  </a:lnTo>
                  <a:lnTo>
                    <a:pt x="246062" y="150177"/>
                  </a:lnTo>
                  <a:lnTo>
                    <a:pt x="202730" y="162052"/>
                  </a:lnTo>
                  <a:lnTo>
                    <a:pt x="162890" y="180962"/>
                  </a:lnTo>
                  <a:lnTo>
                    <a:pt x="127254" y="206197"/>
                  </a:lnTo>
                  <a:lnTo>
                    <a:pt x="96532" y="237045"/>
                  </a:lnTo>
                  <a:lnTo>
                    <a:pt x="71450" y="272783"/>
                  </a:lnTo>
                  <a:lnTo>
                    <a:pt x="52730" y="312686"/>
                  </a:lnTo>
                  <a:lnTo>
                    <a:pt x="41084" y="356057"/>
                  </a:lnTo>
                  <a:lnTo>
                    <a:pt x="18262" y="356057"/>
                  </a:lnTo>
                  <a:lnTo>
                    <a:pt x="11163" y="357492"/>
                  </a:lnTo>
                  <a:lnTo>
                    <a:pt x="5359" y="361416"/>
                  </a:lnTo>
                  <a:lnTo>
                    <a:pt x="1435" y="367220"/>
                  </a:lnTo>
                  <a:lnTo>
                    <a:pt x="0" y="374319"/>
                  </a:lnTo>
                  <a:lnTo>
                    <a:pt x="0" y="410832"/>
                  </a:lnTo>
                  <a:lnTo>
                    <a:pt x="1435" y="417931"/>
                  </a:lnTo>
                  <a:lnTo>
                    <a:pt x="5359" y="423735"/>
                  </a:lnTo>
                  <a:lnTo>
                    <a:pt x="11163" y="427659"/>
                  </a:lnTo>
                  <a:lnTo>
                    <a:pt x="18262" y="429094"/>
                  </a:lnTo>
                  <a:lnTo>
                    <a:pt x="38341" y="429094"/>
                  </a:lnTo>
                  <a:lnTo>
                    <a:pt x="47752" y="475869"/>
                  </a:lnTo>
                  <a:lnTo>
                    <a:pt x="65163" y="519074"/>
                  </a:lnTo>
                  <a:lnTo>
                    <a:pt x="89763" y="557898"/>
                  </a:lnTo>
                  <a:lnTo>
                    <a:pt x="120738" y="591502"/>
                  </a:lnTo>
                  <a:lnTo>
                    <a:pt x="157289" y="619074"/>
                  </a:lnTo>
                  <a:lnTo>
                    <a:pt x="198577" y="639787"/>
                  </a:lnTo>
                  <a:lnTo>
                    <a:pt x="243801" y="652830"/>
                  </a:lnTo>
                  <a:lnTo>
                    <a:pt x="292163" y="657352"/>
                  </a:lnTo>
                  <a:lnTo>
                    <a:pt x="338201" y="653249"/>
                  </a:lnTo>
                  <a:lnTo>
                    <a:pt x="381495" y="641400"/>
                  </a:lnTo>
                  <a:lnTo>
                    <a:pt x="421335" y="622528"/>
                  </a:lnTo>
                  <a:lnTo>
                    <a:pt x="457047" y="597293"/>
                  </a:lnTo>
                  <a:lnTo>
                    <a:pt x="487781" y="566547"/>
                  </a:lnTo>
                  <a:lnTo>
                    <a:pt x="512965" y="530885"/>
                  </a:lnTo>
                  <a:lnTo>
                    <a:pt x="531837" y="491045"/>
                  </a:lnTo>
                  <a:lnTo>
                    <a:pt x="543687" y="447751"/>
                  </a:lnTo>
                  <a:lnTo>
                    <a:pt x="547801" y="40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8911861-6E8A-ACAF-32F6-A17D313F9D39}"/>
                </a:ext>
              </a:extLst>
            </p:cNvPr>
            <p:cNvSpPr/>
            <p:nvPr/>
          </p:nvSpPr>
          <p:spPr>
            <a:xfrm>
              <a:off x="1420367" y="3563111"/>
              <a:ext cx="9412605" cy="812165"/>
            </a:xfrm>
            <a:custGeom>
              <a:avLst/>
              <a:gdLst/>
              <a:ahLst/>
              <a:cxnLst/>
              <a:rect l="l" t="t" r="r" b="b"/>
              <a:pathLst>
                <a:path w="9412605" h="812164">
                  <a:moveTo>
                    <a:pt x="4334383" y="0"/>
                  </a:moveTo>
                  <a:lnTo>
                    <a:pt x="0" y="645668"/>
                  </a:lnTo>
                </a:path>
                <a:path w="9412605" h="812164">
                  <a:moveTo>
                    <a:pt x="4323715" y="0"/>
                  </a:moveTo>
                  <a:lnTo>
                    <a:pt x="4216908" y="708787"/>
                  </a:lnTo>
                </a:path>
                <a:path w="9412605" h="812164">
                  <a:moveTo>
                    <a:pt x="4329683" y="0"/>
                  </a:moveTo>
                  <a:lnTo>
                    <a:pt x="6126226" y="811530"/>
                  </a:lnTo>
                </a:path>
                <a:path w="9412605" h="812164">
                  <a:moveTo>
                    <a:pt x="4334256" y="6096"/>
                  </a:moveTo>
                  <a:lnTo>
                    <a:pt x="9412097" y="811783"/>
                  </a:lnTo>
                </a:path>
                <a:path w="9412605" h="812164">
                  <a:moveTo>
                    <a:pt x="4334256" y="0"/>
                  </a:moveTo>
                  <a:lnTo>
                    <a:pt x="8258556" y="811530"/>
                  </a:lnTo>
                </a:path>
                <a:path w="9412605" h="812164">
                  <a:moveTo>
                    <a:pt x="4334256" y="21336"/>
                  </a:moveTo>
                  <a:lnTo>
                    <a:pt x="7190739" y="811657"/>
                  </a:lnTo>
                </a:path>
                <a:path w="9412605" h="812164">
                  <a:moveTo>
                    <a:pt x="4334256" y="21336"/>
                  </a:moveTo>
                  <a:lnTo>
                    <a:pt x="5116576" y="6711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30">
            <a:extLst>
              <a:ext uri="{FF2B5EF4-FFF2-40B4-BE49-F238E27FC236}">
                <a16:creationId xmlns:a16="http://schemas.microsoft.com/office/drawing/2014/main" id="{391897FE-964A-078D-F8F0-B464DB514BB0}"/>
              </a:ext>
            </a:extLst>
          </p:cNvPr>
          <p:cNvSpPr txBox="1"/>
          <p:nvPr/>
        </p:nvSpPr>
        <p:spPr>
          <a:xfrm>
            <a:off x="2865130" y="5219522"/>
            <a:ext cx="8602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latin typeface="Tahoma"/>
                <a:cs typeface="Tahoma"/>
              </a:rPr>
              <a:t>Kitchen   </a:t>
            </a:r>
            <a:r>
              <a:rPr lang="de-DE" sz="1200" dirty="0" err="1">
                <a:latin typeface="Tahoma"/>
                <a:cs typeface="Tahoma"/>
              </a:rPr>
              <a:t>AbvGr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8" name="object 37">
            <a:extLst>
              <a:ext uri="{FF2B5EF4-FFF2-40B4-BE49-F238E27FC236}">
                <a16:creationId xmlns:a16="http://schemas.microsoft.com/office/drawing/2014/main" id="{B93B35CB-E5B8-ADB8-22D6-EC2B766DD50A}"/>
              </a:ext>
            </a:extLst>
          </p:cNvPr>
          <p:cNvSpPr txBox="1"/>
          <p:nvPr/>
        </p:nvSpPr>
        <p:spPr>
          <a:xfrm>
            <a:off x="1983486" y="5237226"/>
            <a:ext cx="4803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spc="-15" dirty="0" err="1">
                <a:latin typeface="Tahoma"/>
                <a:cs typeface="Tahoma"/>
              </a:rPr>
              <a:t>Overallquality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9" name="object 38">
            <a:extLst>
              <a:ext uri="{FF2B5EF4-FFF2-40B4-BE49-F238E27FC236}">
                <a16:creationId xmlns:a16="http://schemas.microsoft.com/office/drawing/2014/main" id="{0524EC0E-5730-C560-B6C0-E7BF3D14E038}"/>
              </a:ext>
            </a:extLst>
          </p:cNvPr>
          <p:cNvSpPr txBox="1"/>
          <p:nvPr/>
        </p:nvSpPr>
        <p:spPr>
          <a:xfrm>
            <a:off x="4005977" y="5250941"/>
            <a:ext cx="914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spc="-30" dirty="0" err="1">
                <a:latin typeface="Tahoma"/>
                <a:cs typeface="Tahoma"/>
              </a:rPr>
              <a:t>Neighborhood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0" name="object 39">
            <a:extLst>
              <a:ext uri="{FF2B5EF4-FFF2-40B4-BE49-F238E27FC236}">
                <a16:creationId xmlns:a16="http://schemas.microsoft.com/office/drawing/2014/main" id="{B565A500-628E-8D76-13D0-4D8A0EF7CC27}"/>
              </a:ext>
            </a:extLst>
          </p:cNvPr>
          <p:cNvSpPr txBox="1"/>
          <p:nvPr/>
        </p:nvSpPr>
        <p:spPr>
          <a:xfrm>
            <a:off x="9330943" y="5232272"/>
            <a:ext cx="695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spc="-5" dirty="0" err="1">
                <a:latin typeface="Tahoma"/>
                <a:cs typeface="Tahoma"/>
              </a:rPr>
              <a:t>Fireplace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1" name="object 40">
            <a:extLst>
              <a:ext uri="{FF2B5EF4-FFF2-40B4-BE49-F238E27FC236}">
                <a16:creationId xmlns:a16="http://schemas.microsoft.com/office/drawing/2014/main" id="{33D7104B-3ADF-2B1B-890B-1194A6340544}"/>
              </a:ext>
            </a:extLst>
          </p:cNvPr>
          <p:cNvSpPr txBox="1"/>
          <p:nvPr/>
        </p:nvSpPr>
        <p:spPr>
          <a:xfrm>
            <a:off x="5966338" y="5264911"/>
            <a:ext cx="81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spc="-5" dirty="0" err="1">
                <a:latin typeface="Tahoma"/>
                <a:cs typeface="Tahoma"/>
              </a:rPr>
              <a:t>YearRemodAdd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2" name="object 41">
            <a:extLst>
              <a:ext uri="{FF2B5EF4-FFF2-40B4-BE49-F238E27FC236}">
                <a16:creationId xmlns:a16="http://schemas.microsoft.com/office/drawing/2014/main" id="{18317735-9430-B71C-1335-E6C1DD939C94}"/>
              </a:ext>
            </a:extLst>
          </p:cNvPr>
          <p:cNvSpPr txBox="1"/>
          <p:nvPr/>
        </p:nvSpPr>
        <p:spPr>
          <a:xfrm>
            <a:off x="5021869" y="5264911"/>
            <a:ext cx="797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 err="1">
                <a:latin typeface="Tahoma"/>
                <a:cs typeface="Tahoma"/>
              </a:rPr>
              <a:t>GarageCars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5FEC5D36-3D68-C0A9-F5E4-BBEE0A0858C8}"/>
              </a:ext>
            </a:extLst>
          </p:cNvPr>
          <p:cNvSpPr txBox="1"/>
          <p:nvPr/>
        </p:nvSpPr>
        <p:spPr>
          <a:xfrm>
            <a:off x="7264654" y="5264911"/>
            <a:ext cx="649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 err="1">
                <a:latin typeface="Tahoma"/>
                <a:cs typeface="Tahoma"/>
              </a:rPr>
              <a:t>BasmentSqfeet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4" name="object 43">
            <a:extLst>
              <a:ext uri="{FF2B5EF4-FFF2-40B4-BE49-F238E27FC236}">
                <a16:creationId xmlns:a16="http://schemas.microsoft.com/office/drawing/2014/main" id="{66562FB8-C296-B5AC-A2E6-C6E1D42CED7F}"/>
              </a:ext>
            </a:extLst>
          </p:cNvPr>
          <p:cNvSpPr txBox="1"/>
          <p:nvPr/>
        </p:nvSpPr>
        <p:spPr>
          <a:xfrm>
            <a:off x="8233664" y="5232272"/>
            <a:ext cx="754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 err="1">
                <a:latin typeface="Tahoma"/>
                <a:cs typeface="Tahoma"/>
              </a:rPr>
              <a:t>Lotarea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5" name="object 44">
            <a:extLst>
              <a:ext uri="{FF2B5EF4-FFF2-40B4-BE49-F238E27FC236}">
                <a16:creationId xmlns:a16="http://schemas.microsoft.com/office/drawing/2014/main" id="{97A65485-828E-26CE-DDB3-AC5384DE518B}"/>
              </a:ext>
            </a:extLst>
          </p:cNvPr>
          <p:cNvSpPr txBox="1"/>
          <p:nvPr/>
        </p:nvSpPr>
        <p:spPr>
          <a:xfrm>
            <a:off x="10633964" y="5219522"/>
            <a:ext cx="398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spc="-5" dirty="0" err="1">
                <a:latin typeface="Tahoma"/>
                <a:cs typeface="Tahoma"/>
              </a:rPr>
              <a:t>GrLivArea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6" name="object 45">
            <a:extLst>
              <a:ext uri="{FF2B5EF4-FFF2-40B4-BE49-F238E27FC236}">
                <a16:creationId xmlns:a16="http://schemas.microsoft.com/office/drawing/2014/main" id="{520A594C-A570-6815-E8F7-766AF46A0A7B}"/>
              </a:ext>
            </a:extLst>
          </p:cNvPr>
          <p:cNvSpPr txBox="1"/>
          <p:nvPr/>
        </p:nvSpPr>
        <p:spPr>
          <a:xfrm>
            <a:off x="1278382" y="5260085"/>
            <a:ext cx="3879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latin typeface="Tahoma"/>
                <a:cs typeface="Tahoma"/>
              </a:rPr>
              <a:t>Y</a:t>
            </a:r>
            <a:r>
              <a:rPr lang="en-US" sz="1200" dirty="0" err="1">
                <a:latin typeface="Tahoma"/>
                <a:cs typeface="Tahoma"/>
              </a:rPr>
              <a:t>earBuilt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7" name="object 46">
            <a:extLst>
              <a:ext uri="{FF2B5EF4-FFF2-40B4-BE49-F238E27FC236}">
                <a16:creationId xmlns:a16="http://schemas.microsoft.com/office/drawing/2014/main" id="{94A8BD71-5171-216E-CD84-3C356B924459}"/>
              </a:ext>
            </a:extLst>
          </p:cNvPr>
          <p:cNvSpPr txBox="1"/>
          <p:nvPr/>
        </p:nvSpPr>
        <p:spPr>
          <a:xfrm>
            <a:off x="5289041" y="3284346"/>
            <a:ext cx="8870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House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Prices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39" name="object 26">
            <a:extLst>
              <a:ext uri="{FF2B5EF4-FFF2-40B4-BE49-F238E27FC236}">
                <a16:creationId xmlns:a16="http://schemas.microsoft.com/office/drawing/2014/main" id="{6E832E51-8772-DC7C-EB12-9803B91572A2}"/>
              </a:ext>
            </a:extLst>
          </p:cNvPr>
          <p:cNvGrpSpPr/>
          <p:nvPr/>
        </p:nvGrpSpPr>
        <p:grpSpPr>
          <a:xfrm>
            <a:off x="7191951" y="4476205"/>
            <a:ext cx="508634" cy="534035"/>
            <a:chOff x="7115143" y="4457285"/>
            <a:chExt cx="508634" cy="534035"/>
          </a:xfrm>
        </p:grpSpPr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551174FB-D160-9E23-BF7F-D78F9A913C19}"/>
                </a:ext>
              </a:extLst>
            </p:cNvPr>
            <p:cNvSpPr/>
            <p:nvPr/>
          </p:nvSpPr>
          <p:spPr>
            <a:xfrm>
              <a:off x="7209263" y="4532586"/>
              <a:ext cx="320040" cy="188595"/>
            </a:xfrm>
            <a:custGeom>
              <a:avLst/>
              <a:gdLst/>
              <a:ahLst/>
              <a:cxnLst/>
              <a:rect l="l" t="t" r="r" b="b"/>
              <a:pathLst>
                <a:path w="320040" h="188595">
                  <a:moveTo>
                    <a:pt x="160010" y="0"/>
                  </a:moveTo>
                  <a:lnTo>
                    <a:pt x="97159" y="7285"/>
                  </a:lnTo>
                  <a:lnTo>
                    <a:pt x="46361" y="27273"/>
                  </a:lnTo>
                  <a:lnTo>
                    <a:pt x="12385" y="57155"/>
                  </a:lnTo>
                  <a:lnTo>
                    <a:pt x="0" y="94126"/>
                  </a:lnTo>
                  <a:lnTo>
                    <a:pt x="12385" y="131101"/>
                  </a:lnTo>
                  <a:lnTo>
                    <a:pt x="46361" y="160983"/>
                  </a:lnTo>
                  <a:lnTo>
                    <a:pt x="97160" y="180968"/>
                  </a:lnTo>
                  <a:lnTo>
                    <a:pt x="160010" y="188253"/>
                  </a:lnTo>
                  <a:lnTo>
                    <a:pt x="222864" y="180968"/>
                  </a:lnTo>
                  <a:lnTo>
                    <a:pt x="273661" y="160983"/>
                  </a:lnTo>
                  <a:lnTo>
                    <a:pt x="285464" y="150602"/>
                  </a:lnTo>
                  <a:lnTo>
                    <a:pt x="160010" y="150602"/>
                  </a:lnTo>
                  <a:lnTo>
                    <a:pt x="110471" y="145535"/>
                  </a:lnTo>
                  <a:lnTo>
                    <a:pt x="71789" y="132383"/>
                  </a:lnTo>
                  <a:lnTo>
                    <a:pt x="46628" y="114222"/>
                  </a:lnTo>
                  <a:lnTo>
                    <a:pt x="37649" y="94126"/>
                  </a:lnTo>
                  <a:lnTo>
                    <a:pt x="46628" y="74034"/>
                  </a:lnTo>
                  <a:lnTo>
                    <a:pt x="71789" y="55873"/>
                  </a:lnTo>
                  <a:lnTo>
                    <a:pt x="110471" y="42719"/>
                  </a:lnTo>
                  <a:lnTo>
                    <a:pt x="160010" y="37650"/>
                  </a:lnTo>
                  <a:lnTo>
                    <a:pt x="285460" y="37650"/>
                  </a:lnTo>
                  <a:lnTo>
                    <a:pt x="273661" y="27273"/>
                  </a:lnTo>
                  <a:lnTo>
                    <a:pt x="222864" y="7286"/>
                  </a:lnTo>
                  <a:lnTo>
                    <a:pt x="160010" y="0"/>
                  </a:lnTo>
                  <a:close/>
                </a:path>
                <a:path w="320040" h="188595">
                  <a:moveTo>
                    <a:pt x="285460" y="37650"/>
                  </a:moveTo>
                  <a:lnTo>
                    <a:pt x="160010" y="37650"/>
                  </a:lnTo>
                  <a:lnTo>
                    <a:pt x="209552" y="42719"/>
                  </a:lnTo>
                  <a:lnTo>
                    <a:pt x="248233" y="55873"/>
                  </a:lnTo>
                  <a:lnTo>
                    <a:pt x="273393" y="74034"/>
                  </a:lnTo>
                  <a:lnTo>
                    <a:pt x="282371" y="94126"/>
                  </a:lnTo>
                  <a:lnTo>
                    <a:pt x="273393" y="114222"/>
                  </a:lnTo>
                  <a:lnTo>
                    <a:pt x="248233" y="132383"/>
                  </a:lnTo>
                  <a:lnTo>
                    <a:pt x="209552" y="145535"/>
                  </a:lnTo>
                  <a:lnTo>
                    <a:pt x="160010" y="150602"/>
                  </a:lnTo>
                  <a:lnTo>
                    <a:pt x="285464" y="150602"/>
                  </a:lnTo>
                  <a:lnTo>
                    <a:pt x="307636" y="131101"/>
                  </a:lnTo>
                  <a:lnTo>
                    <a:pt x="320020" y="94126"/>
                  </a:lnTo>
                  <a:lnTo>
                    <a:pt x="307636" y="57155"/>
                  </a:lnTo>
                  <a:lnTo>
                    <a:pt x="285460" y="37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28">
              <a:extLst>
                <a:ext uri="{FF2B5EF4-FFF2-40B4-BE49-F238E27FC236}">
                  <a16:creationId xmlns:a16="http://schemas.microsoft.com/office/drawing/2014/main" id="{2F888F64-5769-D934-54A1-216ABC942B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4562" y="4589062"/>
              <a:ext cx="169422" cy="75301"/>
            </a:xfrm>
            <a:prstGeom prst="rect">
              <a:avLst/>
            </a:prstGeom>
          </p:spPr>
        </p:pic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B7030E04-DC02-8BBD-4B7E-E0F3900BAAAF}"/>
                </a:ext>
              </a:extLst>
            </p:cNvPr>
            <p:cNvSpPr/>
            <p:nvPr/>
          </p:nvSpPr>
          <p:spPr>
            <a:xfrm>
              <a:off x="7115143" y="4457285"/>
              <a:ext cx="508634" cy="534035"/>
            </a:xfrm>
            <a:custGeom>
              <a:avLst/>
              <a:gdLst/>
              <a:ahLst/>
              <a:cxnLst/>
              <a:rect l="l" t="t" r="r" b="b"/>
              <a:pathLst>
                <a:path w="508634" h="534035">
                  <a:moveTo>
                    <a:pt x="254130" y="0"/>
                  </a:moveTo>
                  <a:lnTo>
                    <a:pt x="195180" y="4399"/>
                  </a:lnTo>
                  <a:lnTo>
                    <a:pt x="141425" y="16971"/>
                  </a:lnTo>
                  <a:lnTo>
                    <a:pt x="94278" y="36772"/>
                  </a:lnTo>
                  <a:lnTo>
                    <a:pt x="55149" y="62861"/>
                  </a:lnTo>
                  <a:lnTo>
                    <a:pt x="25452" y="94294"/>
                  </a:lnTo>
                  <a:lnTo>
                    <a:pt x="6598" y="130131"/>
                  </a:lnTo>
                  <a:lnTo>
                    <a:pt x="0" y="169428"/>
                  </a:lnTo>
                  <a:lnTo>
                    <a:pt x="0" y="364215"/>
                  </a:lnTo>
                  <a:lnTo>
                    <a:pt x="20512" y="435598"/>
                  </a:lnTo>
                  <a:lnTo>
                    <a:pt x="44673" y="466493"/>
                  </a:lnTo>
                  <a:lnTo>
                    <a:pt x="76787" y="493288"/>
                  </a:lnTo>
                  <a:lnTo>
                    <a:pt x="115868" y="515306"/>
                  </a:lnTo>
                  <a:lnTo>
                    <a:pt x="160928" y="531871"/>
                  </a:lnTo>
                  <a:lnTo>
                    <a:pt x="169699" y="533700"/>
                  </a:lnTo>
                  <a:lnTo>
                    <a:pt x="261007" y="442396"/>
                  </a:lnTo>
                  <a:lnTo>
                    <a:pt x="178831" y="442396"/>
                  </a:lnTo>
                  <a:lnTo>
                    <a:pt x="178831" y="367094"/>
                  </a:lnTo>
                  <a:lnTo>
                    <a:pt x="84707" y="367094"/>
                  </a:lnTo>
                  <a:lnTo>
                    <a:pt x="84707" y="301205"/>
                  </a:lnTo>
                  <a:lnTo>
                    <a:pt x="402202" y="301205"/>
                  </a:lnTo>
                  <a:lnTo>
                    <a:pt x="421028" y="282380"/>
                  </a:lnTo>
                  <a:lnTo>
                    <a:pt x="254130" y="282380"/>
                  </a:lnTo>
                  <a:lnTo>
                    <a:pt x="192418" y="276506"/>
                  </a:lnTo>
                  <a:lnTo>
                    <a:pt x="138247" y="260241"/>
                  </a:lnTo>
                  <a:lnTo>
                    <a:pt x="95172" y="235618"/>
                  </a:lnTo>
                  <a:lnTo>
                    <a:pt x="66736" y="204669"/>
                  </a:lnTo>
                  <a:lnTo>
                    <a:pt x="56470" y="169428"/>
                  </a:lnTo>
                  <a:lnTo>
                    <a:pt x="66741" y="134169"/>
                  </a:lnTo>
                  <a:lnTo>
                    <a:pt x="95191" y="103217"/>
                  </a:lnTo>
                  <a:lnTo>
                    <a:pt x="138270" y="78601"/>
                  </a:lnTo>
                  <a:lnTo>
                    <a:pt x="192433" y="62345"/>
                  </a:lnTo>
                  <a:lnTo>
                    <a:pt x="254130" y="56476"/>
                  </a:lnTo>
                  <a:lnTo>
                    <a:pt x="443538" y="56476"/>
                  </a:lnTo>
                  <a:lnTo>
                    <a:pt x="413986" y="36772"/>
                  </a:lnTo>
                  <a:lnTo>
                    <a:pt x="366838" y="16971"/>
                  </a:lnTo>
                  <a:lnTo>
                    <a:pt x="313082" y="4399"/>
                  </a:lnTo>
                  <a:lnTo>
                    <a:pt x="254130" y="0"/>
                  </a:lnTo>
                  <a:close/>
                </a:path>
                <a:path w="508634" h="534035">
                  <a:moveTo>
                    <a:pt x="367078" y="331561"/>
                  </a:moveTo>
                  <a:lnTo>
                    <a:pt x="178831" y="331561"/>
                  </a:lnTo>
                  <a:lnTo>
                    <a:pt x="188189" y="333300"/>
                  </a:lnTo>
                  <a:lnTo>
                    <a:pt x="197588" y="334797"/>
                  </a:lnTo>
                  <a:lnTo>
                    <a:pt x="207021" y="336053"/>
                  </a:lnTo>
                  <a:lnTo>
                    <a:pt x="216480" y="337068"/>
                  </a:lnTo>
                  <a:lnTo>
                    <a:pt x="216480" y="442396"/>
                  </a:lnTo>
                  <a:lnTo>
                    <a:pt x="261007" y="442396"/>
                  </a:lnTo>
                  <a:lnTo>
                    <a:pt x="308072" y="395332"/>
                  </a:lnTo>
                  <a:lnTo>
                    <a:pt x="272955" y="395332"/>
                  </a:lnTo>
                  <a:lnTo>
                    <a:pt x="272955" y="338370"/>
                  </a:lnTo>
                  <a:lnTo>
                    <a:pt x="282543" y="337792"/>
                  </a:lnTo>
                  <a:lnTo>
                    <a:pt x="292015" y="337001"/>
                  </a:lnTo>
                  <a:lnTo>
                    <a:pt x="301368" y="335998"/>
                  </a:lnTo>
                  <a:lnTo>
                    <a:pt x="310604" y="334785"/>
                  </a:lnTo>
                  <a:lnTo>
                    <a:pt x="367078" y="334785"/>
                  </a:lnTo>
                  <a:lnTo>
                    <a:pt x="367078" y="331561"/>
                  </a:lnTo>
                  <a:close/>
                </a:path>
                <a:path w="508634" h="534035">
                  <a:moveTo>
                    <a:pt x="367078" y="334785"/>
                  </a:moveTo>
                  <a:lnTo>
                    <a:pt x="310604" y="334785"/>
                  </a:lnTo>
                  <a:lnTo>
                    <a:pt x="310604" y="392800"/>
                  </a:lnTo>
                  <a:lnTo>
                    <a:pt x="367078" y="336328"/>
                  </a:lnTo>
                  <a:lnTo>
                    <a:pt x="367078" y="334785"/>
                  </a:lnTo>
                  <a:close/>
                </a:path>
                <a:path w="508634" h="534035">
                  <a:moveTo>
                    <a:pt x="402202" y="301205"/>
                  </a:moveTo>
                  <a:lnTo>
                    <a:pt x="92692" y="301205"/>
                  </a:lnTo>
                  <a:lnTo>
                    <a:pt x="99953" y="304991"/>
                  </a:lnTo>
                  <a:lnTo>
                    <a:pt x="107321" y="308557"/>
                  </a:lnTo>
                  <a:lnTo>
                    <a:pt x="114791" y="311903"/>
                  </a:lnTo>
                  <a:lnTo>
                    <a:pt x="122357" y="315026"/>
                  </a:lnTo>
                  <a:lnTo>
                    <a:pt x="122357" y="367094"/>
                  </a:lnTo>
                  <a:lnTo>
                    <a:pt x="178831" y="367094"/>
                  </a:lnTo>
                  <a:lnTo>
                    <a:pt x="178831" y="331561"/>
                  </a:lnTo>
                  <a:lnTo>
                    <a:pt x="367078" y="331561"/>
                  </a:lnTo>
                  <a:lnTo>
                    <a:pt x="367078" y="321772"/>
                  </a:lnTo>
                  <a:lnTo>
                    <a:pt x="376684" y="318496"/>
                  </a:lnTo>
                  <a:lnTo>
                    <a:pt x="386165" y="314892"/>
                  </a:lnTo>
                  <a:lnTo>
                    <a:pt x="390218" y="313189"/>
                  </a:lnTo>
                  <a:lnTo>
                    <a:pt x="402202" y="301205"/>
                  </a:lnTo>
                  <a:close/>
                </a:path>
                <a:path w="508634" h="534035">
                  <a:moveTo>
                    <a:pt x="443538" y="56476"/>
                  </a:moveTo>
                  <a:lnTo>
                    <a:pt x="254130" y="56476"/>
                  </a:lnTo>
                  <a:lnTo>
                    <a:pt x="315830" y="62349"/>
                  </a:lnTo>
                  <a:lnTo>
                    <a:pt x="369992" y="78614"/>
                  </a:lnTo>
                  <a:lnTo>
                    <a:pt x="413071" y="103238"/>
                  </a:lnTo>
                  <a:lnTo>
                    <a:pt x="441519" y="134187"/>
                  </a:lnTo>
                  <a:lnTo>
                    <a:pt x="451790" y="169428"/>
                  </a:lnTo>
                  <a:lnTo>
                    <a:pt x="441502" y="204687"/>
                  </a:lnTo>
                  <a:lnTo>
                    <a:pt x="413035" y="235638"/>
                  </a:lnTo>
                  <a:lnTo>
                    <a:pt x="369947" y="260255"/>
                  </a:lnTo>
                  <a:lnTo>
                    <a:pt x="315782" y="276511"/>
                  </a:lnTo>
                  <a:lnTo>
                    <a:pt x="254130" y="282380"/>
                  </a:lnTo>
                  <a:lnTo>
                    <a:pt x="421028" y="282380"/>
                  </a:lnTo>
                  <a:lnTo>
                    <a:pt x="506272" y="197140"/>
                  </a:lnTo>
                  <a:lnTo>
                    <a:pt x="504985" y="197140"/>
                  </a:lnTo>
                  <a:lnTo>
                    <a:pt x="506410" y="190294"/>
                  </a:lnTo>
                  <a:lnTo>
                    <a:pt x="507433" y="183381"/>
                  </a:lnTo>
                  <a:lnTo>
                    <a:pt x="508053" y="176420"/>
                  </a:lnTo>
                  <a:lnTo>
                    <a:pt x="508264" y="169428"/>
                  </a:lnTo>
                  <a:lnTo>
                    <a:pt x="501666" y="130131"/>
                  </a:lnTo>
                  <a:lnTo>
                    <a:pt x="482812" y="94294"/>
                  </a:lnTo>
                  <a:lnTo>
                    <a:pt x="453115" y="62861"/>
                  </a:lnTo>
                  <a:lnTo>
                    <a:pt x="443538" y="56476"/>
                  </a:lnTo>
                  <a:close/>
                </a:path>
                <a:path w="508634" h="534035">
                  <a:moveTo>
                    <a:pt x="507050" y="196362"/>
                  </a:moveTo>
                  <a:lnTo>
                    <a:pt x="504985" y="197140"/>
                  </a:lnTo>
                  <a:lnTo>
                    <a:pt x="506272" y="197140"/>
                  </a:lnTo>
                  <a:lnTo>
                    <a:pt x="507050" y="1963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Graphic 2" descr="Clipboard Checked with solid fill">
            <a:extLst>
              <a:ext uri="{FF2B5EF4-FFF2-40B4-BE49-F238E27FC236}">
                <a16:creationId xmlns:a16="http://schemas.microsoft.com/office/drawing/2014/main" id="{68E51497-FA3B-B04A-A763-91324FC8D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183" y="4245495"/>
            <a:ext cx="914400" cy="914400"/>
          </a:xfrm>
          <a:prstGeom prst="rect">
            <a:avLst/>
          </a:prstGeom>
        </p:spPr>
      </p:pic>
      <p:pic>
        <p:nvPicPr>
          <p:cNvPr id="5" name="Graphic 4" descr="Table and chairs with solid fill">
            <a:extLst>
              <a:ext uri="{FF2B5EF4-FFF2-40B4-BE49-F238E27FC236}">
                <a16:creationId xmlns:a16="http://schemas.microsoft.com/office/drawing/2014/main" id="{0D6FBA2D-2D7F-81C5-E15A-AB7BE901D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535" y="4242063"/>
            <a:ext cx="914400" cy="914400"/>
          </a:xfrm>
          <a:prstGeom prst="rect">
            <a:avLst/>
          </a:prstGeom>
        </p:spPr>
      </p:pic>
      <p:pic>
        <p:nvPicPr>
          <p:cNvPr id="34" name="Graphic 33" descr="Dance with solid fill">
            <a:extLst>
              <a:ext uri="{FF2B5EF4-FFF2-40B4-BE49-F238E27FC236}">
                <a16:creationId xmlns:a16="http://schemas.microsoft.com/office/drawing/2014/main" id="{8FA683DB-EEA1-7428-B197-458B50F1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347" y="4344225"/>
            <a:ext cx="914400" cy="914400"/>
          </a:xfrm>
          <a:prstGeom prst="rect">
            <a:avLst/>
          </a:prstGeom>
        </p:spPr>
      </p:pic>
      <p:pic>
        <p:nvPicPr>
          <p:cNvPr id="36" name="Graphic 35" descr="Convertible with solid fill">
            <a:extLst>
              <a:ext uri="{FF2B5EF4-FFF2-40B4-BE49-F238E27FC236}">
                <a16:creationId xmlns:a16="http://schemas.microsoft.com/office/drawing/2014/main" id="{EC2EF582-BF78-C485-EB1B-D50186331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98033" y="4409579"/>
            <a:ext cx="914400" cy="914400"/>
          </a:xfrm>
          <a:prstGeom prst="rect">
            <a:avLst/>
          </a:prstGeom>
        </p:spPr>
      </p:pic>
      <p:pic>
        <p:nvPicPr>
          <p:cNvPr id="53" name="Graphic 52" descr="Renovation (House With Sparkles) with solid fill">
            <a:extLst>
              <a:ext uri="{FF2B5EF4-FFF2-40B4-BE49-F238E27FC236}">
                <a16:creationId xmlns:a16="http://schemas.microsoft.com/office/drawing/2014/main" id="{08133BF2-892A-B5BA-BD65-7CECE187B3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27634" y="4305122"/>
            <a:ext cx="914400" cy="914400"/>
          </a:xfrm>
          <a:prstGeom prst="rect">
            <a:avLst/>
          </a:prstGeom>
        </p:spPr>
      </p:pic>
      <p:pic>
        <p:nvPicPr>
          <p:cNvPr id="58" name="Graphic 57" descr="Alterations &amp; Tailoring with solid fill">
            <a:extLst>
              <a:ext uri="{FF2B5EF4-FFF2-40B4-BE49-F238E27FC236}">
                <a16:creationId xmlns:a16="http://schemas.microsoft.com/office/drawing/2014/main" id="{C9AC9079-B6EA-9A42-C6EB-5F07303A44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4286" y="4344225"/>
            <a:ext cx="914400" cy="914400"/>
          </a:xfrm>
          <a:prstGeom prst="rect">
            <a:avLst/>
          </a:prstGeom>
        </p:spPr>
      </p:pic>
      <p:pic>
        <p:nvPicPr>
          <p:cNvPr id="60" name="Graphic 59" descr="Indoor Fireplace with solid fill">
            <a:extLst>
              <a:ext uri="{FF2B5EF4-FFF2-40B4-BE49-F238E27FC236}">
                <a16:creationId xmlns:a16="http://schemas.microsoft.com/office/drawing/2014/main" id="{1E7A54BE-08CB-FD0C-CC5F-72CDA41008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7234" y="4374641"/>
            <a:ext cx="914400" cy="914400"/>
          </a:xfrm>
          <a:prstGeom prst="rect">
            <a:avLst/>
          </a:prstGeom>
        </p:spPr>
      </p:pic>
      <p:pic>
        <p:nvPicPr>
          <p:cNvPr id="64" name="Graphic 63" descr="Suburban scene with solid fill">
            <a:extLst>
              <a:ext uri="{FF2B5EF4-FFF2-40B4-BE49-F238E27FC236}">
                <a16:creationId xmlns:a16="http://schemas.microsoft.com/office/drawing/2014/main" id="{58C225FD-E138-4F4A-E573-1FD366B7D7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87390" y="2432641"/>
            <a:ext cx="914400" cy="914400"/>
          </a:xfrm>
          <a:prstGeom prst="rect">
            <a:avLst/>
          </a:prstGeom>
        </p:spPr>
      </p:pic>
      <p:pic>
        <p:nvPicPr>
          <p:cNvPr id="66" name="Graphic 65" descr="Golden Ratio with solid fill">
            <a:extLst>
              <a:ext uri="{FF2B5EF4-FFF2-40B4-BE49-F238E27FC236}">
                <a16:creationId xmlns:a16="http://schemas.microsoft.com/office/drawing/2014/main" id="{28AC19F6-D1EA-DB91-DBCB-3B75EE6288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77108" y="4336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E85A445E-5118-CE85-D0A2-7796F0AF9F06}"/>
              </a:ext>
            </a:extLst>
          </p:cNvPr>
          <p:cNvSpPr txBox="1">
            <a:spLocks/>
          </p:cNvSpPr>
          <p:nvPr/>
        </p:nvSpPr>
        <p:spPr>
          <a:xfrm>
            <a:off x="4014470" y="307916"/>
            <a:ext cx="4163060" cy="62901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-5" dirty="0"/>
              <a:t>Hedonic</a:t>
            </a:r>
            <a:r>
              <a:rPr lang="en-US" sz="4000" spc="-80" dirty="0"/>
              <a:t> </a:t>
            </a:r>
            <a:r>
              <a:rPr lang="en-US" sz="4000" spc="-5" dirty="0"/>
              <a:t>Model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FB31C5A4-E780-E390-4CFD-0DCC2F34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09601"/>
              </p:ext>
            </p:extLst>
          </p:nvPr>
        </p:nvGraphicFramePr>
        <p:xfrm>
          <a:off x="1633220" y="1453641"/>
          <a:ext cx="9660888" cy="446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8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#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Beschreibung</a:t>
                      </a: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Konstante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 err="1">
                          <a:latin typeface="Tahoma"/>
                          <a:cs typeface="Tahoma"/>
                        </a:rPr>
                        <a:t>Pr</a:t>
                      </a:r>
                      <a:r>
                        <a:rPr lang="de-DE" sz="1400" spc="-5" dirty="0" err="1">
                          <a:latin typeface="Tahoma"/>
                          <a:cs typeface="Tahoma"/>
                        </a:rPr>
                        <a:t>eis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1400" spc="-5" dirty="0">
                          <a:latin typeface="Tahoma"/>
                          <a:cs typeface="Tahoma"/>
                        </a:rPr>
                        <a:t>Verkaufspreis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YearBuilt</a:t>
                      </a:r>
                      <a:endParaRPr lang="de-DE"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35" dirty="0">
                          <a:latin typeface="Tahoma"/>
                          <a:cs typeface="Tahoma"/>
                        </a:rPr>
                        <a:t>Baujahr eines Hauses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Overallquality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5" dirty="0">
                          <a:latin typeface="Tahoma"/>
                          <a:cs typeface="Tahoma"/>
                        </a:rPr>
                        <a:t>Allgemein Qualität des Hauses (Skala von 1 bis 10.)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KitchenAbvGr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Anzahl der Küchen oberhalb des Erdgeschosses des Hauses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Neighborhood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Nachbarschaft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GarageCars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Anzahl der Autos, die dort geparkt werden können.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10" dirty="0" err="1">
                          <a:latin typeface="Tahoma"/>
                          <a:cs typeface="Tahoma"/>
                        </a:rPr>
                        <a:t>YearRemodAdd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Jahr, in dem das Haus zuletzt umgebaut oder renoviert wurde.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10" dirty="0" err="1">
                          <a:latin typeface="Tahoma"/>
                          <a:cs typeface="Tahoma"/>
                        </a:rPr>
                        <a:t>Basmentsqfeet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Gesamtfläche des Kellers eines Hauses in Quadratmetern.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5" dirty="0" err="1">
                          <a:latin typeface="Tahoma"/>
                          <a:cs typeface="Tahoma"/>
                        </a:rPr>
                        <a:t>Lotarea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>
                          <a:latin typeface="Tahoma"/>
                          <a:cs typeface="Tahoma"/>
                        </a:rPr>
                        <a:t>Gesamtfläche des Grundstücks, </a:t>
                      </a:r>
                      <a:r>
                        <a:rPr lang="de-DE" sz="1400" dirty="0" err="1">
                          <a:latin typeface="Tahoma"/>
                          <a:cs typeface="Tahoma"/>
                        </a:rPr>
                        <a:t>einschließ</a:t>
                      </a:r>
                      <a:r>
                        <a:rPr lang="en-US" sz="1400" dirty="0">
                          <a:latin typeface="Tahoma"/>
                          <a:cs typeface="Tahoma"/>
                        </a:rPr>
                        <a:t>lich Garten, </a:t>
                      </a:r>
                      <a:r>
                        <a:rPr lang="en-US" sz="1400" dirty="0" err="1">
                          <a:latin typeface="Tahoma"/>
                          <a:cs typeface="Tahoma"/>
                        </a:rPr>
                        <a:t>Einfahrt</a:t>
                      </a:r>
                      <a:r>
                        <a:rPr lang="en-US" sz="1400" dirty="0">
                          <a:latin typeface="Tahoma"/>
                          <a:cs typeface="Tahoma"/>
                        </a:rPr>
                        <a:t> und </a:t>
                      </a:r>
                      <a:r>
                        <a:rPr lang="en-US" sz="1400" dirty="0" err="1">
                          <a:latin typeface="Tahoma"/>
                          <a:cs typeface="Tahoma"/>
                        </a:rPr>
                        <a:t>anderer</a:t>
                      </a:r>
                      <a:r>
                        <a:rPr lang="en-US" sz="1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400" dirty="0" err="1">
                          <a:latin typeface="Tahoma"/>
                          <a:cs typeface="Tahoma"/>
                        </a:rPr>
                        <a:t>Bereiche</a:t>
                      </a:r>
                      <a:r>
                        <a:rPr lang="en-US" sz="1400" dirty="0">
                          <a:latin typeface="Tahoma"/>
                          <a:cs typeface="Tahoma"/>
                        </a:rPr>
                        <a:t>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10" dirty="0" err="1">
                          <a:latin typeface="Tahoma"/>
                          <a:cs typeface="Tahoma"/>
                        </a:rPr>
                        <a:t>Fireplace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dirty="0" err="1">
                          <a:latin typeface="Tahoma"/>
                          <a:cs typeface="Tahoma"/>
                        </a:rPr>
                        <a:t>Anzah</a:t>
                      </a:r>
                      <a:r>
                        <a:rPr lang="de-DE" sz="1400" dirty="0">
                          <a:latin typeface="Tahoma"/>
                          <a:cs typeface="Tahoma"/>
                        </a:rPr>
                        <a:t> der Kamin(e) in einem Haus.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0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11</a:t>
                      </a: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5" dirty="0" err="1">
                          <a:latin typeface="Tahoma"/>
                          <a:cs typeface="Tahoma"/>
                        </a:rPr>
                        <a:t>GrLiveArea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de-DE" sz="1400" spc="-10" dirty="0">
                          <a:latin typeface="Tahoma"/>
                          <a:cs typeface="Tahoma"/>
                        </a:rPr>
                        <a:t>Wohnfläche eines Hauses oberhalb des Bodens, ohne Keller oder unterirdische Bereiche.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8D7691F8-E1BD-32B8-3617-DF69DD556946}"/>
              </a:ext>
            </a:extLst>
          </p:cNvPr>
          <p:cNvSpPr/>
          <p:nvPr/>
        </p:nvSpPr>
        <p:spPr>
          <a:xfrm>
            <a:off x="1150884" y="3602421"/>
            <a:ext cx="283778" cy="209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5159BC-B7D2-7F66-9954-E6AEFAE49E6A}"/>
              </a:ext>
            </a:extLst>
          </p:cNvPr>
          <p:cNvSpPr/>
          <p:nvPr/>
        </p:nvSpPr>
        <p:spPr>
          <a:xfrm>
            <a:off x="1150884" y="2935014"/>
            <a:ext cx="283778" cy="209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8F6EF-E3F6-4312-3517-126EAADD9D1E}"/>
              </a:ext>
            </a:extLst>
          </p:cNvPr>
          <p:cNvSpPr txBox="1"/>
          <p:nvPr/>
        </p:nvSpPr>
        <p:spPr>
          <a:xfrm>
            <a:off x="1633220" y="5983014"/>
            <a:ext cx="8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Dies sind kategoriale Variablen, die in Dummy-Variablen umgewandelt werden müssen.</a:t>
            </a:r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B24F4B-E0C8-D124-9CC1-5A311C0BE062}"/>
              </a:ext>
            </a:extLst>
          </p:cNvPr>
          <p:cNvSpPr/>
          <p:nvPr/>
        </p:nvSpPr>
        <p:spPr>
          <a:xfrm>
            <a:off x="835572" y="3053504"/>
            <a:ext cx="157655" cy="6811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7FD2BEE-8E7D-4204-BC77-7B04E88A40BE}"/>
              </a:ext>
            </a:extLst>
          </p:cNvPr>
          <p:cNvSpPr/>
          <p:nvPr/>
        </p:nvSpPr>
        <p:spPr>
          <a:xfrm rot="10800000">
            <a:off x="581069" y="3144019"/>
            <a:ext cx="1052151" cy="3109825"/>
          </a:xfrm>
          <a:prstGeom prst="arc">
            <a:avLst>
              <a:gd name="adj1" fmla="val 16650543"/>
              <a:gd name="adj2" fmla="val 46085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742282-D9CD-31DE-CFD2-DFD23A574E2C}"/>
              </a:ext>
            </a:extLst>
          </p:cNvPr>
          <p:cNvSpPr/>
          <p:nvPr/>
        </p:nvSpPr>
        <p:spPr>
          <a:xfrm>
            <a:off x="1071171" y="6036021"/>
            <a:ext cx="363491" cy="270830"/>
          </a:xfrm>
          <a:prstGeom prst="rightArrow">
            <a:avLst>
              <a:gd name="adj1" fmla="val 50000"/>
              <a:gd name="adj2" fmla="val 610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464D-764D-2BCD-0419-93DE00727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A7F5B6-6B49-683C-4E39-C4031121CCC4}"/>
              </a:ext>
            </a:extLst>
          </p:cNvPr>
          <p:cNvSpPr txBox="1"/>
          <p:nvPr/>
        </p:nvSpPr>
        <p:spPr>
          <a:xfrm>
            <a:off x="4897644" y="0"/>
            <a:ext cx="2015535" cy="12762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Dummy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Variablen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number lines on a white background">
            <a:extLst>
              <a:ext uri="{FF2B5EF4-FFF2-40B4-BE49-F238E27FC236}">
                <a16:creationId xmlns:a16="http://schemas.microsoft.com/office/drawing/2014/main" id="{4774EAE3-8CD0-5146-067D-5BB4B89B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8" y="1515789"/>
            <a:ext cx="5477842" cy="403758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AAD7A-06C3-849A-F10E-5D272F062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4" y="1515789"/>
            <a:ext cx="5619085" cy="40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2817-430E-142E-4873-145BE921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Gliederung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527DB0A8-B489-D2BD-574E-2928328D1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FF844-4169-E584-EFD0-D80E11AD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BFB8C5-5212-435D-8598-F76339C0700C}"/>
              </a:ext>
            </a:extLst>
          </p:cNvPr>
          <p:cNvSpPr txBox="1"/>
          <p:nvPr/>
        </p:nvSpPr>
        <p:spPr>
          <a:xfrm>
            <a:off x="110007" y="1985901"/>
            <a:ext cx="2507069" cy="193183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 in Python</a:t>
            </a:r>
          </a:p>
        </p:txBody>
      </p:sp>
      <p:pic>
        <p:nvPicPr>
          <p:cNvPr id="3" name="Picture 2" descr="A screen shot of a computer program">
            <a:extLst>
              <a:ext uri="{FF2B5EF4-FFF2-40B4-BE49-F238E27FC236}">
                <a16:creationId xmlns:a16="http://schemas.microsoft.com/office/drawing/2014/main" id="{D0441131-F9E7-CC7D-47FF-3A99341D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28" y="1056289"/>
            <a:ext cx="8135007" cy="455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13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9D030-1CEE-9ABC-6E56-9FA91F7E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D10EE-037C-9956-A77A-64B71A2CC3A6}"/>
              </a:ext>
            </a:extLst>
          </p:cNvPr>
          <p:cNvSpPr txBox="1"/>
          <p:nvPr/>
        </p:nvSpPr>
        <p:spPr>
          <a:xfrm>
            <a:off x="175603" y="2364827"/>
            <a:ext cx="2118280" cy="193915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Dummy-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33E380-E62D-D028-BB2A-336E80BC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4" y="677917"/>
            <a:ext cx="6109138" cy="521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60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EFFF-03F4-6D8F-E4A4-BD79129F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5" y="247377"/>
            <a:ext cx="9144000" cy="879858"/>
          </a:xfrm>
        </p:spPr>
        <p:txBody>
          <a:bodyPr>
            <a:noAutofit/>
          </a:bodyPr>
          <a:lstStyle/>
          <a:p>
            <a:r>
              <a:rPr lang="de-DE" sz="3200" dirty="0"/>
              <a:t>Dummy-Variablen für unterschiedliche Steigungen (Interaktionseffekte)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EFDC5-EA3D-47A9-5F0D-40886E4E7AEB}"/>
                  </a:ext>
                </a:extLst>
              </p:cNvPr>
              <p:cNvSpPr txBox="1"/>
              <p:nvPr/>
            </p:nvSpPr>
            <p:spPr>
              <a:xfrm>
                <a:off x="1051035" y="1612367"/>
                <a:ext cx="4045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EFDC5-EA3D-47A9-5F0D-40886E4E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" y="1612367"/>
                <a:ext cx="4045824" cy="369332"/>
              </a:xfrm>
              <a:prstGeom prst="rect">
                <a:avLst/>
              </a:prstGeom>
              <a:blipFill>
                <a:blip r:embed="rId2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21E1BD-F41F-9D45-D44D-AD00D4FA2C17}"/>
                  </a:ext>
                </a:extLst>
              </p:cNvPr>
              <p:cNvSpPr txBox="1"/>
              <p:nvPr/>
            </p:nvSpPr>
            <p:spPr>
              <a:xfrm>
                <a:off x="1051035" y="2456938"/>
                <a:ext cx="376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21E1BD-F41F-9D45-D44D-AD00D4FA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" y="2456938"/>
                <a:ext cx="37600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CD0CE-8467-17DF-8ED0-A0F4D6F3EB5B}"/>
              </a:ext>
            </a:extLst>
          </p:cNvPr>
          <p:cNvCxnSpPr/>
          <p:nvPr/>
        </p:nvCxnSpPr>
        <p:spPr>
          <a:xfrm>
            <a:off x="1797269" y="1981699"/>
            <a:ext cx="0" cy="48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45CD8-ECCD-6C43-149C-AEE0D511A831}"/>
              </a:ext>
            </a:extLst>
          </p:cNvPr>
          <p:cNvCxnSpPr>
            <a:cxnSpLocks/>
          </p:cNvCxnSpPr>
          <p:nvPr/>
        </p:nvCxnSpPr>
        <p:spPr>
          <a:xfrm flipH="1">
            <a:off x="2372710" y="1981699"/>
            <a:ext cx="520262" cy="540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F365D5-935D-6A97-18EA-5B8C98633A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47091" y="1971806"/>
            <a:ext cx="583982" cy="48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73E26-1568-78C3-1343-EAE26BA528EA}"/>
              </a:ext>
            </a:extLst>
          </p:cNvPr>
          <p:cNvCxnSpPr>
            <a:cxnSpLocks/>
          </p:cNvCxnSpPr>
          <p:nvPr/>
        </p:nvCxnSpPr>
        <p:spPr>
          <a:xfrm flipH="1">
            <a:off x="3657600" y="1923393"/>
            <a:ext cx="173421" cy="5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85CDF0-6AE8-FAAE-977B-7E428F35C381}"/>
              </a:ext>
            </a:extLst>
          </p:cNvPr>
          <p:cNvSpPr txBox="1"/>
          <p:nvPr/>
        </p:nvSpPr>
        <p:spPr>
          <a:xfrm>
            <a:off x="1051035" y="2954303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Falls D=1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A8EB9-D797-6EC4-053E-AD744551B025}"/>
                  </a:ext>
                </a:extLst>
              </p:cNvPr>
              <p:cNvSpPr txBox="1"/>
              <p:nvPr/>
            </p:nvSpPr>
            <p:spPr>
              <a:xfrm>
                <a:off x="1647497" y="3323635"/>
                <a:ext cx="376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A8EB9-D797-6EC4-053E-AD744551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97" y="3323635"/>
                <a:ext cx="376007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17D1A5-A6C5-090C-A5AB-764DB44644C0}"/>
                  </a:ext>
                </a:extLst>
              </p:cNvPr>
              <p:cNvSpPr txBox="1"/>
              <p:nvPr/>
            </p:nvSpPr>
            <p:spPr>
              <a:xfrm>
                <a:off x="6385036" y="3356898"/>
                <a:ext cx="356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17D1A5-A6C5-090C-A5AB-764DB446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36" y="3356898"/>
                <a:ext cx="356957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01C5C0-0E76-4B99-5340-F4B153A82C4D}"/>
              </a:ext>
            </a:extLst>
          </p:cNvPr>
          <p:cNvSpPr/>
          <p:nvPr/>
        </p:nvSpPr>
        <p:spPr>
          <a:xfrm>
            <a:off x="6231321" y="3494741"/>
            <a:ext cx="307429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D74C40-BA22-7A40-409D-B449869CA7BF}"/>
                  </a:ext>
                </a:extLst>
              </p:cNvPr>
              <p:cNvSpPr txBox="1"/>
              <p:nvPr/>
            </p:nvSpPr>
            <p:spPr>
              <a:xfrm>
                <a:off x="1051035" y="3901516"/>
                <a:ext cx="7953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Der Steigungsparameter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ndet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sich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von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zu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.Die </a:t>
                </a:r>
                <a:r>
                  <a:rPr lang="en-US" dirty="0" err="1"/>
                  <a:t>zusätzliche</a:t>
                </a:r>
                <a:r>
                  <a:rPr lang="en-US" dirty="0"/>
                  <a:t> </a:t>
                </a:r>
                <a:r>
                  <a:rPr lang="en-US" dirty="0" err="1"/>
                  <a:t>Steigung</a:t>
                </a:r>
                <a:r>
                  <a:rPr lang="en-US" dirty="0"/>
                  <a:t> </a:t>
                </a:r>
                <a:r>
                  <a:rPr lang="en-US" dirty="0" err="1"/>
                  <a:t>beträgt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D74C40-BA22-7A40-409D-B449869CA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" y="3901516"/>
                <a:ext cx="7953703" cy="646331"/>
              </a:xfrm>
              <a:prstGeom prst="rect">
                <a:avLst/>
              </a:prstGeom>
              <a:blipFill>
                <a:blip r:embed="rId6"/>
                <a:stretch>
                  <a:fillRect l="-61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90D91B-2FDC-1675-3885-F14840DC36F3}"/>
                  </a:ext>
                </a:extLst>
              </p:cNvPr>
              <p:cNvSpPr txBox="1"/>
              <p:nvPr/>
            </p:nvSpPr>
            <p:spPr>
              <a:xfrm>
                <a:off x="1051035" y="4566823"/>
                <a:ext cx="8157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Der Achsenabschnitt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ändert</a:t>
                </a:r>
                <a:r>
                  <a:rPr lang="en-US" dirty="0"/>
                  <a:t> </a:t>
                </a:r>
                <a:r>
                  <a:rPr lang="en-US" dirty="0" err="1"/>
                  <a:t>sich</a:t>
                </a:r>
                <a:r>
                  <a:rPr lang="en-US" dirty="0"/>
                  <a:t> </a:t>
                </a:r>
                <a:r>
                  <a:rPr lang="en-US" dirty="0" err="1"/>
                  <a:t>zu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).Die </a:t>
                </a:r>
                <a:r>
                  <a:rPr lang="en-US" dirty="0" err="1"/>
                  <a:t>zusätzliche</a:t>
                </a:r>
                <a:r>
                  <a:rPr lang="en-US" dirty="0"/>
                  <a:t> </a:t>
                </a:r>
                <a:r>
                  <a:rPr lang="en-US" dirty="0" err="1"/>
                  <a:t>Steigung</a:t>
                </a:r>
                <a:r>
                  <a:rPr lang="en-US" dirty="0"/>
                  <a:t> </a:t>
                </a:r>
                <a:r>
                  <a:rPr lang="en-US" dirty="0" err="1"/>
                  <a:t>beträgt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90D91B-2FDC-1675-3885-F14840DC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" y="4566823"/>
                <a:ext cx="8157343" cy="646331"/>
              </a:xfrm>
              <a:prstGeom prst="rect">
                <a:avLst/>
              </a:prstGeom>
              <a:blipFill>
                <a:blip r:embed="rId7"/>
                <a:stretch>
                  <a:fillRect l="-59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FB86A4B-373C-1040-CC8B-55E000E90FF3}"/>
              </a:ext>
            </a:extLst>
          </p:cNvPr>
          <p:cNvSpPr txBox="1"/>
          <p:nvPr/>
        </p:nvSpPr>
        <p:spPr>
          <a:xfrm>
            <a:off x="1051035" y="5296764"/>
            <a:ext cx="846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Step1: Erstellen der Variable </a:t>
            </a:r>
            <a:r>
              <a:rPr lang="de-DE" dirty="0" err="1"/>
              <a:t>good_condition</a:t>
            </a:r>
            <a:r>
              <a:rPr lang="de-DE" dirty="0"/>
              <a:t>:</a:t>
            </a:r>
          </a:p>
          <a:p>
            <a:r>
              <a:rPr lang="de-DE" dirty="0" err="1"/>
              <a:t>Step</a:t>
            </a:r>
            <a:r>
              <a:rPr lang="de-DE" dirty="0"/>
              <a:t> 2: Erstellen der Interaktionsvariable </a:t>
            </a:r>
            <a:r>
              <a:rPr lang="de-DE" dirty="0" err="1"/>
              <a:t>Lotarea_good_condition</a:t>
            </a:r>
            <a:r>
              <a:rPr lang="de-DE" dirty="0"/>
              <a:t>: </a:t>
            </a:r>
          </a:p>
          <a:p>
            <a:r>
              <a:rPr lang="de-DE" dirty="0" err="1"/>
              <a:t>Step</a:t>
            </a:r>
            <a:r>
              <a:rPr lang="de-DE" dirty="0"/>
              <a:t> 3: Regression </a:t>
            </a:r>
            <a:r>
              <a:rPr lang="de-DE" dirty="0" err="1"/>
              <a:t>dürchführen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CC2C678-5706-F8A6-40BC-AA9346608763}"/>
              </a:ext>
            </a:extLst>
          </p:cNvPr>
          <p:cNvSpPr/>
          <p:nvPr/>
        </p:nvSpPr>
        <p:spPr>
          <a:xfrm rot="16200000" flipH="1" flipV="1">
            <a:off x="7356527" y="3526914"/>
            <a:ext cx="206672" cy="498950"/>
          </a:xfrm>
          <a:prstGeom prst="rightBrace">
            <a:avLst>
              <a:gd name="adj1" fmla="val 45109"/>
              <a:gd name="adj2" fmla="val 521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  <p:bldP spid="19" grpId="0"/>
      <p:bldP spid="22" grpId="0"/>
      <p:bldP spid="23" grpId="0" animBg="1"/>
      <p:bldP spid="24" grpId="0"/>
      <p:bldP spid="26" grpId="0"/>
      <p:bldP spid="28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8112-8627-DF66-08E3-6672B452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753E51-47B2-2121-063A-748663B03E91}"/>
              </a:ext>
            </a:extLst>
          </p:cNvPr>
          <p:cNvSpPr txBox="1"/>
          <p:nvPr/>
        </p:nvSpPr>
        <p:spPr>
          <a:xfrm>
            <a:off x="175603" y="2364827"/>
            <a:ext cx="2118280" cy="193915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Dummy-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67CF6D6-0ADF-A4B0-CF7D-52EECC48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508760"/>
            <a:ext cx="7443846" cy="3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0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228D-5DAE-FF2A-2532-65FD275C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621D-D9CC-B67D-67AE-0859D922A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5" y="247377"/>
            <a:ext cx="9144000" cy="879858"/>
          </a:xfrm>
        </p:spPr>
        <p:txBody>
          <a:bodyPr>
            <a:noAutofit/>
          </a:bodyPr>
          <a:lstStyle/>
          <a:p>
            <a:r>
              <a:rPr lang="de-DE" sz="3200" dirty="0"/>
              <a:t>Dummy-Variablen für unterschiedliche Steigungen (Interaktionseffekte)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C2044-62CB-DB6F-15B9-2C53919502D0}"/>
              </a:ext>
            </a:extLst>
          </p:cNvPr>
          <p:cNvSpPr txBox="1"/>
          <p:nvPr/>
        </p:nvSpPr>
        <p:spPr>
          <a:xfrm>
            <a:off x="1089134" y="1747203"/>
            <a:ext cx="96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+ 78540 . </a:t>
            </a:r>
            <a:r>
              <a:rPr lang="de-DE" dirty="0" err="1"/>
              <a:t>good_condition</a:t>
            </a:r>
            <a:r>
              <a:rPr lang="de-DE" dirty="0"/>
              <a:t>+ 0.6810 . </a:t>
            </a:r>
            <a:r>
              <a:rPr lang="de-DE" dirty="0" err="1"/>
              <a:t>lotarea_good_condition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D4C8F-3654-8FA8-882E-1A3FF84762E6}"/>
              </a:ext>
            </a:extLst>
          </p:cNvPr>
          <p:cNvSpPr txBox="1"/>
          <p:nvPr/>
        </p:nvSpPr>
        <p:spPr>
          <a:xfrm>
            <a:off x="1089134" y="2167787"/>
            <a:ext cx="2207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good_condition</a:t>
            </a:r>
            <a:r>
              <a:rPr lang="de-DE" dirty="0"/>
              <a:t> =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58E15-FF8E-6859-E428-16AF8089654E}"/>
              </a:ext>
            </a:extLst>
          </p:cNvPr>
          <p:cNvSpPr txBox="1"/>
          <p:nvPr/>
        </p:nvSpPr>
        <p:spPr>
          <a:xfrm>
            <a:off x="1051035" y="2612562"/>
            <a:ext cx="985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+ 78540 .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+ 0.6810 . </a:t>
            </a:r>
            <a:r>
              <a:rPr lang="de-DE" dirty="0" err="1"/>
              <a:t>lotarea_good_condition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D4775-9F83-1C73-20C1-054C1CFD2DDE}"/>
              </a:ext>
            </a:extLst>
          </p:cNvPr>
          <p:cNvSpPr txBox="1"/>
          <p:nvPr/>
        </p:nvSpPr>
        <p:spPr>
          <a:xfrm>
            <a:off x="1089134" y="3028126"/>
            <a:ext cx="8324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+ 78540 .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+ 0.6810 . </a:t>
            </a:r>
            <a:r>
              <a:rPr lang="de-DE" dirty="0" err="1"/>
              <a:t>good_condition</a:t>
            </a:r>
            <a:r>
              <a:rPr lang="de-DE" dirty="0"/>
              <a:t> . </a:t>
            </a:r>
            <a:r>
              <a:rPr lang="de-DE" dirty="0" err="1"/>
              <a:t>Lotarea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FF157B-57AB-230E-8256-F86000222FB6}"/>
              </a:ext>
            </a:extLst>
          </p:cNvPr>
          <p:cNvSpPr txBox="1"/>
          <p:nvPr/>
        </p:nvSpPr>
        <p:spPr>
          <a:xfrm>
            <a:off x="1051035" y="3397458"/>
            <a:ext cx="85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+ 78540 .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+ 0.6810 .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 . </a:t>
            </a:r>
            <a:r>
              <a:rPr lang="de-DE" dirty="0" err="1"/>
              <a:t>Lotarea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FB8F4-2E6E-8462-30DE-E93DFF2D0DDD}"/>
              </a:ext>
            </a:extLst>
          </p:cNvPr>
          <p:cNvSpPr txBox="1"/>
          <p:nvPr/>
        </p:nvSpPr>
        <p:spPr>
          <a:xfrm>
            <a:off x="1089134" y="3819759"/>
            <a:ext cx="874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</a:t>
            </a:r>
            <a:r>
              <a:rPr lang="de-DE" dirty="0">
                <a:highlight>
                  <a:srgbClr val="00FFFF"/>
                </a:highlight>
              </a:rPr>
              <a:t>112200</a:t>
            </a:r>
            <a:r>
              <a:rPr lang="de-DE" dirty="0"/>
              <a:t>+</a:t>
            </a:r>
            <a:r>
              <a:rPr lang="de-DE" dirty="0">
                <a:highlight>
                  <a:srgbClr val="C0C0C0"/>
                </a:highlight>
              </a:rPr>
              <a:t>1.3702 . </a:t>
            </a:r>
            <a:r>
              <a:rPr lang="de-DE" dirty="0" err="1">
                <a:highlight>
                  <a:srgbClr val="C0C0C0"/>
                </a:highlight>
              </a:rPr>
              <a:t>LotArea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/>
              <a:t>+ </a:t>
            </a:r>
            <a:r>
              <a:rPr lang="de-DE" dirty="0">
                <a:highlight>
                  <a:srgbClr val="00FFFF"/>
                </a:highlight>
              </a:rPr>
              <a:t>78540 . 1</a:t>
            </a:r>
            <a:r>
              <a:rPr lang="de-DE" dirty="0"/>
              <a:t>+  </a:t>
            </a:r>
            <a:r>
              <a:rPr lang="de-DE" dirty="0">
                <a:highlight>
                  <a:srgbClr val="C0C0C0"/>
                </a:highlight>
              </a:rPr>
              <a:t>0.6810 . 1 . </a:t>
            </a:r>
            <a:r>
              <a:rPr lang="de-DE" dirty="0" err="1">
                <a:highlight>
                  <a:srgbClr val="C0C0C0"/>
                </a:highlight>
              </a:rPr>
              <a:t>Lotarea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19619-A319-ECEE-112D-71524C0F07FF}"/>
              </a:ext>
            </a:extLst>
          </p:cNvPr>
          <p:cNvSpPr txBox="1"/>
          <p:nvPr/>
        </p:nvSpPr>
        <p:spPr>
          <a:xfrm>
            <a:off x="1089134" y="4241050"/>
            <a:ext cx="60973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=190740 + 2.0512 .</a:t>
            </a:r>
            <a:r>
              <a:rPr lang="de-DE" dirty="0" err="1"/>
              <a:t>Lotarea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4FF77-4022-4E14-54FB-836727001EAC}"/>
              </a:ext>
            </a:extLst>
          </p:cNvPr>
          <p:cNvSpPr txBox="1"/>
          <p:nvPr/>
        </p:nvSpPr>
        <p:spPr>
          <a:xfrm>
            <a:off x="1089134" y="4674686"/>
            <a:ext cx="33252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/>
              <a:t>normal_condition</a:t>
            </a:r>
            <a:r>
              <a:rPr lang="de-DE" dirty="0"/>
              <a:t> = 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553122-1D9F-A21B-4308-40BD39D638D1}"/>
              </a:ext>
            </a:extLst>
          </p:cNvPr>
          <p:cNvSpPr txBox="1"/>
          <p:nvPr/>
        </p:nvSpPr>
        <p:spPr>
          <a:xfrm>
            <a:off x="1089135" y="5103654"/>
            <a:ext cx="961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+ </a:t>
            </a:r>
            <a:r>
              <a:rPr lang="de-DE" dirty="0">
                <a:highlight>
                  <a:srgbClr val="C0C0C0"/>
                </a:highlight>
              </a:rPr>
              <a:t>78540 . </a:t>
            </a:r>
            <a:r>
              <a:rPr lang="de-DE" dirty="0">
                <a:highlight>
                  <a:srgbClr val="FFFF00"/>
                </a:highlight>
              </a:rPr>
              <a:t>0</a:t>
            </a:r>
            <a:r>
              <a:rPr lang="de-DE" dirty="0">
                <a:highlight>
                  <a:srgbClr val="C0C0C0"/>
                </a:highlight>
              </a:rPr>
              <a:t>+ 0.6810 . </a:t>
            </a:r>
            <a:r>
              <a:rPr lang="de-DE" dirty="0">
                <a:highlight>
                  <a:srgbClr val="FFFF00"/>
                </a:highlight>
              </a:rPr>
              <a:t>0</a:t>
            </a:r>
            <a:r>
              <a:rPr lang="de-DE" dirty="0">
                <a:highlight>
                  <a:srgbClr val="C0C0C0"/>
                </a:highlight>
              </a:rPr>
              <a:t> . </a:t>
            </a:r>
            <a:r>
              <a:rPr lang="de-DE" dirty="0" err="1">
                <a:highlight>
                  <a:srgbClr val="C0C0C0"/>
                </a:highlight>
              </a:rPr>
              <a:t>Lotarea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61A767-E6F3-2911-CB67-A7C85630E7FF}"/>
              </a:ext>
            </a:extLst>
          </p:cNvPr>
          <p:cNvSpPr txBox="1"/>
          <p:nvPr/>
        </p:nvSpPr>
        <p:spPr>
          <a:xfrm>
            <a:off x="1089134" y="5515855"/>
            <a:ext cx="60973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/>
              <a:t>SalePrice</a:t>
            </a:r>
            <a:r>
              <a:rPr lang="de-DE" dirty="0"/>
              <a:t> =112200+1.3702 . </a:t>
            </a:r>
            <a:r>
              <a:rPr lang="de-DE" dirty="0" err="1"/>
              <a:t>LotArea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/>
      <p:bldP spid="12" grpId="0"/>
      <p:bldP spid="15" grpId="0"/>
      <p:bldP spid="20" grpId="0"/>
      <p:bldP spid="25" grpId="0" animBg="1"/>
      <p:bldP spid="29" grpId="0" animBg="1"/>
      <p:bldP spid="31" grpId="0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0931E-1081-EF42-DA8B-E4B9B8C5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A92FB-7E34-D03C-3D8A-F4293BA6FBE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 in Python</a:t>
            </a: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E18FAC01-78E5-2B7E-6FBF-F1AC84C7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58" y="1149462"/>
            <a:ext cx="7188199" cy="4289641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B43965B1-FCB1-428B-B78C-CE0144779D69}"/>
              </a:ext>
            </a:extLst>
          </p:cNvPr>
          <p:cNvSpPr/>
          <p:nvPr/>
        </p:nvSpPr>
        <p:spPr>
          <a:xfrm rot="11151042" flipV="1">
            <a:off x="9366796" y="1716410"/>
            <a:ext cx="603671" cy="415674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5B7A41B-D84E-49B3-83E6-7B3658993ECE}"/>
              </a:ext>
            </a:extLst>
          </p:cNvPr>
          <p:cNvSpPr/>
          <p:nvPr/>
        </p:nvSpPr>
        <p:spPr>
          <a:xfrm rot="11151042" flipV="1">
            <a:off x="9469317" y="3114112"/>
            <a:ext cx="510756" cy="222439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15937-77B7-E55F-6FBA-62505C67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DE978A-48BD-E7C2-CDF0-3EAB46A24859}"/>
              </a:ext>
            </a:extLst>
          </p:cNvPr>
          <p:cNvSpPr txBox="1"/>
          <p:nvPr/>
        </p:nvSpPr>
        <p:spPr>
          <a:xfrm>
            <a:off x="175603" y="2364827"/>
            <a:ext cx="2118280" cy="193915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mit Dummy-Variablen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screenshot of a computer screen">
            <a:extLst>
              <a:ext uri="{FF2B5EF4-FFF2-40B4-BE49-F238E27FC236}">
                <a16:creationId xmlns:a16="http://schemas.microsoft.com/office/drawing/2014/main" id="{397726C7-38ED-D7B7-9D2B-9B07BB28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51" y="260130"/>
            <a:ext cx="5387807" cy="394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E05E5D4A-7179-3495-89BF-A8A70B323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50" y="4205452"/>
            <a:ext cx="5387807" cy="2392418"/>
          </a:xfrm>
          <a:prstGeom prst="rect">
            <a:avLst/>
          </a:prstGeom>
        </p:spPr>
      </p:pic>
      <p:sp>
        <p:nvSpPr>
          <p:cNvPr id="15" name="object 17">
            <a:extLst>
              <a:ext uri="{FF2B5EF4-FFF2-40B4-BE49-F238E27FC236}">
                <a16:creationId xmlns:a16="http://schemas.microsoft.com/office/drawing/2014/main" id="{CD76A674-C439-375A-48FC-720383460FB9}"/>
              </a:ext>
            </a:extLst>
          </p:cNvPr>
          <p:cNvSpPr/>
          <p:nvPr/>
        </p:nvSpPr>
        <p:spPr>
          <a:xfrm>
            <a:off x="10068560" y="5354319"/>
            <a:ext cx="2128981" cy="1656079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7">
            <a:extLst>
              <a:ext uri="{FF2B5EF4-FFF2-40B4-BE49-F238E27FC236}">
                <a16:creationId xmlns:a16="http://schemas.microsoft.com/office/drawing/2014/main" id="{720C4028-A910-0590-56A2-9C973726CDC7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68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4E6-40CB-616A-10C2-DE5E2F7C3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357736"/>
            <a:ext cx="6406055" cy="1045396"/>
          </a:xfrm>
        </p:spPr>
        <p:txBody>
          <a:bodyPr/>
          <a:lstStyle/>
          <a:p>
            <a:r>
              <a:rPr lang="de-DE" dirty="0"/>
              <a:t>Zusammenfassung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1D3F-4BD4-2B38-EFD7-B2084F27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17" y="1403132"/>
            <a:ext cx="8831317" cy="353244"/>
          </a:xfrm>
        </p:spPr>
        <p:txBody>
          <a:bodyPr>
            <a:normAutofit/>
          </a:bodyPr>
          <a:lstStyle/>
          <a:p>
            <a:r>
              <a:rPr lang="de-DE" sz="1600" dirty="0"/>
              <a:t>Ermöglichen die Aufnahme von nicht numerischen , qualitative Variablen in ein </a:t>
            </a:r>
            <a:r>
              <a:rPr lang="de-DE" sz="1600" dirty="0" err="1"/>
              <a:t>Regressionmodell</a:t>
            </a:r>
            <a:r>
              <a:rPr lang="de-DE" sz="1600" dirty="0"/>
              <a:t>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E5CB9-24B5-8D37-A96F-25B922EEBD29}"/>
              </a:ext>
            </a:extLst>
          </p:cNvPr>
          <p:cNvSpPr txBox="1"/>
          <p:nvPr/>
        </p:nvSpPr>
        <p:spPr>
          <a:xfrm>
            <a:off x="964323" y="1840064"/>
            <a:ext cx="9338442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Helfen</a:t>
            </a:r>
            <a:r>
              <a:rPr lang="en-US" sz="1600" dirty="0"/>
              <a:t> </a:t>
            </a:r>
            <a:r>
              <a:rPr lang="en-US" sz="1600" dirty="0" err="1"/>
              <a:t>kategorielle</a:t>
            </a:r>
            <a:r>
              <a:rPr lang="en-US" sz="1600" dirty="0"/>
              <a:t> </a:t>
            </a:r>
            <a:r>
              <a:rPr lang="en-US" sz="1600" dirty="0" err="1"/>
              <a:t>Einflüsse</a:t>
            </a:r>
            <a:r>
              <a:rPr lang="en-US" sz="1600" dirty="0"/>
              <a:t> auf die </a:t>
            </a:r>
            <a:r>
              <a:rPr lang="en-US" sz="1600" dirty="0" err="1"/>
              <a:t>abhängige</a:t>
            </a:r>
            <a:r>
              <a:rPr lang="en-US" sz="1600" dirty="0"/>
              <a:t> </a:t>
            </a:r>
            <a:r>
              <a:rPr lang="en-US" sz="1600" dirty="0" err="1"/>
              <a:t>Varaible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untersuchen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 </a:t>
            </a:r>
            <a:r>
              <a:rPr lang="en-US" sz="1600" dirty="0" err="1"/>
              <a:t>Auswirkung</a:t>
            </a:r>
            <a:r>
              <a:rPr lang="en-US" sz="1600" dirty="0"/>
              <a:t> von </a:t>
            </a:r>
            <a:r>
              <a:rPr lang="en-US" sz="1600" dirty="0" err="1"/>
              <a:t>Geschlecht</a:t>
            </a:r>
            <a:r>
              <a:rPr lang="en-US" sz="1600" dirty="0"/>
              <a:t> auf das </a:t>
            </a:r>
            <a:r>
              <a:rPr lang="en-US" sz="1600" dirty="0" err="1"/>
              <a:t>Gehalt</a:t>
            </a:r>
            <a:r>
              <a:rPr lang="en-US" sz="1600" dirty="0"/>
              <a:t>)</a:t>
            </a:r>
          </a:p>
          <a:p>
            <a:r>
              <a:rPr lang="en-US" sz="3200" spc="89" baseline="10802" dirty="0">
                <a:latin typeface="Cambria Math"/>
                <a:cs typeface="Cambria Math"/>
              </a:rPr>
              <a:t>𝑛</a:t>
            </a:r>
            <a:r>
              <a:rPr lang="en-US" sz="1600" spc="60" dirty="0" err="1">
                <a:latin typeface="Cambria Math"/>
                <a:cs typeface="Cambria Math"/>
              </a:rPr>
              <a:t>Merkmale</a:t>
            </a:r>
            <a:r>
              <a:rPr lang="en-US" sz="1600" dirty="0">
                <a:latin typeface="Cambria Math"/>
                <a:cs typeface="Cambria Math"/>
              </a:rPr>
              <a:t>−</a:t>
            </a:r>
            <a:r>
              <a:rPr lang="en-US" sz="1600" spc="-1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1</a:t>
            </a:r>
            <a:r>
              <a:rPr lang="en-US" sz="1600" spc="9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=</a:t>
            </a:r>
            <a:r>
              <a:rPr lang="en-US" sz="1600" dirty="0" err="1">
                <a:latin typeface="Cambria Math"/>
                <a:cs typeface="Cambria Math"/>
              </a:rPr>
              <a:t>Anzahl</a:t>
            </a:r>
            <a:r>
              <a:rPr lang="en-US" sz="1600" dirty="0">
                <a:latin typeface="Cambria Math"/>
                <a:cs typeface="Cambria Math"/>
              </a:rPr>
              <a:t> der </a:t>
            </a:r>
            <a:r>
              <a:rPr lang="en-US" sz="1600" dirty="0" err="1">
                <a:latin typeface="Cambria Math"/>
                <a:cs typeface="Cambria Math"/>
              </a:rPr>
              <a:t>neuen</a:t>
            </a:r>
            <a:r>
              <a:rPr lang="en-US" sz="1600" dirty="0">
                <a:latin typeface="Cambria Math"/>
                <a:cs typeface="Cambria Math"/>
              </a:rPr>
              <a:t> </a:t>
            </a:r>
            <a:r>
              <a:rPr lang="en-US" sz="1600" dirty="0" err="1">
                <a:latin typeface="Cambria Math"/>
                <a:cs typeface="Cambria Math"/>
              </a:rPr>
              <a:t>Variablen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7BCC-DA01-3599-8BA6-9866524FA498}"/>
              </a:ext>
            </a:extLst>
          </p:cNvPr>
          <p:cNvSpPr txBox="1"/>
          <p:nvPr/>
        </p:nvSpPr>
        <p:spPr>
          <a:xfrm>
            <a:off x="964323" y="2886719"/>
            <a:ext cx="941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dirty="0" err="1"/>
              <a:t>Intercept</a:t>
            </a:r>
            <a:r>
              <a:rPr lang="de-DE" dirty="0"/>
              <a:t> (Achsenabschnitt) gibt den Wert der abhängigen Variablen für die Referenzgruppen (z.B. weiblich, wenn männlich als Dummy </a:t>
            </a:r>
            <a:r>
              <a:rPr lang="de-DE" dirty="0" err="1"/>
              <a:t>verwendent</a:t>
            </a:r>
            <a:r>
              <a:rPr lang="de-DE" dirty="0"/>
              <a:t> wird  )</a:t>
            </a:r>
          </a:p>
          <a:p>
            <a:r>
              <a:rPr lang="de-DE" dirty="0"/>
              <a:t>Der </a:t>
            </a:r>
            <a:r>
              <a:rPr lang="de-DE" dirty="0" err="1"/>
              <a:t>koeffizient</a:t>
            </a:r>
            <a:r>
              <a:rPr lang="de-DE" dirty="0"/>
              <a:t> für eine Dummy-</a:t>
            </a:r>
            <a:r>
              <a:rPr lang="de-DE" dirty="0" err="1"/>
              <a:t>Varible</a:t>
            </a:r>
            <a:r>
              <a:rPr lang="de-DE" dirty="0"/>
              <a:t> </a:t>
            </a:r>
            <a:r>
              <a:rPr lang="de-DE" dirty="0" err="1"/>
              <a:t>zeight</a:t>
            </a:r>
            <a:r>
              <a:rPr lang="de-DE" dirty="0"/>
              <a:t> den Unterschied in Mittelwert der abhängigen Variablen zwischen der referenzierten Gruppe und der Gruppe, die durch dir Dummy-Variable kodiert ist.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1171C-11DE-58E8-0925-597364E8672B}"/>
              </a:ext>
            </a:extLst>
          </p:cNvPr>
          <p:cNvSpPr txBox="1"/>
          <p:nvPr/>
        </p:nvSpPr>
        <p:spPr>
          <a:xfrm>
            <a:off x="964323" y="4456380"/>
            <a:ext cx="9167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Anwendung:</a:t>
            </a:r>
          </a:p>
          <a:p>
            <a:r>
              <a:rPr lang="de-DE" dirty="0"/>
              <a:t>Gehalt und Aussehen</a:t>
            </a:r>
          </a:p>
          <a:p>
            <a:r>
              <a:rPr lang="de-DE" dirty="0"/>
              <a:t>Modell mit Interaktionsterm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3AA6-7A49-0CF1-573D-97D08BCD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6320-33AF-8DF2-50BF-CD4E4DE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Canela, M.Á., Alegre, I., Ibarra, A. (2019). Dummy Variables. In: Quantitative Methods for Management. Springer, Cham. </a:t>
            </a:r>
            <a:r>
              <a:rPr lang="en-US" sz="1600" dirty="0">
                <a:hlinkClick r:id="rId2"/>
              </a:rPr>
              <a:t>https://doi.org/10.1007/978-3-030-17554-2_6</a:t>
            </a:r>
            <a:endParaRPr lang="en-US" sz="1600" dirty="0"/>
          </a:p>
          <a:p>
            <a:r>
              <a:rPr lang="en-US" sz="1600" dirty="0"/>
              <a:t>Newbold, P., Carlson, W. L., &amp; Thorne, B. M. (2013). Statistics for Business and Economics. Eighth Edition</a:t>
            </a:r>
          </a:p>
          <a:p>
            <a:r>
              <a:rPr lang="en-US" sz="1600" dirty="0">
                <a:hlinkClick r:id="rId3"/>
              </a:rPr>
              <a:t>https://github.com/ApeXLgross/Stats2_project_PP</a:t>
            </a:r>
            <a:endParaRPr lang="en-US" sz="1600" dirty="0"/>
          </a:p>
          <a:p>
            <a:r>
              <a:rPr lang="en-US" sz="1600" dirty="0"/>
              <a:t>https://gretl.sourceforge.net/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312299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>
            <a:extLst>
              <a:ext uri="{FF2B5EF4-FFF2-40B4-BE49-F238E27FC236}">
                <a16:creationId xmlns:a16="http://schemas.microsoft.com/office/drawing/2014/main" id="{B124AFA3-1202-3E9C-FF9D-508723DDE1A7}"/>
              </a:ext>
            </a:extLst>
          </p:cNvPr>
          <p:cNvSpPr/>
          <p:nvPr/>
        </p:nvSpPr>
        <p:spPr>
          <a:xfrm>
            <a:off x="6912329" y="3204949"/>
            <a:ext cx="4924820" cy="2670533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06CF2AF-4E50-A37F-D91A-DFC6346E97D8}"/>
              </a:ext>
            </a:extLst>
          </p:cNvPr>
          <p:cNvSpPr/>
          <p:nvPr/>
        </p:nvSpPr>
        <p:spPr>
          <a:xfrm>
            <a:off x="354851" y="3103123"/>
            <a:ext cx="4995361" cy="3073941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B5041-CD89-2DE8-6BF7-0F32D6D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Skalenniveau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9893-C497-FD4D-C05F-610BEF59D2EA}"/>
              </a:ext>
            </a:extLst>
          </p:cNvPr>
          <p:cNvSpPr txBox="1"/>
          <p:nvPr/>
        </p:nvSpPr>
        <p:spPr>
          <a:xfrm>
            <a:off x="791905" y="1567577"/>
            <a:ext cx="468837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Kategoriale Variablen</a:t>
            </a:r>
          </a:p>
          <a:p>
            <a:r>
              <a:rPr lang="de-DE" sz="1600" dirty="0"/>
              <a:t>Variablen , die Kategorien oder Gruppen darstellen.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2C1D8-ECFD-F18C-18B1-AC4F2B38D44B}"/>
              </a:ext>
            </a:extLst>
          </p:cNvPr>
          <p:cNvSpPr txBox="1"/>
          <p:nvPr/>
        </p:nvSpPr>
        <p:spPr>
          <a:xfrm>
            <a:off x="673475" y="3428999"/>
            <a:ext cx="190566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Nominal  </a:t>
            </a:r>
            <a:r>
              <a:rPr lang="de-DE" sz="1600" dirty="0"/>
              <a:t>  </a:t>
            </a:r>
          </a:p>
          <a:p>
            <a:r>
              <a:rPr lang="de-DE" sz="1600" dirty="0"/>
              <a:t>Keine Reihenfolge oder Rangfolge zwischen Kategorien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Geschlecht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Familienstand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Augenfarbe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Verkehrsmittel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6BA8F-E93B-DE5C-0622-442BF7561BC4}"/>
              </a:ext>
            </a:extLst>
          </p:cNvPr>
          <p:cNvSpPr txBox="1"/>
          <p:nvPr/>
        </p:nvSpPr>
        <p:spPr>
          <a:xfrm>
            <a:off x="2668387" y="3441468"/>
            <a:ext cx="2049917" cy="25420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Ordinal</a:t>
            </a:r>
          </a:p>
          <a:p>
            <a:r>
              <a:rPr lang="de-DE" sz="1600" dirty="0"/>
              <a:t> Reihenfolge oder Rangefolge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Kundenzufriedenheit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Bildungabschluss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Hotelsterne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Filmbewertung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Sprachkenntnisse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Kreditwürdigkeit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4A96C-7052-E814-08A6-A408F7622303}"/>
              </a:ext>
            </a:extLst>
          </p:cNvPr>
          <p:cNvSpPr txBox="1"/>
          <p:nvPr/>
        </p:nvSpPr>
        <p:spPr>
          <a:xfrm>
            <a:off x="7479103" y="1567577"/>
            <a:ext cx="439915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Numerische Variablen</a:t>
            </a:r>
          </a:p>
          <a:p>
            <a:r>
              <a:rPr lang="de-DE" sz="1600" dirty="0"/>
              <a:t>Variablen, die messbare Mengen darstellen oder numerische Werte haben.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01981-2CF4-EEAF-0E3A-914FE7261363}"/>
              </a:ext>
            </a:extLst>
          </p:cNvPr>
          <p:cNvSpPr txBox="1"/>
          <p:nvPr/>
        </p:nvSpPr>
        <p:spPr>
          <a:xfrm>
            <a:off x="7479103" y="3429000"/>
            <a:ext cx="168371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  <a:r>
              <a:rPr lang="en-US" sz="1600" b="1" dirty="0" err="1"/>
              <a:t>iskret</a:t>
            </a:r>
            <a:endParaRPr lang="en-US" sz="1600" b="1" dirty="0"/>
          </a:p>
          <a:p>
            <a:r>
              <a:rPr lang="en-US" sz="1600" dirty="0" err="1"/>
              <a:t>Bestimmte</a:t>
            </a:r>
            <a:r>
              <a:rPr lang="en-US" sz="1600" dirty="0"/>
              <a:t> </a:t>
            </a:r>
            <a:r>
              <a:rPr lang="en-US" sz="1600" dirty="0" err="1"/>
              <a:t>zählbare</a:t>
            </a:r>
            <a:r>
              <a:rPr lang="en-US" sz="1600" dirty="0"/>
              <a:t> </a:t>
            </a:r>
            <a:r>
              <a:rPr lang="en-US" sz="1600" dirty="0" err="1"/>
              <a:t>Werte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Anzahl</a:t>
            </a:r>
            <a:r>
              <a:rPr lang="en-US" sz="1600" dirty="0"/>
              <a:t> der </a:t>
            </a:r>
            <a:r>
              <a:rPr lang="en-US" sz="1600" dirty="0" err="1"/>
              <a:t>Geschwister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Räume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Abteilung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AC397-1945-BF84-2E1E-8F5E30CCF5F7}"/>
              </a:ext>
            </a:extLst>
          </p:cNvPr>
          <p:cNvSpPr txBox="1"/>
          <p:nvPr/>
        </p:nvSpPr>
        <p:spPr>
          <a:xfrm>
            <a:off x="791905" y="2643022"/>
            <a:ext cx="438235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Beschreiben: „Welche Art“ oder „Welcher Type“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69B31-8A59-B357-D11F-D9D93D9C8D7B}"/>
              </a:ext>
            </a:extLst>
          </p:cNvPr>
          <p:cNvSpPr txBox="1"/>
          <p:nvPr/>
        </p:nvSpPr>
        <p:spPr>
          <a:xfrm>
            <a:off x="9410010" y="3429000"/>
            <a:ext cx="201669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Stetig</a:t>
            </a:r>
          </a:p>
          <a:p>
            <a:r>
              <a:rPr lang="de-DE" sz="1600" dirty="0"/>
              <a:t>Werte innerhalb eines Bereiches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Gewicht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Temperatur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759EB-8DBF-F66C-F05A-8CEE8838F3FD}"/>
              </a:ext>
            </a:extLst>
          </p:cNvPr>
          <p:cNvSpPr txBox="1"/>
          <p:nvPr/>
        </p:nvSpPr>
        <p:spPr>
          <a:xfrm>
            <a:off x="7479103" y="2643022"/>
            <a:ext cx="37538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Beschreiben : „Wie viel“ oder „Wie viele“</a:t>
            </a:r>
            <a:endParaRPr lang="en-US" sz="160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AC43D5E4-82C4-5147-0838-67F55CF18019}"/>
              </a:ext>
            </a:extLst>
          </p:cNvPr>
          <p:cNvSpPr/>
          <p:nvPr/>
        </p:nvSpPr>
        <p:spPr>
          <a:xfrm rot="10800000">
            <a:off x="-1" y="6434050"/>
            <a:ext cx="473826" cy="423947"/>
          </a:xfrm>
          <a:prstGeom prst="corner">
            <a:avLst>
              <a:gd name="adj1" fmla="val 50068"/>
              <a:gd name="adj2" fmla="val 11762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8F4E4C10-EBE7-D0F4-E466-C62C185D603F}"/>
              </a:ext>
            </a:extLst>
          </p:cNvPr>
          <p:cNvSpPr/>
          <p:nvPr/>
        </p:nvSpPr>
        <p:spPr>
          <a:xfrm>
            <a:off x="11426709" y="0"/>
            <a:ext cx="768485" cy="567928"/>
          </a:xfrm>
          <a:prstGeom prst="corner">
            <a:avLst>
              <a:gd name="adj1" fmla="val 50000"/>
              <a:gd name="adj2" fmla="val 558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E1C2AA5B-8935-3C7C-3DCE-21DDE830E5C0}"/>
              </a:ext>
            </a:extLst>
          </p:cNvPr>
          <p:cNvSpPr/>
          <p:nvPr/>
        </p:nvSpPr>
        <p:spPr>
          <a:xfrm rot="10800000">
            <a:off x="11613647" y="6273373"/>
            <a:ext cx="578353" cy="606482"/>
          </a:xfrm>
          <a:prstGeom prst="halfFram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38BCCCA2-6468-3147-62E3-3109B5A3F053}"/>
              </a:ext>
            </a:extLst>
          </p:cNvPr>
          <p:cNvSpPr/>
          <p:nvPr/>
        </p:nvSpPr>
        <p:spPr>
          <a:xfrm>
            <a:off x="-1" y="0"/>
            <a:ext cx="673476" cy="486552"/>
          </a:xfrm>
          <a:prstGeom prst="halfFram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25455FFF-F71F-63F2-2339-B2BEAB32EF49}"/>
              </a:ext>
            </a:extLst>
          </p:cNvPr>
          <p:cNvSpPr/>
          <p:nvPr/>
        </p:nvSpPr>
        <p:spPr>
          <a:xfrm>
            <a:off x="11380124" y="5865779"/>
            <a:ext cx="811876" cy="992221"/>
          </a:xfrm>
          <a:prstGeom prst="lightningBol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AFCAC-9CEB-4B9E-C1C8-49D3220C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29" y="473971"/>
            <a:ext cx="5892091" cy="989070"/>
          </a:xfrm>
        </p:spPr>
        <p:txBody>
          <a:bodyPr>
            <a:normAutofit/>
          </a:bodyPr>
          <a:lstStyle/>
          <a:p>
            <a:r>
              <a:rPr lang="de-D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Variablentypen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3147D-1562-32F2-1271-4C574BEDCF49}"/>
              </a:ext>
            </a:extLst>
          </p:cNvPr>
          <p:cNvSpPr txBox="1"/>
          <p:nvPr/>
        </p:nvSpPr>
        <p:spPr>
          <a:xfrm>
            <a:off x="1072342" y="1895302"/>
            <a:ext cx="23957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Quantitative Variablen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529E-5CAE-26FD-7D81-6147058FFD6E}"/>
              </a:ext>
            </a:extLst>
          </p:cNvPr>
          <p:cNvSpPr txBox="1"/>
          <p:nvPr/>
        </p:nvSpPr>
        <p:spPr>
          <a:xfrm>
            <a:off x="4189614" y="1895302"/>
            <a:ext cx="3197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Qualitative Nominal Variablen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4E3E3-234D-B9E8-DD2A-5640422ED02B}"/>
              </a:ext>
            </a:extLst>
          </p:cNvPr>
          <p:cNvSpPr txBox="1"/>
          <p:nvPr/>
        </p:nvSpPr>
        <p:spPr>
          <a:xfrm>
            <a:off x="8262852" y="1895302"/>
            <a:ext cx="3117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Qualitative Ordinal Variablen 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B632398F-8FFB-65E6-D0DC-BED0E0B192AA}"/>
              </a:ext>
            </a:extLst>
          </p:cNvPr>
          <p:cNvSpPr/>
          <p:nvPr/>
        </p:nvSpPr>
        <p:spPr>
          <a:xfrm>
            <a:off x="1263535" y="277645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73F8137-E87C-066D-9A87-37E21276C98E}"/>
              </a:ext>
            </a:extLst>
          </p:cNvPr>
          <p:cNvSpPr/>
          <p:nvPr/>
        </p:nvSpPr>
        <p:spPr>
          <a:xfrm>
            <a:off x="1263535" y="332706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3CFD6DAD-9151-2B2A-CBE5-8DB2C1375765}"/>
              </a:ext>
            </a:extLst>
          </p:cNvPr>
          <p:cNvSpPr/>
          <p:nvPr/>
        </p:nvSpPr>
        <p:spPr>
          <a:xfrm>
            <a:off x="1914698" y="332706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0B4F1B3-9804-9E2A-8F45-D416673AB26D}"/>
              </a:ext>
            </a:extLst>
          </p:cNvPr>
          <p:cNvSpPr/>
          <p:nvPr/>
        </p:nvSpPr>
        <p:spPr>
          <a:xfrm>
            <a:off x="1263535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AE141C87-33FE-6D6F-A6E5-624E0A8C28E6}"/>
              </a:ext>
            </a:extLst>
          </p:cNvPr>
          <p:cNvSpPr/>
          <p:nvPr/>
        </p:nvSpPr>
        <p:spPr>
          <a:xfrm>
            <a:off x="1914698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72949C4C-DEE7-BE9C-6570-5F21048D57E7}"/>
              </a:ext>
            </a:extLst>
          </p:cNvPr>
          <p:cNvSpPr/>
          <p:nvPr/>
        </p:nvSpPr>
        <p:spPr>
          <a:xfrm>
            <a:off x="2540923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D83DE348-EEA5-1AF6-C25A-F295CA3C1E40}"/>
              </a:ext>
            </a:extLst>
          </p:cNvPr>
          <p:cNvSpPr/>
          <p:nvPr/>
        </p:nvSpPr>
        <p:spPr>
          <a:xfrm>
            <a:off x="1263535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20E6D937-A757-55A2-5728-306D21AF77D9}"/>
              </a:ext>
            </a:extLst>
          </p:cNvPr>
          <p:cNvSpPr/>
          <p:nvPr/>
        </p:nvSpPr>
        <p:spPr>
          <a:xfrm>
            <a:off x="1914698" y="4389486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9D509FA-367B-47A5-0E26-8BB99B459D95}"/>
              </a:ext>
            </a:extLst>
          </p:cNvPr>
          <p:cNvSpPr/>
          <p:nvPr/>
        </p:nvSpPr>
        <p:spPr>
          <a:xfrm>
            <a:off x="2565861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839B091A-E793-9D30-E560-C2516EC48175}"/>
              </a:ext>
            </a:extLst>
          </p:cNvPr>
          <p:cNvSpPr/>
          <p:nvPr/>
        </p:nvSpPr>
        <p:spPr>
          <a:xfrm>
            <a:off x="3189650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2A67DE8-89A9-85FF-4C28-13FA514E5CE2}"/>
              </a:ext>
            </a:extLst>
          </p:cNvPr>
          <p:cNvSpPr/>
          <p:nvPr/>
        </p:nvSpPr>
        <p:spPr>
          <a:xfrm>
            <a:off x="1979813" y="2776451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509FE-BE23-2A2A-947F-45208F547436}"/>
              </a:ext>
            </a:extLst>
          </p:cNvPr>
          <p:cNvSpPr txBox="1"/>
          <p:nvPr/>
        </p:nvSpPr>
        <p:spPr>
          <a:xfrm>
            <a:off x="2415181" y="2629375"/>
            <a:ext cx="42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9A605EE-0674-9DDF-052C-8245BF5DCDF8}"/>
              </a:ext>
            </a:extLst>
          </p:cNvPr>
          <p:cNvSpPr/>
          <p:nvPr/>
        </p:nvSpPr>
        <p:spPr>
          <a:xfrm>
            <a:off x="2565861" y="3362681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8EA684-3729-9A5F-DE4E-62F8F096D8E3}"/>
              </a:ext>
            </a:extLst>
          </p:cNvPr>
          <p:cNvSpPr/>
          <p:nvPr/>
        </p:nvSpPr>
        <p:spPr>
          <a:xfrm>
            <a:off x="3189650" y="3905962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6DDF932-5200-2D5F-74F8-F5658C0A36F1}"/>
              </a:ext>
            </a:extLst>
          </p:cNvPr>
          <p:cNvSpPr/>
          <p:nvPr/>
        </p:nvSpPr>
        <p:spPr>
          <a:xfrm>
            <a:off x="3858489" y="4444322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A971A-AA54-6DFF-1F40-76EED27B49E3}"/>
              </a:ext>
            </a:extLst>
          </p:cNvPr>
          <p:cNvSpPr txBox="1"/>
          <p:nvPr/>
        </p:nvSpPr>
        <p:spPr>
          <a:xfrm>
            <a:off x="3002233" y="3217025"/>
            <a:ext cx="51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3A688-2302-739A-4833-847CA432428A}"/>
              </a:ext>
            </a:extLst>
          </p:cNvPr>
          <p:cNvSpPr txBox="1"/>
          <p:nvPr/>
        </p:nvSpPr>
        <p:spPr>
          <a:xfrm>
            <a:off x="3589999" y="3759321"/>
            <a:ext cx="64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5BD73-33EC-23E2-1262-92B2E8745D6D}"/>
              </a:ext>
            </a:extLst>
          </p:cNvPr>
          <p:cNvSpPr txBox="1"/>
          <p:nvPr/>
        </p:nvSpPr>
        <p:spPr>
          <a:xfrm>
            <a:off x="4355869" y="4332282"/>
            <a:ext cx="42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C9385-66B8-2B6E-03FE-762A274C3A79}"/>
              </a:ext>
            </a:extLst>
          </p:cNvPr>
          <p:cNvSpPr txBox="1"/>
          <p:nvPr/>
        </p:nvSpPr>
        <p:spPr>
          <a:xfrm>
            <a:off x="1147864" y="5262321"/>
            <a:ext cx="27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der Smiles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F153C7-4BC5-31A1-3974-6726C3346EF1}"/>
              </a:ext>
            </a:extLst>
          </p:cNvPr>
          <p:cNvSpPr txBox="1"/>
          <p:nvPr/>
        </p:nvSpPr>
        <p:spPr>
          <a:xfrm>
            <a:off x="5064692" y="2614020"/>
            <a:ext cx="14722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Blonde Haare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C9257-8ED7-B33C-48BF-E73BC040E1B2}"/>
              </a:ext>
            </a:extLst>
          </p:cNvPr>
          <p:cNvSpPr txBox="1"/>
          <p:nvPr/>
        </p:nvSpPr>
        <p:spPr>
          <a:xfrm>
            <a:off x="5064692" y="3201636"/>
            <a:ext cx="160848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Braune Haare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24DF0-10E0-8D29-31CD-64A0D8119527}"/>
              </a:ext>
            </a:extLst>
          </p:cNvPr>
          <p:cNvSpPr txBox="1"/>
          <p:nvPr/>
        </p:nvSpPr>
        <p:spPr>
          <a:xfrm>
            <a:off x="5064692" y="3798200"/>
            <a:ext cx="169261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Schwarze Haare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A3727-F95E-100C-B7D7-7758C28BFE09}"/>
              </a:ext>
            </a:extLst>
          </p:cNvPr>
          <p:cNvSpPr txBox="1"/>
          <p:nvPr/>
        </p:nvSpPr>
        <p:spPr>
          <a:xfrm>
            <a:off x="5064692" y="4385816"/>
            <a:ext cx="11746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Rote Haare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AFD75-5928-1067-4A12-F90433318BCC}"/>
              </a:ext>
            </a:extLst>
          </p:cNvPr>
          <p:cNvSpPr txBox="1"/>
          <p:nvPr/>
        </p:nvSpPr>
        <p:spPr>
          <a:xfrm>
            <a:off x="9425242" y="2646110"/>
            <a:ext cx="98135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Bachelor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4B0D5-0586-0A56-6589-48B221B9CE31}"/>
              </a:ext>
            </a:extLst>
          </p:cNvPr>
          <p:cNvSpPr txBox="1"/>
          <p:nvPr/>
        </p:nvSpPr>
        <p:spPr>
          <a:xfrm>
            <a:off x="9425242" y="3217025"/>
            <a:ext cx="79476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Master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C9A767-EE83-FABB-614E-A7464A95E1BF}"/>
              </a:ext>
            </a:extLst>
          </p:cNvPr>
          <p:cNvSpPr txBox="1"/>
          <p:nvPr/>
        </p:nvSpPr>
        <p:spPr>
          <a:xfrm>
            <a:off x="9428944" y="3752074"/>
            <a:ext cx="7850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Doktor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FA388D-2CBF-56A5-9BD6-B8013193EDE0}"/>
              </a:ext>
            </a:extLst>
          </p:cNvPr>
          <p:cNvSpPr txBox="1"/>
          <p:nvPr/>
        </p:nvSpPr>
        <p:spPr>
          <a:xfrm>
            <a:off x="9425242" y="4308671"/>
            <a:ext cx="103002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Professor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A3398-84DF-A542-DC3F-3C7796A83C22}"/>
              </a:ext>
            </a:extLst>
          </p:cNvPr>
          <p:cNvSpPr txBox="1"/>
          <p:nvPr/>
        </p:nvSpPr>
        <p:spPr>
          <a:xfrm>
            <a:off x="4967113" y="5286895"/>
            <a:ext cx="139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Haare Farbe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E20DD-59CA-0397-5324-94612A281254}"/>
              </a:ext>
            </a:extLst>
          </p:cNvPr>
          <p:cNvSpPr txBox="1"/>
          <p:nvPr/>
        </p:nvSpPr>
        <p:spPr>
          <a:xfrm>
            <a:off x="8836429" y="5286895"/>
            <a:ext cx="198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Studienabschluss</a:t>
            </a:r>
            <a:endParaRPr lang="en-US" dirty="0"/>
          </a:p>
        </p:txBody>
      </p:sp>
      <p:sp>
        <p:nvSpPr>
          <p:cNvPr id="7" name="object 67">
            <a:extLst>
              <a:ext uri="{FF2B5EF4-FFF2-40B4-BE49-F238E27FC236}">
                <a16:creationId xmlns:a16="http://schemas.microsoft.com/office/drawing/2014/main" id="{28C69757-6FAA-1156-E233-E666727E3EA5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C2CFAF16-0606-59FC-13DA-B3E72AD0698B}"/>
              </a:ext>
            </a:extLst>
          </p:cNvPr>
          <p:cNvSpPr/>
          <p:nvPr/>
        </p:nvSpPr>
        <p:spPr>
          <a:xfrm>
            <a:off x="10367531" y="5206180"/>
            <a:ext cx="1824989" cy="1652270"/>
          </a:xfrm>
          <a:custGeom>
            <a:avLst/>
            <a:gdLst/>
            <a:ahLst/>
            <a:cxnLst/>
            <a:rect l="l" t="t" r="r" b="b"/>
            <a:pathLst>
              <a:path w="1824990" h="1652270">
                <a:moveTo>
                  <a:pt x="1824468" y="0"/>
                </a:moveTo>
                <a:lnTo>
                  <a:pt x="1751235" y="17808"/>
                </a:lnTo>
                <a:lnTo>
                  <a:pt x="1705701" y="30083"/>
                </a:lnTo>
                <a:lnTo>
                  <a:pt x="1660523" y="43141"/>
                </a:lnTo>
                <a:lnTo>
                  <a:pt x="1615708" y="56973"/>
                </a:lnTo>
                <a:lnTo>
                  <a:pt x="1571266" y="71571"/>
                </a:lnTo>
                <a:lnTo>
                  <a:pt x="1527206" y="86927"/>
                </a:lnTo>
                <a:lnTo>
                  <a:pt x="1483536" y="103032"/>
                </a:lnTo>
                <a:lnTo>
                  <a:pt x="1440266" y="119878"/>
                </a:lnTo>
                <a:lnTo>
                  <a:pt x="1397403" y="137457"/>
                </a:lnTo>
                <a:lnTo>
                  <a:pt x="1354956" y="155761"/>
                </a:lnTo>
                <a:lnTo>
                  <a:pt x="1312935" y="174781"/>
                </a:lnTo>
                <a:lnTo>
                  <a:pt x="1271348" y="194509"/>
                </a:lnTo>
                <a:lnTo>
                  <a:pt x="1230204" y="214937"/>
                </a:lnTo>
                <a:lnTo>
                  <a:pt x="1189512" y="236056"/>
                </a:lnTo>
                <a:lnTo>
                  <a:pt x="1149280" y="257859"/>
                </a:lnTo>
                <a:lnTo>
                  <a:pt x="1109517" y="280336"/>
                </a:lnTo>
                <a:lnTo>
                  <a:pt x="1070232" y="303480"/>
                </a:lnTo>
                <a:lnTo>
                  <a:pt x="1031433" y="327283"/>
                </a:lnTo>
                <a:lnTo>
                  <a:pt x="993130" y="351736"/>
                </a:lnTo>
                <a:lnTo>
                  <a:pt x="955332" y="376830"/>
                </a:lnTo>
                <a:lnTo>
                  <a:pt x="918046" y="402558"/>
                </a:lnTo>
                <a:lnTo>
                  <a:pt x="881281" y="428912"/>
                </a:lnTo>
                <a:lnTo>
                  <a:pt x="845047" y="455882"/>
                </a:lnTo>
                <a:lnTo>
                  <a:pt x="809353" y="483462"/>
                </a:lnTo>
                <a:lnTo>
                  <a:pt x="774206" y="511642"/>
                </a:lnTo>
                <a:lnTo>
                  <a:pt x="739616" y="540414"/>
                </a:lnTo>
                <a:lnTo>
                  <a:pt x="705591" y="569770"/>
                </a:lnTo>
                <a:lnTo>
                  <a:pt x="672140" y="599702"/>
                </a:lnTo>
                <a:lnTo>
                  <a:pt x="639273" y="630201"/>
                </a:lnTo>
                <a:lnTo>
                  <a:pt x="606997" y="661259"/>
                </a:lnTo>
                <a:lnTo>
                  <a:pt x="575321" y="692868"/>
                </a:lnTo>
                <a:lnTo>
                  <a:pt x="544255" y="725020"/>
                </a:lnTo>
                <a:lnTo>
                  <a:pt x="513807" y="757706"/>
                </a:lnTo>
                <a:lnTo>
                  <a:pt x="483985" y="790919"/>
                </a:lnTo>
                <a:lnTo>
                  <a:pt x="454799" y="824649"/>
                </a:lnTo>
                <a:lnTo>
                  <a:pt x="426257" y="858888"/>
                </a:lnTo>
                <a:lnTo>
                  <a:pt x="398368" y="893629"/>
                </a:lnTo>
                <a:lnTo>
                  <a:pt x="371141" y="928863"/>
                </a:lnTo>
                <a:lnTo>
                  <a:pt x="344584" y="964581"/>
                </a:lnTo>
                <a:lnTo>
                  <a:pt x="318707" y="1000776"/>
                </a:lnTo>
                <a:lnTo>
                  <a:pt x="293517" y="1037439"/>
                </a:lnTo>
                <a:lnTo>
                  <a:pt x="269025" y="1074562"/>
                </a:lnTo>
                <a:lnTo>
                  <a:pt x="245237" y="1112137"/>
                </a:lnTo>
                <a:lnTo>
                  <a:pt x="222165" y="1150155"/>
                </a:lnTo>
                <a:lnTo>
                  <a:pt x="199815" y="1188608"/>
                </a:lnTo>
                <a:lnTo>
                  <a:pt x="178197" y="1227487"/>
                </a:lnTo>
                <a:lnTo>
                  <a:pt x="157319" y="1266786"/>
                </a:lnTo>
                <a:lnTo>
                  <a:pt x="137191" y="1306494"/>
                </a:lnTo>
                <a:lnTo>
                  <a:pt x="117820" y="1346605"/>
                </a:lnTo>
                <a:lnTo>
                  <a:pt x="99217" y="1387109"/>
                </a:lnTo>
                <a:lnTo>
                  <a:pt x="81389" y="1427999"/>
                </a:lnTo>
                <a:lnTo>
                  <a:pt x="64346" y="1469266"/>
                </a:lnTo>
                <a:lnTo>
                  <a:pt x="48095" y="1510902"/>
                </a:lnTo>
                <a:lnTo>
                  <a:pt x="32646" y="1552898"/>
                </a:lnTo>
                <a:lnTo>
                  <a:pt x="18008" y="1595247"/>
                </a:lnTo>
                <a:lnTo>
                  <a:pt x="4189" y="1637940"/>
                </a:lnTo>
                <a:lnTo>
                  <a:pt x="0" y="1651817"/>
                </a:lnTo>
                <a:lnTo>
                  <a:pt x="483165" y="1651817"/>
                </a:lnTo>
                <a:lnTo>
                  <a:pt x="484999" y="1647016"/>
                </a:lnTo>
                <a:lnTo>
                  <a:pt x="501956" y="1605682"/>
                </a:lnTo>
                <a:lnTo>
                  <a:pt x="519895" y="1564810"/>
                </a:lnTo>
                <a:lnTo>
                  <a:pt x="538802" y="1524414"/>
                </a:lnTo>
                <a:lnTo>
                  <a:pt x="558666" y="1484506"/>
                </a:lnTo>
                <a:lnTo>
                  <a:pt x="579471" y="1445098"/>
                </a:lnTo>
                <a:lnTo>
                  <a:pt x="601205" y="1406204"/>
                </a:lnTo>
                <a:lnTo>
                  <a:pt x="623854" y="1367835"/>
                </a:lnTo>
                <a:lnTo>
                  <a:pt x="647404" y="1330005"/>
                </a:lnTo>
                <a:lnTo>
                  <a:pt x="671843" y="1292726"/>
                </a:lnTo>
                <a:lnTo>
                  <a:pt x="697155" y="1256011"/>
                </a:lnTo>
                <a:lnTo>
                  <a:pt x="723329" y="1219872"/>
                </a:lnTo>
                <a:lnTo>
                  <a:pt x="750350" y="1184321"/>
                </a:lnTo>
                <a:lnTo>
                  <a:pt x="778205" y="1149372"/>
                </a:lnTo>
                <a:lnTo>
                  <a:pt x="806880" y="1115037"/>
                </a:lnTo>
                <a:lnTo>
                  <a:pt x="836363" y="1081329"/>
                </a:lnTo>
                <a:lnTo>
                  <a:pt x="866638" y="1048260"/>
                </a:lnTo>
                <a:lnTo>
                  <a:pt x="897694" y="1015843"/>
                </a:lnTo>
                <a:lnTo>
                  <a:pt x="929516" y="984090"/>
                </a:lnTo>
                <a:lnTo>
                  <a:pt x="962091" y="953014"/>
                </a:lnTo>
                <a:lnTo>
                  <a:pt x="995405" y="922628"/>
                </a:lnTo>
                <a:lnTo>
                  <a:pt x="1029445" y="892944"/>
                </a:lnTo>
                <a:lnTo>
                  <a:pt x="1064197" y="863975"/>
                </a:lnTo>
                <a:lnTo>
                  <a:pt x="1099648" y="835734"/>
                </a:lnTo>
                <a:lnTo>
                  <a:pt x="1135784" y="808233"/>
                </a:lnTo>
                <a:lnTo>
                  <a:pt x="1172593" y="781484"/>
                </a:lnTo>
                <a:lnTo>
                  <a:pt x="1210059" y="755500"/>
                </a:lnTo>
                <a:lnTo>
                  <a:pt x="1248170" y="730295"/>
                </a:lnTo>
                <a:lnTo>
                  <a:pt x="1286913" y="705880"/>
                </a:lnTo>
                <a:lnTo>
                  <a:pt x="1326273" y="682268"/>
                </a:lnTo>
                <a:lnTo>
                  <a:pt x="1366237" y="659472"/>
                </a:lnTo>
                <a:lnTo>
                  <a:pt x="1406793" y="637504"/>
                </a:lnTo>
                <a:lnTo>
                  <a:pt x="1447925" y="616376"/>
                </a:lnTo>
                <a:lnTo>
                  <a:pt x="1489621" y="596103"/>
                </a:lnTo>
                <a:lnTo>
                  <a:pt x="1531867" y="576695"/>
                </a:lnTo>
                <a:lnTo>
                  <a:pt x="1574650" y="558166"/>
                </a:lnTo>
                <a:lnTo>
                  <a:pt x="1617956" y="540529"/>
                </a:lnTo>
                <a:lnTo>
                  <a:pt x="1661772" y="523795"/>
                </a:lnTo>
                <a:lnTo>
                  <a:pt x="1706084" y="507978"/>
                </a:lnTo>
                <a:lnTo>
                  <a:pt x="1750879" y="493090"/>
                </a:lnTo>
                <a:lnTo>
                  <a:pt x="1796142" y="479144"/>
                </a:lnTo>
                <a:lnTo>
                  <a:pt x="1824468" y="471095"/>
                </a:lnTo>
                <a:lnTo>
                  <a:pt x="1824468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56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3C1-C895-4F03-983A-980C9EAB4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431"/>
            <a:ext cx="9144000" cy="1321579"/>
          </a:xfrm>
        </p:spPr>
        <p:txBody>
          <a:bodyPr/>
          <a:lstStyle/>
          <a:p>
            <a:r>
              <a:rPr lang="de-DE" b="1" dirty="0"/>
              <a:t>Regression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F61124-1C06-D171-74FA-4E1BB03E96B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1516" y="2663553"/>
                <a:ext cx="4962700" cy="42963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F61124-1C06-D171-74FA-4E1BB03E9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1516" y="2663553"/>
                <a:ext cx="4962700" cy="429635"/>
              </a:xfrm>
              <a:blipFill>
                <a:blip r:embed="rId2"/>
                <a:stretch>
                  <a:fillRect t="-18571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C2EABD-8B7F-E9D2-E21A-1CB523A7CEBD}"/>
              </a:ext>
            </a:extLst>
          </p:cNvPr>
          <p:cNvSpPr txBox="1"/>
          <p:nvPr/>
        </p:nvSpPr>
        <p:spPr>
          <a:xfrm>
            <a:off x="1844829" y="3113189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Abhängige Variable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AE16-7C32-E57C-83EA-651D127CE3D5}"/>
              </a:ext>
            </a:extLst>
          </p:cNvPr>
          <p:cNvSpPr txBox="1"/>
          <p:nvPr/>
        </p:nvSpPr>
        <p:spPr>
          <a:xfrm>
            <a:off x="6948275" y="4264318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Unabhängige Variable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6A21-A7E6-00C7-F901-7EF9612C43CB}"/>
              </a:ext>
            </a:extLst>
          </p:cNvPr>
          <p:cNvSpPr txBox="1"/>
          <p:nvPr/>
        </p:nvSpPr>
        <p:spPr>
          <a:xfrm>
            <a:off x="8710111" y="3826698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Störterm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8E89-19F9-A057-0F52-0626DBD1FD53}"/>
              </a:ext>
            </a:extLst>
          </p:cNvPr>
          <p:cNvSpPr txBox="1"/>
          <p:nvPr/>
        </p:nvSpPr>
        <p:spPr>
          <a:xfrm>
            <a:off x="2807405" y="419603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Achsenabschnitt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465DF-F650-0AFA-46C2-6C0531570831}"/>
              </a:ext>
            </a:extLst>
          </p:cNvPr>
          <p:cNvSpPr txBox="1"/>
          <p:nvPr/>
        </p:nvSpPr>
        <p:spPr>
          <a:xfrm>
            <a:off x="4625841" y="4565362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Regressionskoeffizient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10EB6-9A20-FAC7-55A7-A3F5416756E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51411" y="2857681"/>
            <a:ext cx="2049735" cy="25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454191-4110-74B3-E559-CBABA3D4772F}"/>
              </a:ext>
            </a:extLst>
          </p:cNvPr>
          <p:cNvCxnSpPr>
            <a:cxnSpLocks/>
          </p:cNvCxnSpPr>
          <p:nvPr/>
        </p:nvCxnSpPr>
        <p:spPr>
          <a:xfrm flipH="1">
            <a:off x="3989104" y="3113189"/>
            <a:ext cx="1273474" cy="108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F2861-0F72-BDBD-1B84-65F1FF5CD6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838353" y="3113189"/>
            <a:ext cx="133965" cy="145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06167-49D1-42E4-008D-0CBFCFAB49D2}"/>
              </a:ext>
            </a:extLst>
          </p:cNvPr>
          <p:cNvCxnSpPr/>
          <p:nvPr/>
        </p:nvCxnSpPr>
        <p:spPr>
          <a:xfrm>
            <a:off x="6412122" y="3113189"/>
            <a:ext cx="1637773" cy="108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79557-81D4-4BFA-1ED2-19E18BEBB590}"/>
              </a:ext>
            </a:extLst>
          </p:cNvPr>
          <p:cNvCxnSpPr>
            <a:endCxn id="6" idx="0"/>
          </p:cNvCxnSpPr>
          <p:nvPr/>
        </p:nvCxnSpPr>
        <p:spPr>
          <a:xfrm>
            <a:off x="7050864" y="2885619"/>
            <a:ext cx="2190451" cy="94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bject 18">
            <a:extLst>
              <a:ext uri="{FF2B5EF4-FFF2-40B4-BE49-F238E27FC236}">
                <a16:creationId xmlns:a16="http://schemas.microsoft.com/office/drawing/2014/main" id="{89806766-7A5B-756E-CF34-76F6666DA859}"/>
              </a:ext>
            </a:extLst>
          </p:cNvPr>
          <p:cNvSpPr/>
          <p:nvPr/>
        </p:nvSpPr>
        <p:spPr>
          <a:xfrm>
            <a:off x="0" y="0"/>
            <a:ext cx="2472055" cy="2534285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4B679414-9672-32F0-A804-A328DEC54F17}"/>
              </a:ext>
            </a:extLst>
          </p:cNvPr>
          <p:cNvSpPr/>
          <p:nvPr/>
        </p:nvSpPr>
        <p:spPr>
          <a:xfrm>
            <a:off x="9772518" y="5058383"/>
            <a:ext cx="2425023" cy="1952016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2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335B6-AF10-BC1B-2662-596C0C7C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1CEE-0FB5-85CE-FBE9-8A6334AD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431"/>
            <a:ext cx="9144000" cy="1321579"/>
          </a:xfrm>
        </p:spPr>
        <p:txBody>
          <a:bodyPr>
            <a:noAutofit/>
          </a:bodyPr>
          <a:lstStyle/>
          <a:p>
            <a:r>
              <a:rPr lang="de-DE" sz="4800" b="1" dirty="0"/>
              <a:t>Das multiple lineare Regressionsmodell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F10840-5467-B6EA-8433-B8F3D802D8E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1516" y="2420062"/>
                <a:ext cx="4962700" cy="437620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F10840-5467-B6EA-8433-B8F3D802D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1516" y="2420062"/>
                <a:ext cx="4962700" cy="437620"/>
              </a:xfr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72D990-3C36-38A1-DCB5-3903ECEECBA9}"/>
              </a:ext>
            </a:extLst>
          </p:cNvPr>
          <p:cNvSpPr txBox="1"/>
          <p:nvPr/>
        </p:nvSpPr>
        <p:spPr>
          <a:xfrm>
            <a:off x="735350" y="3206385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Abhängige Variable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1AF13-F2CF-352A-BA70-CF0D07A0C7A2}"/>
              </a:ext>
            </a:extLst>
          </p:cNvPr>
          <p:cNvSpPr txBox="1"/>
          <p:nvPr/>
        </p:nvSpPr>
        <p:spPr>
          <a:xfrm>
            <a:off x="6948275" y="4264318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Unabhängige Variable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72511-DC8C-28A4-33AF-2607E0AADAE0}"/>
              </a:ext>
            </a:extLst>
          </p:cNvPr>
          <p:cNvSpPr txBox="1"/>
          <p:nvPr/>
        </p:nvSpPr>
        <p:spPr>
          <a:xfrm>
            <a:off x="9815967" y="367692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Störterm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13DFA-CE2C-9A12-09C6-651B0E53091A}"/>
              </a:ext>
            </a:extLst>
          </p:cNvPr>
          <p:cNvSpPr txBox="1"/>
          <p:nvPr/>
        </p:nvSpPr>
        <p:spPr>
          <a:xfrm>
            <a:off x="1701580" y="404625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Achsenabschnitt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9926E-5CCF-C15F-E0B9-F67FC68CEF84}"/>
              </a:ext>
            </a:extLst>
          </p:cNvPr>
          <p:cNvSpPr txBox="1"/>
          <p:nvPr/>
        </p:nvSpPr>
        <p:spPr>
          <a:xfrm>
            <a:off x="3782257" y="4309855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Regressionskoeffizient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61C6A-A820-EB96-68C9-11F3A3B1D49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391016" y="2638872"/>
            <a:ext cx="1970500" cy="513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E1C50-A7FF-A65E-EC17-1B15D9E3BF08}"/>
              </a:ext>
            </a:extLst>
          </p:cNvPr>
          <p:cNvCxnSpPr>
            <a:cxnSpLocks/>
          </p:cNvCxnSpPr>
          <p:nvPr/>
        </p:nvCxnSpPr>
        <p:spPr>
          <a:xfrm flipH="1">
            <a:off x="2689723" y="2815006"/>
            <a:ext cx="1273474" cy="108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388EA-698A-0B31-7907-6595E5C29B30}"/>
              </a:ext>
            </a:extLst>
          </p:cNvPr>
          <p:cNvCxnSpPr>
            <a:cxnSpLocks/>
          </p:cNvCxnSpPr>
          <p:nvPr/>
        </p:nvCxnSpPr>
        <p:spPr>
          <a:xfrm>
            <a:off x="4696846" y="2812145"/>
            <a:ext cx="82404" cy="145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88440-B453-0AED-453C-B3A7F9B4DE87}"/>
              </a:ext>
            </a:extLst>
          </p:cNvPr>
          <p:cNvCxnSpPr>
            <a:cxnSpLocks/>
          </p:cNvCxnSpPr>
          <p:nvPr/>
        </p:nvCxnSpPr>
        <p:spPr>
          <a:xfrm flipH="1">
            <a:off x="4833045" y="2735846"/>
            <a:ext cx="692939" cy="1528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7B036-1B25-5432-6C09-CC47F9311AB1}"/>
              </a:ext>
            </a:extLst>
          </p:cNvPr>
          <p:cNvCxnSpPr>
            <a:endCxn id="6" idx="0"/>
          </p:cNvCxnSpPr>
          <p:nvPr/>
        </p:nvCxnSpPr>
        <p:spPr>
          <a:xfrm>
            <a:off x="8156720" y="2735846"/>
            <a:ext cx="2190451" cy="94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bject 18">
            <a:extLst>
              <a:ext uri="{FF2B5EF4-FFF2-40B4-BE49-F238E27FC236}">
                <a16:creationId xmlns:a16="http://schemas.microsoft.com/office/drawing/2014/main" id="{8FE9AB1B-E1C3-5431-E655-035EA59FC738}"/>
              </a:ext>
            </a:extLst>
          </p:cNvPr>
          <p:cNvSpPr/>
          <p:nvPr/>
        </p:nvSpPr>
        <p:spPr>
          <a:xfrm>
            <a:off x="0" y="0"/>
            <a:ext cx="2472055" cy="2534285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144850DB-0661-E91E-92FD-520435A702C5}"/>
              </a:ext>
            </a:extLst>
          </p:cNvPr>
          <p:cNvSpPr/>
          <p:nvPr/>
        </p:nvSpPr>
        <p:spPr>
          <a:xfrm>
            <a:off x="9772518" y="5058383"/>
            <a:ext cx="2425023" cy="1952016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58FA9-AE2E-5700-ED91-C64606368C39}"/>
              </a:ext>
            </a:extLst>
          </p:cNvPr>
          <p:cNvCxnSpPr>
            <a:cxnSpLocks/>
          </p:cNvCxnSpPr>
          <p:nvPr/>
        </p:nvCxnSpPr>
        <p:spPr>
          <a:xfrm flipH="1">
            <a:off x="4876122" y="2812145"/>
            <a:ext cx="2121391" cy="1497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6B433-D840-B2DD-D039-89E23E474AD6}"/>
              </a:ext>
            </a:extLst>
          </p:cNvPr>
          <p:cNvCxnSpPr>
            <a:cxnSpLocks/>
          </p:cNvCxnSpPr>
          <p:nvPr/>
        </p:nvCxnSpPr>
        <p:spPr>
          <a:xfrm>
            <a:off x="5021074" y="2778750"/>
            <a:ext cx="2351179" cy="154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E1776-7C66-ECE5-7DBF-405F112E8141}"/>
              </a:ext>
            </a:extLst>
          </p:cNvPr>
          <p:cNvCxnSpPr>
            <a:cxnSpLocks/>
          </p:cNvCxnSpPr>
          <p:nvPr/>
        </p:nvCxnSpPr>
        <p:spPr>
          <a:xfrm>
            <a:off x="5933697" y="2795665"/>
            <a:ext cx="1438556" cy="149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4A060F-AFEC-79C1-4B1A-DE07EB7F1CC9}"/>
              </a:ext>
            </a:extLst>
          </p:cNvPr>
          <p:cNvCxnSpPr>
            <a:cxnSpLocks/>
          </p:cNvCxnSpPr>
          <p:nvPr/>
        </p:nvCxnSpPr>
        <p:spPr>
          <a:xfrm>
            <a:off x="7369311" y="2795665"/>
            <a:ext cx="35915" cy="146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571C-09D6-4660-2983-16C4C293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03" y="436524"/>
            <a:ext cx="9144000" cy="806190"/>
          </a:xfrm>
        </p:spPr>
        <p:txBody>
          <a:bodyPr>
            <a:normAutofit fontScale="90000"/>
          </a:bodyPr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881DE-1010-92B6-CDE3-A965209FF24C}"/>
              </a:ext>
            </a:extLst>
          </p:cNvPr>
          <p:cNvSpPr txBox="1"/>
          <p:nvPr/>
        </p:nvSpPr>
        <p:spPr>
          <a:xfrm>
            <a:off x="3410990" y="1216302"/>
            <a:ext cx="42034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Fall 1:Dichotome Unabhängige Variablen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4155C-32EC-CFB2-798B-8E480A3695F5}"/>
              </a:ext>
            </a:extLst>
          </p:cNvPr>
          <p:cNvSpPr txBox="1"/>
          <p:nvPr/>
        </p:nvSpPr>
        <p:spPr>
          <a:xfrm>
            <a:off x="3852261" y="1910599"/>
            <a:ext cx="409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Dichotome: Zwei Merkmale (0 oder 1)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9F40C-71AC-A0E8-4E00-2F8BF58ED545}"/>
              </a:ext>
            </a:extLst>
          </p:cNvPr>
          <p:cNvSpPr txBox="1"/>
          <p:nvPr/>
        </p:nvSpPr>
        <p:spPr>
          <a:xfrm>
            <a:off x="3852261" y="2170446"/>
            <a:ext cx="376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Unabhängige Variablen : Feste Werte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5DF8-AFA0-FC1D-D431-FF19A666B2A2}"/>
              </a:ext>
            </a:extLst>
          </p:cNvPr>
          <p:cNvSpPr txBox="1"/>
          <p:nvPr/>
        </p:nvSpPr>
        <p:spPr>
          <a:xfrm>
            <a:off x="798021" y="2493612"/>
            <a:ext cx="104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Beispie</a:t>
            </a:r>
            <a:r>
              <a:rPr lang="de-DE" sz="1400" i="1" dirty="0"/>
              <a:t>l :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B8A03-DEA1-0807-3985-CFE9B343F215}"/>
                  </a:ext>
                </a:extLst>
              </p:cNvPr>
              <p:cNvSpPr txBox="1"/>
              <p:nvPr/>
            </p:nvSpPr>
            <p:spPr>
              <a:xfrm>
                <a:off x="798021" y="2801389"/>
                <a:ext cx="219040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 err="1"/>
                  <a:t>Geschecht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Weiblich</a:t>
                </a:r>
                <a:r>
                  <a:rPr lang="en-US" sz="1400" dirty="0"/>
                  <a:t> 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Männlich</a:t>
                </a:r>
                <a:r>
                  <a:rPr lang="en-US" sz="14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de-DE" i="1" dirty="0"/>
                  <a:t>Erfahrungsjahre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B8A03-DEA1-0807-3985-CFE9B343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21" y="2801389"/>
                <a:ext cx="2190402" cy="1292662"/>
              </a:xfrm>
              <a:prstGeom prst="rect">
                <a:avLst/>
              </a:prstGeom>
              <a:blipFill>
                <a:blip r:embed="rId2"/>
                <a:stretch>
                  <a:fillRect l="-2507" t="-2358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2D5C41-327E-365A-7080-E39ADE7C7411}"/>
              </a:ext>
            </a:extLst>
          </p:cNvPr>
          <p:cNvSpPr txBox="1"/>
          <p:nvPr/>
        </p:nvSpPr>
        <p:spPr>
          <a:xfrm>
            <a:off x="3973484" y="2801389"/>
            <a:ext cx="344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Regressionsgleichung für Gehalt:</a:t>
            </a:r>
            <a:endParaRPr lang="en-US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B1740E-AD8A-0103-069D-938C582FE162}"/>
                  </a:ext>
                </a:extLst>
              </p:cNvPr>
              <p:cNvSpPr txBox="1"/>
              <p:nvPr/>
            </p:nvSpPr>
            <p:spPr>
              <a:xfrm>
                <a:off x="4156364" y="3194560"/>
                <a:ext cx="2909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B1740E-AD8A-0103-069D-938C582F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4" y="3194560"/>
                <a:ext cx="2909454" cy="369332"/>
              </a:xfrm>
              <a:prstGeom prst="rect">
                <a:avLst/>
              </a:prstGeom>
              <a:blipFill>
                <a:blip r:embed="rId3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 descr="Professor male outline">
            <a:extLst>
              <a:ext uri="{FF2B5EF4-FFF2-40B4-BE49-F238E27FC236}">
                <a16:creationId xmlns:a16="http://schemas.microsoft.com/office/drawing/2014/main" id="{107D7BAB-085F-0B98-B2F9-04048E5B7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459" y="2589839"/>
            <a:ext cx="914400" cy="914400"/>
          </a:xfrm>
          <a:prstGeom prst="rect">
            <a:avLst/>
          </a:prstGeom>
        </p:spPr>
      </p:pic>
      <p:pic>
        <p:nvPicPr>
          <p:cNvPr id="16" name="Graphic 15" descr="Professor female outline">
            <a:extLst>
              <a:ext uri="{FF2B5EF4-FFF2-40B4-BE49-F238E27FC236}">
                <a16:creationId xmlns:a16="http://schemas.microsoft.com/office/drawing/2014/main" id="{47F7A50C-3588-4250-50E1-A0C39F4E8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316" y="41161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F4799-ADDF-96E9-78C2-AF7E983C2530}"/>
                  </a:ext>
                </a:extLst>
              </p:cNvPr>
              <p:cNvSpPr txBox="1"/>
              <p:nvPr/>
            </p:nvSpPr>
            <p:spPr>
              <a:xfrm>
                <a:off x="8649392" y="2748788"/>
                <a:ext cx="3150525" cy="66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F4799-ADDF-96E9-78C2-AF7E983C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392" y="2748788"/>
                <a:ext cx="3150525" cy="661528"/>
              </a:xfrm>
              <a:prstGeom prst="rect">
                <a:avLst/>
              </a:prstGeom>
              <a:blipFill>
                <a:blip r:embed="rId8"/>
                <a:stretch>
                  <a:fillRect t="-926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C9D7C-3FA2-E11D-3036-5422B2E30E91}"/>
                  </a:ext>
                </a:extLst>
              </p:cNvPr>
              <p:cNvSpPr txBox="1"/>
              <p:nvPr/>
            </p:nvSpPr>
            <p:spPr>
              <a:xfrm>
                <a:off x="9077500" y="3132938"/>
                <a:ext cx="2319251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C9D7C-3FA2-E11D-3036-5422B2E30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00" y="3132938"/>
                <a:ext cx="2319251" cy="383951"/>
              </a:xfrm>
              <a:prstGeom prst="rect">
                <a:avLst/>
              </a:prstGeom>
              <a:blipFill>
                <a:blip r:embed="rId9"/>
                <a:stretch>
                  <a:fillRect t="-3175" r="-3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83B8AC20-45A6-A1DE-642F-53879F70A030}"/>
              </a:ext>
            </a:extLst>
          </p:cNvPr>
          <p:cNvSpPr/>
          <p:nvPr/>
        </p:nvSpPr>
        <p:spPr>
          <a:xfrm rot="5400000">
            <a:off x="9804261" y="3471182"/>
            <a:ext cx="209018" cy="299256"/>
          </a:xfrm>
          <a:prstGeom prst="rightBrace">
            <a:avLst>
              <a:gd name="adj1" fmla="val 12544"/>
              <a:gd name="adj2" fmla="val 52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240D4-E9C2-38B0-7162-8E03637BB3F3}"/>
              </a:ext>
            </a:extLst>
          </p:cNvPr>
          <p:cNvSpPr txBox="1"/>
          <p:nvPr/>
        </p:nvSpPr>
        <p:spPr>
          <a:xfrm>
            <a:off x="9501446" y="3692535"/>
            <a:ext cx="81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Konstante</a:t>
            </a:r>
            <a:endParaRPr lang="en-US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5F43AE-94A8-7CCE-370C-F6EA68831E54}"/>
                  </a:ext>
                </a:extLst>
              </p:cNvPr>
              <p:cNvSpPr txBox="1"/>
              <p:nvPr/>
            </p:nvSpPr>
            <p:spPr>
              <a:xfrm>
                <a:off x="8981901" y="4300688"/>
                <a:ext cx="2818016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de-DE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5F43AE-94A8-7CCE-370C-F6EA6883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901" y="4300688"/>
                <a:ext cx="2818016" cy="383951"/>
              </a:xfrm>
              <a:prstGeom prst="rect">
                <a:avLst/>
              </a:prstGeom>
              <a:blipFill>
                <a:blip r:embed="rId10"/>
                <a:stretch>
                  <a:fillRect t="-3175" r="-7991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F1889-AD54-75F7-3D93-A9B45F9BDBC7}"/>
                  </a:ext>
                </a:extLst>
              </p:cNvPr>
              <p:cNvSpPr txBox="1"/>
              <p:nvPr/>
            </p:nvSpPr>
            <p:spPr>
              <a:xfrm>
                <a:off x="8828117" y="4707928"/>
                <a:ext cx="2818015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F1889-AD54-75F7-3D93-A9B45F9B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7" y="4707928"/>
                <a:ext cx="2818015" cy="383951"/>
              </a:xfrm>
              <a:prstGeom prst="rect">
                <a:avLst/>
              </a:prstGeom>
              <a:blipFill>
                <a:blip r:embed="rId11"/>
                <a:stretch>
                  <a:fillRect t="-3175" r="-3030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B077102E-A885-0023-ACEC-EBF433F421CA}"/>
              </a:ext>
            </a:extLst>
          </p:cNvPr>
          <p:cNvSpPr/>
          <p:nvPr/>
        </p:nvSpPr>
        <p:spPr>
          <a:xfrm rot="5400000">
            <a:off x="9764602" y="4848003"/>
            <a:ext cx="147021" cy="532014"/>
          </a:xfrm>
          <a:prstGeom prst="rightBrace">
            <a:avLst>
              <a:gd name="adj1" fmla="val 12544"/>
              <a:gd name="adj2" fmla="val 52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BE779-E285-0B77-B0F3-5FE6CCC557B2}"/>
              </a:ext>
            </a:extLst>
          </p:cNvPr>
          <p:cNvSpPr txBox="1"/>
          <p:nvPr/>
        </p:nvSpPr>
        <p:spPr>
          <a:xfrm>
            <a:off x="9405851" y="5117885"/>
            <a:ext cx="83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Konstante</a:t>
            </a:r>
            <a:endParaRPr lang="en-US" sz="11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7708B-0D6F-098E-57A5-261A8F815CC3}"/>
              </a:ext>
            </a:extLst>
          </p:cNvPr>
          <p:cNvSpPr txBox="1"/>
          <p:nvPr/>
        </p:nvSpPr>
        <p:spPr>
          <a:xfrm>
            <a:off x="683735" y="4221564"/>
            <a:ext cx="344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Basis- Regression-Modell Für Gehalt</a:t>
            </a:r>
            <a:r>
              <a:rPr lang="de-DE" sz="1600" dirty="0"/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CBB167-2585-9D5C-052E-020178DFAEF9}"/>
                  </a:ext>
                </a:extLst>
              </p:cNvPr>
              <p:cNvSpPr txBox="1"/>
              <p:nvPr/>
            </p:nvSpPr>
            <p:spPr>
              <a:xfrm>
                <a:off x="811199" y="4582070"/>
                <a:ext cx="2466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de-DE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CBB167-2585-9D5C-052E-020178DF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9" y="4582070"/>
                <a:ext cx="246611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0F7F1C5-59FB-3D9A-4391-F68443C92A3B}"/>
              </a:ext>
            </a:extLst>
          </p:cNvPr>
          <p:cNvSpPr txBox="1"/>
          <p:nvPr/>
        </p:nvSpPr>
        <p:spPr>
          <a:xfrm>
            <a:off x="683735" y="5124127"/>
            <a:ext cx="3061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Vorhersagemodell für Gehalt</a:t>
            </a:r>
            <a:r>
              <a:rPr lang="de-DE" sz="1600" dirty="0"/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0A40FE-1628-12EF-13A9-C4A3FE89BD33}"/>
                  </a:ext>
                </a:extLst>
              </p:cNvPr>
              <p:cNvSpPr txBox="1"/>
              <p:nvPr/>
            </p:nvSpPr>
            <p:spPr>
              <a:xfrm>
                <a:off x="6095999" y="5571471"/>
                <a:ext cx="5550133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 Kategoriale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verändert</a:t>
                </a:r>
                <a:r>
                  <a:rPr lang="en-US" dirty="0"/>
                  <a:t> die linear </a:t>
                </a:r>
                <a:r>
                  <a:rPr lang="en-US" dirty="0" err="1"/>
                  <a:t>Beziehung</a:t>
                </a:r>
                <a:r>
                  <a:rPr lang="en-US" dirty="0"/>
                  <a:t> </a:t>
                </a:r>
                <a:r>
                  <a:rPr lang="en-US" dirty="0" err="1"/>
                  <a:t>zwischen</a:t>
                </a:r>
                <a:r>
                  <a:rPr lang="en-US" dirty="0"/>
                  <a:t>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um dem Wert von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0A40FE-1628-12EF-13A9-C4A3FE89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71471"/>
                <a:ext cx="5550133" cy="660950"/>
              </a:xfrm>
              <a:prstGeom prst="rect">
                <a:avLst/>
              </a:prstGeom>
              <a:blipFill>
                <a:blip r:embed="rId14"/>
                <a:stretch>
                  <a:fillRect l="-879" t="-4630" r="-31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9B70EC-F60E-F677-66CF-EB7F9469F049}"/>
              </a:ext>
            </a:extLst>
          </p:cNvPr>
          <p:cNvSpPr/>
          <p:nvPr/>
        </p:nvSpPr>
        <p:spPr>
          <a:xfrm>
            <a:off x="5798120" y="5693600"/>
            <a:ext cx="297879" cy="16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ject 67">
            <a:extLst>
              <a:ext uri="{FF2B5EF4-FFF2-40B4-BE49-F238E27FC236}">
                <a16:creationId xmlns:a16="http://schemas.microsoft.com/office/drawing/2014/main" id="{F2288A80-7B61-470F-19E1-C8D1ACD58101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3CDD4604-CA9F-3CB4-031C-258B3057C43A}"/>
              </a:ext>
            </a:extLst>
          </p:cNvPr>
          <p:cNvSpPr/>
          <p:nvPr/>
        </p:nvSpPr>
        <p:spPr>
          <a:xfrm>
            <a:off x="0" y="0"/>
            <a:ext cx="2472055" cy="2534285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D6491F-AFB2-53ED-17D6-2335394825A0}"/>
                  </a:ext>
                </a:extLst>
              </p:cNvPr>
              <p:cNvSpPr txBox="1"/>
              <p:nvPr/>
            </p:nvSpPr>
            <p:spPr>
              <a:xfrm>
                <a:off x="369860" y="5412281"/>
                <a:ext cx="3689555" cy="384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D6491F-AFB2-53ED-17D6-23353948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0" y="5412281"/>
                <a:ext cx="3689555" cy="384529"/>
              </a:xfrm>
              <a:prstGeom prst="rect">
                <a:avLst/>
              </a:prstGeom>
              <a:blipFill>
                <a:blip r:embed="rId15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09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7" grpId="0"/>
      <p:bldP spid="3" grpId="0"/>
      <p:bldP spid="13" grpId="0" animBg="1"/>
      <p:bldP spid="14" grpId="0"/>
      <p:bldP spid="15" grpId="0"/>
      <p:bldP spid="18" grpId="0"/>
      <p:bldP spid="19" grpId="0" animBg="1"/>
      <p:bldP spid="20" grpId="0"/>
      <p:bldP spid="21" grpId="0"/>
      <p:bldP spid="22" grpId="0"/>
      <p:bldP spid="23" grpId="0"/>
      <p:bldP spid="26" grpId="0"/>
      <p:bldP spid="29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A5A6-7A82-73B5-5635-5C8AF21A953B}"/>
              </a:ext>
            </a:extLst>
          </p:cNvPr>
          <p:cNvSpPr txBox="1"/>
          <p:nvPr/>
        </p:nvSpPr>
        <p:spPr>
          <a:xfrm>
            <a:off x="314960" y="2048963"/>
            <a:ext cx="2570480" cy="234015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 in Python</a:t>
            </a:r>
          </a:p>
        </p:txBody>
      </p:sp>
      <p:pic>
        <p:nvPicPr>
          <p:cNvPr id="5" name="Picture 4" descr="A computer screen with text on it">
            <a:extLst>
              <a:ext uri="{FF2B5EF4-FFF2-40B4-BE49-F238E27FC236}">
                <a16:creationId xmlns:a16="http://schemas.microsoft.com/office/drawing/2014/main" id="{F4317AF3-836C-35E1-9EC6-9F8031AE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60" y="1381760"/>
            <a:ext cx="851408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D934D-A9F4-B820-336D-E40D92F68DDA}"/>
              </a:ext>
            </a:extLst>
          </p:cNvPr>
          <p:cNvSpPr txBox="1"/>
          <p:nvPr/>
        </p:nvSpPr>
        <p:spPr>
          <a:xfrm>
            <a:off x="504495" y="1853646"/>
            <a:ext cx="2475187" cy="22059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mit Dummy-Variablen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BB93A202-1930-70E8-03B3-81C19F974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1" y="1103587"/>
            <a:ext cx="7953703" cy="45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DE38ACB32D744BB9A5A2920BB01EB" ma:contentTypeVersion="8" ma:contentTypeDescription="Create a new document." ma:contentTypeScope="" ma:versionID="fe5a3049007effbe0963fc82097dfec8">
  <xsd:schema xmlns:xsd="http://www.w3.org/2001/XMLSchema" xmlns:xs="http://www.w3.org/2001/XMLSchema" xmlns:p="http://schemas.microsoft.com/office/2006/metadata/properties" xmlns:ns3="3faa3788-cd3f-4044-be28-0971abf6a69e" targetNamespace="http://schemas.microsoft.com/office/2006/metadata/properties" ma:root="true" ma:fieldsID="c3dc51624e3c780a8a052d824de9b2e2" ns3:_="">
    <xsd:import namespace="3faa3788-cd3f-4044-be28-0971abf6a6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a3788-cd3f-4044-be28-0971abf6a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aa3788-cd3f-4044-be28-0971abf6a69e" xsi:nil="true"/>
  </documentManagement>
</p:properties>
</file>

<file path=customXml/itemProps1.xml><?xml version="1.0" encoding="utf-8"?>
<ds:datastoreItem xmlns:ds="http://schemas.openxmlformats.org/officeDocument/2006/customXml" ds:itemID="{34B33835-2A44-4546-A77E-4EC3E6049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a3788-cd3f-4044-be28-0971abf6a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E05964-2029-4C1F-A3D0-77D2FFF3C1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D44DF-9579-435D-9B1D-8F12A01A4119}">
  <ds:schemaRefs>
    <ds:schemaRef ds:uri="http://www.w3.org/XML/1998/namespace"/>
    <ds:schemaRef ds:uri="3faa3788-cd3f-4044-be28-0971abf6a69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2957</TotalTime>
  <Words>1602</Words>
  <Application>Microsoft Office PowerPoint</Application>
  <PresentationFormat>Widescreen</PresentationFormat>
  <Paragraphs>298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Arial MT</vt:lpstr>
      <vt:lpstr>Calibri</vt:lpstr>
      <vt:lpstr>Cambria Math</vt:lpstr>
      <vt:lpstr>Tahoma</vt:lpstr>
      <vt:lpstr>Times New Roman</vt:lpstr>
      <vt:lpstr>Office Theme</vt:lpstr>
      <vt:lpstr>Kategoriale Variablen</vt:lpstr>
      <vt:lpstr>Gliederung</vt:lpstr>
      <vt:lpstr>Skalenniveau</vt:lpstr>
      <vt:lpstr>Variablentypen</vt:lpstr>
      <vt:lpstr>Regression Model</vt:lpstr>
      <vt:lpstr>Das multiple lineare Regressionsmodell</vt:lpstr>
      <vt:lpstr>Regression Model</vt:lpstr>
      <vt:lpstr>PowerPoint Presentation</vt:lpstr>
      <vt:lpstr>PowerPoint Presentation</vt:lpstr>
      <vt:lpstr>PowerPoint Presentation</vt:lpstr>
      <vt:lpstr>PowerPoint Presentation</vt:lpstr>
      <vt:lpstr>Interpretation der Koeffizienten von Achsenabschnitt-Dummies bei ln(y)</vt:lpstr>
      <vt:lpstr>Regressionmodell</vt:lpstr>
      <vt:lpstr>Regression Model</vt:lpstr>
      <vt:lpstr>Regression Model</vt:lpstr>
      <vt:lpstr>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Dummy-Variablen für unterschiedliche Steigungen (Interaktionseffekte)</vt:lpstr>
      <vt:lpstr>PowerPoint Presentation</vt:lpstr>
      <vt:lpstr>Dummy-Variablen für unterschiedliche Steigungen (Interaktionseffekte)</vt:lpstr>
      <vt:lpstr>PowerPoint Presentation</vt:lpstr>
      <vt:lpstr>PowerPoint Presentation</vt:lpstr>
      <vt:lpstr>Zusammenfassung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Pakhrin</dc:creator>
  <cp:lastModifiedBy>Pakhrin, Arun</cp:lastModifiedBy>
  <cp:revision>2</cp:revision>
  <dcterms:created xsi:type="dcterms:W3CDTF">2024-12-01T12:38:44Z</dcterms:created>
  <dcterms:modified xsi:type="dcterms:W3CDTF">2025-01-08T14:26:42Z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0x010100D08DE38ACB32D744BB9A5A2920BB01EB</vt:lpwstr>
  </property>
</Properties>
</file>